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281" r:id="rId1"/>
    <p:sldMasterId id="2147484286" r:id="rId2"/>
    <p:sldMasterId id="2147484291" r:id="rId3"/>
    <p:sldMasterId id="2147484296" r:id="rId4"/>
  </p:sldMasterIdLst>
  <p:notesMasterIdLst>
    <p:notesMasterId r:id="rId92"/>
  </p:notesMasterIdLst>
  <p:handoutMasterIdLst>
    <p:handoutMasterId r:id="rId93"/>
  </p:handoutMasterIdLst>
  <p:sldIdLst>
    <p:sldId id="2147481756" r:id="rId5"/>
    <p:sldId id="261" r:id="rId6"/>
    <p:sldId id="264" r:id="rId7"/>
    <p:sldId id="259" r:id="rId8"/>
    <p:sldId id="2147481658" r:id="rId9"/>
    <p:sldId id="2147481771" r:id="rId10"/>
    <p:sldId id="2147482078" r:id="rId11"/>
    <p:sldId id="2147481769" r:id="rId12"/>
    <p:sldId id="267" r:id="rId13"/>
    <p:sldId id="268" r:id="rId14"/>
    <p:sldId id="256" r:id="rId15"/>
    <p:sldId id="260" r:id="rId16"/>
    <p:sldId id="266" r:id="rId17"/>
    <p:sldId id="265" r:id="rId18"/>
    <p:sldId id="2147482069" r:id="rId19"/>
    <p:sldId id="2147482057" r:id="rId20"/>
    <p:sldId id="2147482088" r:id="rId21"/>
    <p:sldId id="2147482077" r:id="rId22"/>
    <p:sldId id="2147482056" r:id="rId23"/>
    <p:sldId id="2147482063" r:id="rId24"/>
    <p:sldId id="2147482065" r:id="rId25"/>
    <p:sldId id="2147482081" r:id="rId26"/>
    <p:sldId id="2147482082" r:id="rId27"/>
    <p:sldId id="2147482061" r:id="rId28"/>
    <p:sldId id="2147482055" r:id="rId29"/>
    <p:sldId id="2147482074" r:id="rId30"/>
    <p:sldId id="257" r:id="rId31"/>
    <p:sldId id="2147482054" r:id="rId32"/>
    <p:sldId id="2147482051" r:id="rId33"/>
    <p:sldId id="2147481754" r:id="rId34"/>
    <p:sldId id="2147481753" r:id="rId35"/>
    <p:sldId id="2147481764" r:id="rId36"/>
    <p:sldId id="2147481758" r:id="rId37"/>
    <p:sldId id="2147483579" r:id="rId38"/>
    <p:sldId id="2147483580" r:id="rId39"/>
    <p:sldId id="2147483581" r:id="rId40"/>
    <p:sldId id="2147483582" r:id="rId41"/>
    <p:sldId id="2147483583" r:id="rId42"/>
    <p:sldId id="270" r:id="rId43"/>
    <p:sldId id="2147483586" r:id="rId44"/>
    <p:sldId id="2147483634" r:id="rId45"/>
    <p:sldId id="2147483635" r:id="rId46"/>
    <p:sldId id="2147483643" r:id="rId47"/>
    <p:sldId id="2147483577" r:id="rId48"/>
    <p:sldId id="2147483647" r:id="rId49"/>
    <p:sldId id="2147483637" r:id="rId50"/>
    <p:sldId id="2147483638" r:id="rId51"/>
    <p:sldId id="2147483639" r:id="rId52"/>
    <p:sldId id="2147483640" r:id="rId53"/>
    <p:sldId id="2147483641" r:id="rId54"/>
    <p:sldId id="2147483642" r:id="rId55"/>
    <p:sldId id="2147483619" r:id="rId56"/>
    <p:sldId id="263" r:id="rId57"/>
    <p:sldId id="262" r:id="rId58"/>
    <p:sldId id="2147482035" r:id="rId59"/>
    <p:sldId id="2147482044" r:id="rId60"/>
    <p:sldId id="2147482040" r:id="rId61"/>
    <p:sldId id="2147482036" r:id="rId62"/>
    <p:sldId id="2147482042" r:id="rId63"/>
    <p:sldId id="258" r:id="rId64"/>
    <p:sldId id="269" r:id="rId65"/>
    <p:sldId id="2147483644" r:id="rId66"/>
    <p:sldId id="2147483646" r:id="rId67"/>
    <p:sldId id="2147483596" r:id="rId68"/>
    <p:sldId id="2147483597" r:id="rId69"/>
    <p:sldId id="2147483598" r:id="rId70"/>
    <p:sldId id="2147483599" r:id="rId71"/>
    <p:sldId id="2147483600" r:id="rId72"/>
    <p:sldId id="2147483601" r:id="rId73"/>
    <p:sldId id="2147483602" r:id="rId74"/>
    <p:sldId id="2147483603" r:id="rId75"/>
    <p:sldId id="2147483604" r:id="rId76"/>
    <p:sldId id="2147483605" r:id="rId77"/>
    <p:sldId id="2147483606" r:id="rId78"/>
    <p:sldId id="2147483607" r:id="rId79"/>
    <p:sldId id="2147483608" r:id="rId80"/>
    <p:sldId id="2147483609" r:id="rId81"/>
    <p:sldId id="2147483610" r:id="rId82"/>
    <p:sldId id="2147483611" r:id="rId83"/>
    <p:sldId id="2147483612" r:id="rId84"/>
    <p:sldId id="2147483613" r:id="rId85"/>
    <p:sldId id="2147481787" r:id="rId86"/>
    <p:sldId id="291" r:id="rId87"/>
    <p:sldId id="2147481789" r:id="rId88"/>
    <p:sldId id="2147481788" r:id="rId89"/>
    <p:sldId id="273" r:id="rId90"/>
    <p:sldId id="274" r:id="rId91"/>
  </p:sldIdLst>
  <p:sldSz cx="12192000" cy="6858000"/>
  <p:notesSz cx="6858000" cy="9144000"/>
  <p:defaultTextStyle>
    <a:defPPr>
      <a:defRPr lang="en-US"/>
    </a:defPPr>
    <a:lvl1pPr marL="0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E70B1C35-8EA1-40EB-87B3-F7DE6BE8ADFC}">
          <p14:sldIdLst>
            <p14:sldId id="2147481756"/>
          </p14:sldIdLst>
        </p14:section>
        <p14:section name="Azure Arc" id="{7182F6BB-5F72-4F80-AEE2-B66B2F75369A}">
          <p14:sldIdLst>
            <p14:sldId id="261"/>
            <p14:sldId id="264"/>
          </p14:sldIdLst>
        </p14:section>
        <p14:section name="Arc-enabled servers" id="{BBF28D03-FE61-4C49-B032-1C72F6FB2CF2}">
          <p14:sldIdLst>
            <p14:sldId id="259"/>
            <p14:sldId id="2147481658"/>
            <p14:sldId id="2147481771"/>
            <p14:sldId id="2147482078"/>
            <p14:sldId id="2147481769"/>
          </p14:sldIdLst>
        </p14:section>
        <p14:section name="Azure Arc gateway" id="{A5FE49D6-BDC9-42C2-89EF-3E7CDB3DC299}">
          <p14:sldIdLst>
            <p14:sldId id="267"/>
            <p14:sldId id="268"/>
            <p14:sldId id="256"/>
            <p14:sldId id="260"/>
            <p14:sldId id="266"/>
            <p14:sldId id="265"/>
          </p14:sldIdLst>
        </p14:section>
        <p14:section name="Arc-enabled Kubernetes" id="{D131592A-DD98-42AD-92F8-412C7FF56AF6}">
          <p14:sldIdLst>
            <p14:sldId id="2147482069"/>
            <p14:sldId id="2147482057"/>
            <p14:sldId id="2147482088"/>
            <p14:sldId id="2147482077"/>
            <p14:sldId id="2147482056"/>
            <p14:sldId id="2147482063"/>
            <p14:sldId id="2147482065"/>
            <p14:sldId id="2147482081"/>
            <p14:sldId id="2147482082"/>
            <p14:sldId id="2147482061"/>
            <p14:sldId id="2147482055"/>
            <p14:sldId id="2147482074"/>
            <p14:sldId id="257"/>
          </p14:sldIdLst>
        </p14:section>
        <p14:section name="VMware vSphere VMware enabled by Arc" id="{35C1FB4F-F893-42B6-854C-08691F0A3CDD}">
          <p14:sldIdLst>
            <p14:sldId id="2147482054"/>
          </p14:sldIdLst>
        </p14:section>
        <p14:section name="VMware SCVMM enabled by Arc" id="{54D52209-F5EE-4160-BCF9-FC998F819AC5}">
          <p14:sldIdLst>
            <p14:sldId id="2147482051"/>
          </p14:sldIdLst>
        </p14:section>
        <p14:section name="AKS Edge Essentials" id="{62D8E759-2911-44F6-B292-8887E3B45DB8}">
          <p14:sldIdLst>
            <p14:sldId id="2147481754"/>
            <p14:sldId id="2147481753"/>
            <p14:sldId id="2147481764"/>
            <p14:sldId id="2147481758"/>
          </p14:sldIdLst>
        </p14:section>
        <p14:section name="Azure IoT Operations enabled by Azure Arc" id="{C38CBA31-A599-4034-9AF4-2AB64203DA57}">
          <p14:sldIdLst>
            <p14:sldId id="2147483579"/>
            <p14:sldId id="2147483580"/>
            <p14:sldId id="2147483581"/>
            <p14:sldId id="2147483582"/>
            <p14:sldId id="2147483583"/>
            <p14:sldId id="270"/>
            <p14:sldId id="2147483586"/>
          </p14:sldIdLst>
        </p14:section>
        <p14:section name="Azure Local" id="{60D49862-AF67-4020-A173-4E7290C41CB5}">
          <p14:sldIdLst>
            <p14:sldId id="2147483634"/>
            <p14:sldId id="2147483635"/>
            <p14:sldId id="2147483643"/>
            <p14:sldId id="2147483577"/>
            <p14:sldId id="2147483647"/>
            <p14:sldId id="2147483637"/>
            <p14:sldId id="2147483638"/>
            <p14:sldId id="2147483639"/>
            <p14:sldId id="2147483640"/>
            <p14:sldId id="2147483641"/>
            <p14:sldId id="2147483642"/>
            <p14:sldId id="2147483619"/>
            <p14:sldId id="263"/>
            <p14:sldId id="262"/>
          </p14:sldIdLst>
        </p14:section>
        <p14:section name="Azure Migrate for Azure Local" id="{09251DE3-59B9-4294-BC72-5FF94333E710}">
          <p14:sldIdLst>
            <p14:sldId id="2147482035"/>
            <p14:sldId id="2147482044"/>
            <p14:sldId id="2147482040"/>
            <p14:sldId id="2147482036"/>
            <p14:sldId id="2147482042"/>
          </p14:sldIdLst>
        </p14:section>
        <p14:section name="Azure Container Storage enabled by Azure Arc (ACSA)" id="{8E698ADC-5ACE-4DDC-994C-CEA181F6AC6B}">
          <p14:sldIdLst>
            <p14:sldId id="258"/>
            <p14:sldId id="269"/>
            <p14:sldId id="2147483644"/>
            <p14:sldId id="2147483646"/>
          </p14:sldIdLst>
        </p14:section>
        <p14:section name="Azure AI Video Indexer enabled by Arc" id="{AD0CE1FE-2079-45C9-B901-9A424C94B265}">
          <p14:sldIdLst>
            <p14:sldId id="2147483596"/>
            <p14:sldId id="2147483597"/>
            <p14:sldId id="2147483598"/>
            <p14:sldId id="2147483599"/>
          </p14:sldIdLst>
        </p14:section>
        <p14:section name="Arc site manger" id="{E8430CA6-4212-4704-95FF-8FC424701F5B}">
          <p14:sldIdLst>
            <p14:sldId id="2147483600"/>
          </p14:sldIdLst>
        </p14:section>
        <p14:section name="Arc resource bridge (ARB)" id="{0ACFDD4B-F74F-4657-A9AE-64BB3972A49B}">
          <p14:sldIdLst>
            <p14:sldId id="2147483601"/>
            <p14:sldId id="2147483602"/>
          </p14:sldIdLst>
        </p14:section>
        <p14:section name="SQL Server enabled by Azure Arc" id="{D9B03F0E-063F-44CD-BA65-69399E8E47F3}">
          <p14:sldIdLst>
            <p14:sldId id="2147483603"/>
            <p14:sldId id="2147483604"/>
            <p14:sldId id="2147483605"/>
            <p14:sldId id="2147483606"/>
            <p14:sldId id="2147483607"/>
          </p14:sldIdLst>
        </p14:section>
        <p14:section name="Azure Monitor pipeline" id="{DB398C03-76B8-4C09-B204-7AFB07B569FC}">
          <p14:sldIdLst>
            <p14:sldId id="2147483608"/>
            <p14:sldId id="2147483609"/>
            <p14:sldId id="2147483610"/>
            <p14:sldId id="2147483611"/>
          </p14:sldIdLst>
        </p14:section>
        <p14:section name="Multicloud connector enabled by Azure Arc" id="{46709B93-EA98-4E9E-A375-83826B7FA210}">
          <p14:sldIdLst>
            <p14:sldId id="2147483612"/>
            <p14:sldId id="2147483613"/>
          </p14:sldIdLst>
        </p14:section>
        <p14:section name="App Development Tools for Kubernetes" id="{261463DF-1370-47ED-92D8-1D43B0862F96}">
          <p14:sldIdLst>
            <p14:sldId id="2147481787"/>
            <p14:sldId id="291"/>
            <p14:sldId id="2147481789"/>
            <p14:sldId id="2147481788"/>
          </p14:sldIdLst>
        </p14:section>
        <p14:section name="Kubernetes AI Toolchain Operator (KAITO)" id="{575F0442-ADC8-4EAB-A197-C679B0CA962A}">
          <p14:sldIdLst>
            <p14:sldId id="273"/>
          </p14:sldIdLst>
        </p14:section>
        <p14:section name="Azure Monitor dashboards with Grafana" id="{58B79A72-2475-4756-9150-3EF6D35D9138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BDE"/>
    <a:srgbClr val="1E1E20"/>
    <a:srgbClr val="A1F30D"/>
    <a:srgbClr val="04202C"/>
    <a:srgbClr val="270935"/>
    <a:srgbClr val="157CBB"/>
    <a:srgbClr val="AC9508"/>
    <a:srgbClr val="F7D509"/>
    <a:srgbClr val="F747D5"/>
    <a:srgbClr val="4A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519" autoAdjust="0"/>
    <p:restoredTop sz="89088" autoAdjust="0"/>
  </p:normalViewPr>
  <p:slideViewPr>
    <p:cSldViewPr snapToGrid="0">
      <p:cViewPr varScale="1">
        <p:scale>
          <a:sx n="88" d="100"/>
          <a:sy n="88" d="100"/>
        </p:scale>
        <p:origin x="44" y="3104"/>
      </p:cViewPr>
      <p:guideLst/>
    </p:cSldViewPr>
  </p:slideViewPr>
  <p:outlineViewPr>
    <p:cViewPr>
      <p:scale>
        <a:sx n="33" d="100"/>
        <a:sy n="33" d="100"/>
      </p:scale>
      <p:origin x="0" y="-9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4578"/>
    </p:cViewPr>
  </p:sorterViewPr>
  <p:notesViewPr>
    <p:cSldViewPr snapToGrid="0">
      <p:cViewPr varScale="1">
        <p:scale>
          <a:sx n="176" d="100"/>
          <a:sy n="176" d="100"/>
        </p:scale>
        <p:origin x="1272" y="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handoutMaster" Target="handoutMasters/handoutMaster1.xml"/><Relationship Id="rId98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A0A9B3-91E1-67E5-15B9-5BB4F94E7C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7AB54-8D38-2FD6-53DE-31A516DF98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E931E-FFA7-4BF0-B9D3-820C8F16CC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23A98-303E-AA02-2CFD-1FBEC40FD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5F9C8-3B56-236E-15C5-FB72C9089A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CD125-84B5-4EA1-AC6C-136498B8B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15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0704E-075C-41B8-8198-56E4A748B031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B14E9-6153-4396-9F72-E24BD07C0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97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243D3-7AA8-4796-BD87-0BF11FA5D2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54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842C0-1DA1-A87B-852C-33D2667C8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9962B-2707-0C01-C7EE-6D6FB2908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5DA99-D4A6-23A5-7086-39CEC29D8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0DBFC-6616-B061-572B-424AD0A2C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503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37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70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ADEB-ABAE-5C8F-B1B2-8F6DAACF4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59021-CA23-742A-1D02-984ADCBF2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854F3-BAD8-063B-6830-8695961CE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C3647-780D-381A-99B2-B4A7ECE4C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888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43360-FC32-8074-8A55-907D7F70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B2531-8A17-1D51-3F5D-CFDB4F8BB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9C110-20A2-5158-B156-61F21EACA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0CF18-C8EE-CE2A-F012-F833E2173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431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79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91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077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275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3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61068-2F9B-704C-0401-FF2DC85A5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91354-8D16-5E30-4CA3-07744D7C1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96A701-BD95-8DA2-81EB-5FAA5017E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C062-FAD3-9C54-D9B0-E2D8BE163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624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00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20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04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920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22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71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98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91193-25AE-F66B-3424-3C4F5B911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0C78A-24A4-984A-A51D-5CDB3ACF1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6D37E-8CC0-3D06-D8B8-F6F755E64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7F543-EC9A-5597-7420-BD528146A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33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035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3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9563C-29EA-5B6B-2C2D-22FF1D0B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AE817-6B44-EB5B-5316-71558A5EC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ECD56F-2891-F4E7-63C4-72D5BE50B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1EB67-49BC-464B-924D-CACC770FE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703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343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559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043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005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3A73-CE61-BD3C-276A-E9D811078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9D03D-2AD4-DB93-B929-F3C2FD6FC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72A37-5E5D-9A03-E813-4DAE9B30D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5F9-1BBF-1815-C735-7C3C1E646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882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8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926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0525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986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8A45A-E8C5-507D-EBA1-F252E531C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F416A-08E6-31F7-34A6-77E5C3EB7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ED98A-F6CF-DA66-31F1-0D1BE57AD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69573-69E5-64C8-56CF-342877080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0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5412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32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43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722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2009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5833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0CCE-91DA-04FC-8DFD-0D65E1E38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69697-4FB1-84FE-41CE-2ADA0E557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514C8-9145-6D48-740E-A6FEBBACA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68326-5F14-A2AD-2650-53A51510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804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957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521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003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7081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178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473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081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3E3E3-DAAE-628D-EFD5-08F387F0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9BC24-C043-28C1-1AD2-D677E0C57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63272-67E3-0445-EB0D-920C33F82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9183-2D0E-2271-2A40-783133A27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734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C36E3-36D5-04F0-E0AF-FF11F8F8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CA8D6-35A0-BBE7-C415-2BE9D4063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ED47D-7867-6ED6-77D6-42A327A90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A7E54-6F1F-C959-899C-89DE365F2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6681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438ED-652B-6CE6-28A6-95BDB0D4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097BE-386D-CCED-FC8B-250D77B51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4CEBA-9EEB-DCC7-5EBA-D4A1AEF5B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B3BAA-E3D8-BC5B-BB7A-56E945206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827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22B7-826F-83B6-56D6-5AE7786D3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188EE-B265-6E6C-C989-28A82606E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AAE8-2A18-6559-1BEB-6E74D8B71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A4FA0-D2CA-8573-34FA-6E424439B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7459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3260-1337-5683-C6F8-EED622AFC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E1C73-0DF1-0A9B-D9E2-3D44279EE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C8FD9-D35A-2689-9C97-780900418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DA0B9-3392-FC8F-8567-485DAC44A2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5107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7BE8C-98D0-DC4B-9420-0E3DAAED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6C428-6DC0-DC78-CB7F-F42847191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299DF4-BA4D-90D8-4B60-8593EF7D7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E46A9-D207-5244-36B3-D6B6CD8DC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1399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95AC8-EF21-EB55-651C-05709694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75DAA-55B1-F712-E29C-126BDEE62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24B07-AF23-A140-2F25-BD80C3C84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DF470-BF84-ABE2-1EA6-2FC41B387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39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B37A-922B-2B46-580B-F9455DAE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7C390-37E1-1FD8-EC89-9E6383BF8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E06C1-A982-376B-13A4-805B5EDF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F9F26-420E-C0D6-57A2-2EC923D2F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86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622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F386-03FB-0173-ABEE-2C09FB50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991D9-5EE9-1139-BE55-A6B991FF2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C86F1-37BC-24A2-C997-B5E470B36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75D55-83C6-E563-8711-C5CC379EF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336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622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289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654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080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874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574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7890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301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2310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0382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6372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4782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77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9544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6132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9169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5494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1318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59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FE4E-D6CC-F000-42BB-C2CDE3D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F4966-677B-D747-C77D-C09CA5D8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55CC-94D1-FFEE-DF38-555DA1C7F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0751-1C9E-33C5-6574-4CC0F1C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151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094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0272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585AF-B79B-045E-FD38-004E8EFE3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2969C-9DB7-B8E7-F53C-FBAAA488A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D6D39-37A2-06EB-5024-8C9E9C4DD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72F5E-2EAC-DFF3-CF9C-F59CDAC08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2506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3C9A4-9F59-2531-6530-FD5F0C8EE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72EE4-3289-F936-11C1-C3FC54770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FD99F-A89A-91EE-6499-F3F4A56FD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44C35-387E-7611-EE2D-F2B7FCEA5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9330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0EFD9-5FE6-B4C4-C0E5-D779366F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F97ACB-BB87-0D01-B475-1624B024F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501F3-2B72-E9AB-2D91-561E0A898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CA24F-1A1F-902E-D5FD-44A8E1B7D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1402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F3090-08C0-12EB-2A44-74CFF25E0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0EAE3-67A3-9CC8-6E0C-E793C80F0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4BF78-B970-45DA-758A-11C2495AE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AD7E4-8F03-C2CA-8D36-9EE7F8003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6385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02344-3238-82F7-67D7-CCEE280D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C4B59-A03D-7B1F-EB1B-CDBB125A4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B77A52-94D1-F29B-1FE6-0D33ED52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BA6CF-3C22-354A-51AE-02993CFB0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8174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89445-CC6A-AC11-123E-3CA3C423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FAFA5-7284-76F8-0735-55EB4ACC9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17458-F568-D52E-EE8B-DCEC23DC5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6EC73-59D4-C52C-5764-280CAA12A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06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56998-0A29-CC3A-648C-974DA311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4248C-84CA-FEFA-0756-A11394140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219A6-8698-28AB-0B98-FBE6A0CCC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355DA-56D2-457E-0B3F-62611500E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30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3893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222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AF299-F314-771A-3275-190CB6263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8322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3055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467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74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AF299-F314-771A-3275-190CB6263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9853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869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745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356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8041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95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AF299-F314-771A-3275-190CB6263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571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9744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744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20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6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3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  <p:sldLayoutId id="2147484295" r:id="rId4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23.png"/><Relationship Id="rId18" Type="http://schemas.openxmlformats.org/officeDocument/2006/relationships/image" Target="../media/image45.svg"/><Relationship Id="rId26" Type="http://schemas.openxmlformats.org/officeDocument/2006/relationships/image" Target="../media/image147.svg"/><Relationship Id="rId3" Type="http://schemas.openxmlformats.org/officeDocument/2006/relationships/image" Target="../media/image135.png"/><Relationship Id="rId21" Type="http://schemas.openxmlformats.org/officeDocument/2006/relationships/image" Target="../media/image107.png"/><Relationship Id="rId7" Type="http://schemas.openxmlformats.org/officeDocument/2006/relationships/image" Target="../media/image137.png"/><Relationship Id="rId12" Type="http://schemas.openxmlformats.org/officeDocument/2006/relationships/image" Target="../media/image30.svg"/><Relationship Id="rId17" Type="http://schemas.openxmlformats.org/officeDocument/2006/relationships/image" Target="../media/image44.png"/><Relationship Id="rId25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svg"/><Relationship Id="rId20" Type="http://schemas.openxmlformats.org/officeDocument/2006/relationships/image" Target="../media/image14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svg"/><Relationship Id="rId11" Type="http://schemas.openxmlformats.org/officeDocument/2006/relationships/image" Target="../media/image29.png"/><Relationship Id="rId24" Type="http://schemas.openxmlformats.org/officeDocument/2006/relationships/image" Target="../media/image22.svg"/><Relationship Id="rId5" Type="http://schemas.openxmlformats.org/officeDocument/2006/relationships/image" Target="../media/image74.png"/><Relationship Id="rId15" Type="http://schemas.openxmlformats.org/officeDocument/2006/relationships/image" Target="../media/image31.png"/><Relationship Id="rId23" Type="http://schemas.openxmlformats.org/officeDocument/2006/relationships/image" Target="../media/image21.png"/><Relationship Id="rId28" Type="http://schemas.openxmlformats.org/officeDocument/2006/relationships/image" Target="../media/image93.svg"/><Relationship Id="rId10" Type="http://schemas.openxmlformats.org/officeDocument/2006/relationships/image" Target="../media/image140.svg"/><Relationship Id="rId19" Type="http://schemas.openxmlformats.org/officeDocument/2006/relationships/image" Target="../media/image144.png"/><Relationship Id="rId4" Type="http://schemas.openxmlformats.org/officeDocument/2006/relationships/image" Target="../media/image136.svg"/><Relationship Id="rId9" Type="http://schemas.openxmlformats.org/officeDocument/2006/relationships/image" Target="../media/image139.png"/><Relationship Id="rId14" Type="http://schemas.openxmlformats.org/officeDocument/2006/relationships/image" Target="../media/image143.svg"/><Relationship Id="rId22" Type="http://schemas.openxmlformats.org/officeDocument/2006/relationships/image" Target="../media/image108.svg"/><Relationship Id="rId27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svg"/><Relationship Id="rId13" Type="http://schemas.openxmlformats.org/officeDocument/2006/relationships/image" Target="../media/image135.png"/><Relationship Id="rId18" Type="http://schemas.openxmlformats.org/officeDocument/2006/relationships/image" Target="../media/image128.svg"/><Relationship Id="rId3" Type="http://schemas.openxmlformats.org/officeDocument/2006/relationships/image" Target="../media/image40.png"/><Relationship Id="rId7" Type="http://schemas.openxmlformats.org/officeDocument/2006/relationships/image" Target="../media/image150.png"/><Relationship Id="rId12" Type="http://schemas.openxmlformats.org/officeDocument/2006/relationships/image" Target="../media/image138.sv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9.svg"/><Relationship Id="rId11" Type="http://schemas.openxmlformats.org/officeDocument/2006/relationships/image" Target="../media/image137.png"/><Relationship Id="rId5" Type="http://schemas.openxmlformats.org/officeDocument/2006/relationships/image" Target="../media/image148.png"/><Relationship Id="rId15" Type="http://schemas.openxmlformats.org/officeDocument/2006/relationships/image" Target="../media/image31.png"/><Relationship Id="rId10" Type="http://schemas.openxmlformats.org/officeDocument/2006/relationships/image" Target="../media/image130.svg"/><Relationship Id="rId4" Type="http://schemas.openxmlformats.org/officeDocument/2006/relationships/image" Target="../media/image41.svg"/><Relationship Id="rId9" Type="http://schemas.openxmlformats.org/officeDocument/2006/relationships/image" Target="../media/image129.png"/><Relationship Id="rId14" Type="http://schemas.openxmlformats.org/officeDocument/2006/relationships/image" Target="../media/image13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23.png"/><Relationship Id="rId18" Type="http://schemas.openxmlformats.org/officeDocument/2006/relationships/image" Target="../media/image153.svg"/><Relationship Id="rId26" Type="http://schemas.openxmlformats.org/officeDocument/2006/relationships/image" Target="../media/image156.svg"/><Relationship Id="rId3" Type="http://schemas.openxmlformats.org/officeDocument/2006/relationships/image" Target="../media/image6.png"/><Relationship Id="rId21" Type="http://schemas.openxmlformats.org/officeDocument/2006/relationships/image" Target="../media/image115.png"/><Relationship Id="rId7" Type="http://schemas.openxmlformats.org/officeDocument/2006/relationships/image" Target="../media/image74.png"/><Relationship Id="rId12" Type="http://schemas.openxmlformats.org/officeDocument/2006/relationships/image" Target="../media/image142.svg"/><Relationship Id="rId17" Type="http://schemas.openxmlformats.org/officeDocument/2006/relationships/image" Target="../media/image152.png"/><Relationship Id="rId25" Type="http://schemas.openxmlformats.org/officeDocument/2006/relationships/image" Target="../media/image1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.svg"/><Relationship Id="rId20" Type="http://schemas.openxmlformats.org/officeDocument/2006/relationships/image" Target="../media/image14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11" Type="http://schemas.openxmlformats.org/officeDocument/2006/relationships/image" Target="../media/image141.png"/><Relationship Id="rId24" Type="http://schemas.openxmlformats.org/officeDocument/2006/relationships/image" Target="../media/image122.svg"/><Relationship Id="rId5" Type="http://schemas.openxmlformats.org/officeDocument/2006/relationships/image" Target="../media/image40.png"/><Relationship Id="rId15" Type="http://schemas.openxmlformats.org/officeDocument/2006/relationships/image" Target="../media/image31.png"/><Relationship Id="rId23" Type="http://schemas.openxmlformats.org/officeDocument/2006/relationships/image" Target="../media/image121.png"/><Relationship Id="rId10" Type="http://schemas.openxmlformats.org/officeDocument/2006/relationships/image" Target="../media/image30.svg"/><Relationship Id="rId19" Type="http://schemas.openxmlformats.org/officeDocument/2006/relationships/image" Target="../media/image139.png"/><Relationship Id="rId4" Type="http://schemas.openxmlformats.org/officeDocument/2006/relationships/image" Target="../media/image7.svg"/><Relationship Id="rId9" Type="http://schemas.openxmlformats.org/officeDocument/2006/relationships/image" Target="../media/image29.png"/><Relationship Id="rId14" Type="http://schemas.openxmlformats.org/officeDocument/2006/relationships/image" Target="../media/image143.svg"/><Relationship Id="rId22" Type="http://schemas.openxmlformats.org/officeDocument/2006/relationships/image" Target="../media/image15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svg"/><Relationship Id="rId13" Type="http://schemas.openxmlformats.org/officeDocument/2006/relationships/image" Target="../media/image121.png"/><Relationship Id="rId18" Type="http://schemas.openxmlformats.org/officeDocument/2006/relationships/image" Target="../media/image45.sv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7" Type="http://schemas.openxmlformats.org/officeDocument/2006/relationships/image" Target="../media/image152.png"/><Relationship Id="rId12" Type="http://schemas.openxmlformats.org/officeDocument/2006/relationships/image" Target="../media/image154.sv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11" Type="http://schemas.openxmlformats.org/officeDocument/2006/relationships/image" Target="../media/image115.png"/><Relationship Id="rId24" Type="http://schemas.openxmlformats.org/officeDocument/2006/relationships/image" Target="../media/image143.svg"/><Relationship Id="rId5" Type="http://schemas.openxmlformats.org/officeDocument/2006/relationships/image" Target="../media/image31.png"/><Relationship Id="rId15" Type="http://schemas.openxmlformats.org/officeDocument/2006/relationships/image" Target="../media/image155.png"/><Relationship Id="rId23" Type="http://schemas.openxmlformats.org/officeDocument/2006/relationships/image" Target="../media/image23.png"/><Relationship Id="rId10" Type="http://schemas.openxmlformats.org/officeDocument/2006/relationships/image" Target="../media/image140.svg"/><Relationship Id="rId19" Type="http://schemas.openxmlformats.org/officeDocument/2006/relationships/image" Target="../media/image29.png"/><Relationship Id="rId4" Type="http://schemas.openxmlformats.org/officeDocument/2006/relationships/image" Target="../media/image75.svg"/><Relationship Id="rId9" Type="http://schemas.openxmlformats.org/officeDocument/2006/relationships/image" Target="../media/image139.png"/><Relationship Id="rId14" Type="http://schemas.openxmlformats.org/officeDocument/2006/relationships/image" Target="../media/image122.svg"/><Relationship Id="rId22" Type="http://schemas.openxmlformats.org/officeDocument/2006/relationships/image" Target="../media/image9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13" Type="http://schemas.openxmlformats.org/officeDocument/2006/relationships/image" Target="../media/image162.png"/><Relationship Id="rId18" Type="http://schemas.openxmlformats.org/officeDocument/2006/relationships/image" Target="../media/image32.svg"/><Relationship Id="rId3" Type="http://schemas.openxmlformats.org/officeDocument/2006/relationships/image" Target="../media/image157.png"/><Relationship Id="rId7" Type="http://schemas.openxmlformats.org/officeDocument/2006/relationships/image" Target="../media/image107.png"/><Relationship Id="rId12" Type="http://schemas.openxmlformats.org/officeDocument/2006/relationships/image" Target="../media/image16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05.png"/><Relationship Id="rId5" Type="http://schemas.openxmlformats.org/officeDocument/2006/relationships/image" Target="../media/image21.png"/><Relationship Id="rId15" Type="http://schemas.openxmlformats.org/officeDocument/2006/relationships/image" Target="../media/image44.png"/><Relationship Id="rId10" Type="http://schemas.openxmlformats.org/officeDocument/2006/relationships/image" Target="../media/image160.svg"/><Relationship Id="rId4" Type="http://schemas.openxmlformats.org/officeDocument/2006/relationships/image" Target="../media/image158.svg"/><Relationship Id="rId9" Type="http://schemas.openxmlformats.org/officeDocument/2006/relationships/image" Target="../media/image159.png"/><Relationship Id="rId14" Type="http://schemas.openxmlformats.org/officeDocument/2006/relationships/image" Target="../media/image16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13" Type="http://schemas.openxmlformats.org/officeDocument/2006/relationships/image" Target="../media/image159.png"/><Relationship Id="rId18" Type="http://schemas.openxmlformats.org/officeDocument/2006/relationships/image" Target="../media/image161.svg"/><Relationship Id="rId3" Type="http://schemas.openxmlformats.org/officeDocument/2006/relationships/image" Target="../media/image74.png"/><Relationship Id="rId7" Type="http://schemas.openxmlformats.org/officeDocument/2006/relationships/image" Target="../media/image164.png"/><Relationship Id="rId12" Type="http://schemas.openxmlformats.org/officeDocument/2006/relationships/image" Target="../media/image26.sv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25.png"/><Relationship Id="rId5" Type="http://schemas.openxmlformats.org/officeDocument/2006/relationships/image" Target="../media/image44.png"/><Relationship Id="rId15" Type="http://schemas.openxmlformats.org/officeDocument/2006/relationships/image" Target="../media/image31.png"/><Relationship Id="rId10" Type="http://schemas.openxmlformats.org/officeDocument/2006/relationships/image" Target="../media/image24.svg"/><Relationship Id="rId4" Type="http://schemas.openxmlformats.org/officeDocument/2006/relationships/image" Target="../media/image75.svg"/><Relationship Id="rId9" Type="http://schemas.openxmlformats.org/officeDocument/2006/relationships/image" Target="../media/image23.png"/><Relationship Id="rId14" Type="http://schemas.openxmlformats.org/officeDocument/2006/relationships/image" Target="../media/image160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159.png"/><Relationship Id="rId26" Type="http://schemas.openxmlformats.org/officeDocument/2006/relationships/image" Target="../media/image22.svg"/><Relationship Id="rId3" Type="http://schemas.openxmlformats.org/officeDocument/2006/relationships/image" Target="../media/image117.png"/><Relationship Id="rId21" Type="http://schemas.openxmlformats.org/officeDocument/2006/relationships/image" Target="../media/image108.svg"/><Relationship Id="rId34" Type="http://schemas.openxmlformats.org/officeDocument/2006/relationships/image" Target="../media/image173.svg"/><Relationship Id="rId7" Type="http://schemas.openxmlformats.org/officeDocument/2006/relationships/image" Target="../media/image25.png"/><Relationship Id="rId12" Type="http://schemas.openxmlformats.org/officeDocument/2006/relationships/image" Target="../media/image120.svg"/><Relationship Id="rId17" Type="http://schemas.openxmlformats.org/officeDocument/2006/relationships/image" Target="../media/image45.svg"/><Relationship Id="rId25" Type="http://schemas.openxmlformats.org/officeDocument/2006/relationships/image" Target="../media/image21.png"/><Relationship Id="rId33" Type="http://schemas.openxmlformats.org/officeDocument/2006/relationships/image" Target="../media/image17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0" Type="http://schemas.openxmlformats.org/officeDocument/2006/relationships/image" Target="../media/image107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svg"/><Relationship Id="rId11" Type="http://schemas.openxmlformats.org/officeDocument/2006/relationships/image" Target="../media/image119.png"/><Relationship Id="rId24" Type="http://schemas.openxmlformats.org/officeDocument/2006/relationships/image" Target="../media/image169.png"/><Relationship Id="rId32" Type="http://schemas.openxmlformats.org/officeDocument/2006/relationships/image" Target="../media/image171.svg"/><Relationship Id="rId5" Type="http://schemas.openxmlformats.org/officeDocument/2006/relationships/image" Target="../media/image65.png"/><Relationship Id="rId15" Type="http://schemas.openxmlformats.org/officeDocument/2006/relationships/image" Target="../media/image166.png"/><Relationship Id="rId23" Type="http://schemas.openxmlformats.org/officeDocument/2006/relationships/image" Target="../media/image168.png"/><Relationship Id="rId28" Type="http://schemas.openxmlformats.org/officeDocument/2006/relationships/image" Target="../media/image124.svg"/><Relationship Id="rId36" Type="http://schemas.openxmlformats.org/officeDocument/2006/relationships/image" Target="../media/image113.svg"/><Relationship Id="rId10" Type="http://schemas.openxmlformats.org/officeDocument/2006/relationships/image" Target="../media/image116.svg"/><Relationship Id="rId19" Type="http://schemas.openxmlformats.org/officeDocument/2006/relationships/image" Target="../media/image160.svg"/><Relationship Id="rId31" Type="http://schemas.openxmlformats.org/officeDocument/2006/relationships/image" Target="../media/image170.png"/><Relationship Id="rId4" Type="http://schemas.openxmlformats.org/officeDocument/2006/relationships/image" Target="../media/image118.svg"/><Relationship Id="rId9" Type="http://schemas.openxmlformats.org/officeDocument/2006/relationships/image" Target="../media/image115.png"/><Relationship Id="rId14" Type="http://schemas.openxmlformats.org/officeDocument/2006/relationships/image" Target="../media/image122.svg"/><Relationship Id="rId22" Type="http://schemas.openxmlformats.org/officeDocument/2006/relationships/image" Target="../media/image167.png"/><Relationship Id="rId27" Type="http://schemas.openxmlformats.org/officeDocument/2006/relationships/image" Target="../media/image123.png"/><Relationship Id="rId30" Type="http://schemas.openxmlformats.org/officeDocument/2006/relationships/image" Target="../media/image32.svg"/><Relationship Id="rId35" Type="http://schemas.openxmlformats.org/officeDocument/2006/relationships/image" Target="../media/image112.png"/><Relationship Id="rId8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07.png"/><Relationship Id="rId18" Type="http://schemas.openxmlformats.org/officeDocument/2006/relationships/image" Target="../media/image128.svg"/><Relationship Id="rId3" Type="http://schemas.openxmlformats.org/officeDocument/2006/relationships/image" Target="../media/image157.png"/><Relationship Id="rId7" Type="http://schemas.openxmlformats.org/officeDocument/2006/relationships/image" Target="../media/image123.png"/><Relationship Id="rId12" Type="http://schemas.openxmlformats.org/officeDocument/2006/relationships/image" Target="../media/image22.sv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61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11" Type="http://schemas.openxmlformats.org/officeDocument/2006/relationships/image" Target="../media/image21.png"/><Relationship Id="rId5" Type="http://schemas.openxmlformats.org/officeDocument/2006/relationships/image" Target="../media/image112.png"/><Relationship Id="rId15" Type="http://schemas.openxmlformats.org/officeDocument/2006/relationships/image" Target="../media/image105.png"/><Relationship Id="rId10" Type="http://schemas.openxmlformats.org/officeDocument/2006/relationships/image" Target="../media/image45.svg"/><Relationship Id="rId19" Type="http://schemas.openxmlformats.org/officeDocument/2006/relationships/image" Target="../media/image31.png"/><Relationship Id="rId4" Type="http://schemas.openxmlformats.org/officeDocument/2006/relationships/image" Target="../media/image158.svg"/><Relationship Id="rId9" Type="http://schemas.openxmlformats.org/officeDocument/2006/relationships/image" Target="../media/image44.png"/><Relationship Id="rId14" Type="http://schemas.openxmlformats.org/officeDocument/2006/relationships/image" Target="../media/image10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44.png"/><Relationship Id="rId7" Type="http://schemas.openxmlformats.org/officeDocument/2006/relationships/image" Target="../media/image112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108.svg"/><Relationship Id="rId4" Type="http://schemas.openxmlformats.org/officeDocument/2006/relationships/image" Target="../media/image45.sv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svg"/><Relationship Id="rId34" Type="http://schemas.openxmlformats.org/officeDocument/2006/relationships/image" Target="../media/image37.svg"/><Relationship Id="rId42" Type="http://schemas.openxmlformats.org/officeDocument/2006/relationships/image" Target="../media/image45.sv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55" Type="http://schemas.openxmlformats.org/officeDocument/2006/relationships/image" Target="../media/image58.sv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9" Type="http://schemas.openxmlformats.org/officeDocument/2006/relationships/image" Target="../media/image32.sv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svg"/><Relationship Id="rId45" Type="http://schemas.openxmlformats.org/officeDocument/2006/relationships/image" Target="../media/image48.png"/><Relationship Id="rId53" Type="http://schemas.openxmlformats.org/officeDocument/2006/relationships/image" Target="../media/image56.svg"/><Relationship Id="rId5" Type="http://schemas.openxmlformats.org/officeDocument/2006/relationships/image" Target="../media/image8.png"/><Relationship Id="rId19" Type="http://schemas.openxmlformats.org/officeDocument/2006/relationships/image" Target="../media/image22.svg"/><Relationship Id="rId4" Type="http://schemas.openxmlformats.org/officeDocument/2006/relationships/image" Target="../media/image7.sv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8" Type="http://schemas.openxmlformats.org/officeDocument/2006/relationships/image" Target="../media/image11.png"/><Relationship Id="rId51" Type="http://schemas.openxmlformats.org/officeDocument/2006/relationships/image" Target="../media/image54.sv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33" Type="http://schemas.openxmlformats.org/officeDocument/2006/relationships/image" Target="../media/image36.png"/><Relationship Id="rId38" Type="http://schemas.openxmlformats.org/officeDocument/2006/relationships/image" Target="../media/image41.sv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54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36" Type="http://schemas.openxmlformats.org/officeDocument/2006/relationships/image" Target="../media/image39.svg"/><Relationship Id="rId49" Type="http://schemas.openxmlformats.org/officeDocument/2006/relationships/image" Target="../media/image52.svg"/><Relationship Id="rId57" Type="http://schemas.openxmlformats.org/officeDocument/2006/relationships/image" Target="../media/image60.svg"/><Relationship Id="rId10" Type="http://schemas.openxmlformats.org/officeDocument/2006/relationships/image" Target="../media/image13.png"/><Relationship Id="rId31" Type="http://schemas.openxmlformats.org/officeDocument/2006/relationships/image" Target="../media/image34.svg"/><Relationship Id="rId44" Type="http://schemas.openxmlformats.org/officeDocument/2006/relationships/image" Target="../media/image47.svg"/><Relationship Id="rId52" Type="http://schemas.openxmlformats.org/officeDocument/2006/relationships/image" Target="../media/image5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13" Type="http://schemas.openxmlformats.org/officeDocument/2006/relationships/image" Target="../media/image44.png"/><Relationship Id="rId3" Type="http://schemas.openxmlformats.org/officeDocument/2006/relationships/image" Target="../media/image159.png"/><Relationship Id="rId7" Type="http://schemas.openxmlformats.org/officeDocument/2006/relationships/image" Target="../media/image105.png"/><Relationship Id="rId12" Type="http://schemas.openxmlformats.org/officeDocument/2006/relationships/image" Target="../media/image175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74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163.svg"/><Relationship Id="rId4" Type="http://schemas.openxmlformats.org/officeDocument/2006/relationships/image" Target="../media/image160.svg"/><Relationship Id="rId9" Type="http://schemas.openxmlformats.org/officeDocument/2006/relationships/image" Target="../media/image162.png"/><Relationship Id="rId1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162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svg"/><Relationship Id="rId11" Type="http://schemas.openxmlformats.org/officeDocument/2006/relationships/image" Target="../media/image44.png"/><Relationship Id="rId5" Type="http://schemas.openxmlformats.org/officeDocument/2006/relationships/image" Target="../media/image105.png"/><Relationship Id="rId10" Type="http://schemas.openxmlformats.org/officeDocument/2006/relationships/image" Target="../media/image175.svg"/><Relationship Id="rId4" Type="http://schemas.openxmlformats.org/officeDocument/2006/relationships/image" Target="../media/image22.svg"/><Relationship Id="rId9" Type="http://schemas.openxmlformats.org/officeDocument/2006/relationships/image" Target="../media/image174.png"/><Relationship Id="rId1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75.svg"/><Relationship Id="rId3" Type="http://schemas.openxmlformats.org/officeDocument/2006/relationships/image" Target="../media/image74.png"/><Relationship Id="rId7" Type="http://schemas.openxmlformats.org/officeDocument/2006/relationships/image" Target="../media/image22.sv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3.svg"/><Relationship Id="rId5" Type="http://schemas.openxmlformats.org/officeDocument/2006/relationships/image" Target="../media/image176.png"/><Relationship Id="rId15" Type="http://schemas.openxmlformats.org/officeDocument/2006/relationships/image" Target="../media/image32.svg"/><Relationship Id="rId10" Type="http://schemas.openxmlformats.org/officeDocument/2006/relationships/image" Target="../media/image162.png"/><Relationship Id="rId4" Type="http://schemas.openxmlformats.org/officeDocument/2006/relationships/image" Target="../media/image75.svg"/><Relationship Id="rId9" Type="http://schemas.openxmlformats.org/officeDocument/2006/relationships/image" Target="../media/image161.sv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0.svg"/><Relationship Id="rId3" Type="http://schemas.openxmlformats.org/officeDocument/2006/relationships/image" Target="../media/image8.png"/><Relationship Id="rId7" Type="http://schemas.openxmlformats.org/officeDocument/2006/relationships/image" Target="../media/image93.svg"/><Relationship Id="rId12" Type="http://schemas.openxmlformats.org/officeDocument/2006/relationships/image" Target="../media/image1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76.png"/><Relationship Id="rId5" Type="http://schemas.openxmlformats.org/officeDocument/2006/relationships/image" Target="../media/image45.svg"/><Relationship Id="rId10" Type="http://schemas.openxmlformats.org/officeDocument/2006/relationships/image" Target="../media/image64.svg"/><Relationship Id="rId4" Type="http://schemas.openxmlformats.org/officeDocument/2006/relationships/image" Target="../media/image44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75.svg"/><Relationship Id="rId3" Type="http://schemas.openxmlformats.org/officeDocument/2006/relationships/image" Target="../media/image44.png"/><Relationship Id="rId7" Type="http://schemas.openxmlformats.org/officeDocument/2006/relationships/image" Target="../media/image182.svg"/><Relationship Id="rId12" Type="http://schemas.openxmlformats.org/officeDocument/2006/relationships/image" Target="../media/image74.png"/><Relationship Id="rId17" Type="http://schemas.openxmlformats.org/officeDocument/2006/relationships/image" Target="../media/image160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06.svg"/><Relationship Id="rId5" Type="http://schemas.openxmlformats.org/officeDocument/2006/relationships/image" Target="../media/image176.png"/><Relationship Id="rId15" Type="http://schemas.openxmlformats.org/officeDocument/2006/relationships/image" Target="../media/image158.svg"/><Relationship Id="rId10" Type="http://schemas.openxmlformats.org/officeDocument/2006/relationships/image" Target="../media/image105.png"/><Relationship Id="rId4" Type="http://schemas.openxmlformats.org/officeDocument/2006/relationships/image" Target="../media/image45.svg"/><Relationship Id="rId9" Type="http://schemas.openxmlformats.org/officeDocument/2006/relationships/image" Target="../media/image184.svg"/><Relationship Id="rId14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18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08.svg"/><Relationship Id="rId5" Type="http://schemas.openxmlformats.org/officeDocument/2006/relationships/image" Target="../media/image185.png"/><Relationship Id="rId10" Type="http://schemas.openxmlformats.org/officeDocument/2006/relationships/image" Target="../media/image107.png"/><Relationship Id="rId4" Type="http://schemas.openxmlformats.org/officeDocument/2006/relationships/image" Target="../media/image32.svg"/><Relationship Id="rId9" Type="http://schemas.openxmlformats.org/officeDocument/2006/relationships/image" Target="../media/image4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7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2.svg"/><Relationship Id="rId5" Type="http://schemas.openxmlformats.org/officeDocument/2006/relationships/image" Target="../media/image187.png"/><Relationship Id="rId10" Type="http://schemas.openxmlformats.org/officeDocument/2006/relationships/image" Target="../media/image31.png"/><Relationship Id="rId4" Type="http://schemas.openxmlformats.org/officeDocument/2006/relationships/image" Target="../media/image158.svg"/><Relationship Id="rId9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6.svg"/><Relationship Id="rId3" Type="http://schemas.openxmlformats.org/officeDocument/2006/relationships/image" Target="../media/image188.png"/><Relationship Id="rId7" Type="http://schemas.openxmlformats.org/officeDocument/2006/relationships/image" Target="../media/image75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32.svg"/><Relationship Id="rId5" Type="http://schemas.openxmlformats.org/officeDocument/2006/relationships/image" Target="../media/image166.png"/><Relationship Id="rId15" Type="http://schemas.openxmlformats.org/officeDocument/2006/relationships/image" Target="../media/image45.svg"/><Relationship Id="rId10" Type="http://schemas.openxmlformats.org/officeDocument/2006/relationships/image" Target="../media/image31.png"/><Relationship Id="rId4" Type="http://schemas.openxmlformats.org/officeDocument/2006/relationships/image" Target="../media/image189.svg"/><Relationship Id="rId9" Type="http://schemas.openxmlformats.org/officeDocument/2006/relationships/image" Target="../media/image106.svg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13" Type="http://schemas.openxmlformats.org/officeDocument/2006/relationships/image" Target="../media/image192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190.png"/><Relationship Id="rId21" Type="http://schemas.openxmlformats.org/officeDocument/2006/relationships/image" Target="../media/image27.png"/><Relationship Id="rId7" Type="http://schemas.openxmlformats.org/officeDocument/2006/relationships/image" Target="../media/image107.png"/><Relationship Id="rId12" Type="http://schemas.openxmlformats.org/officeDocument/2006/relationships/image" Target="../media/image22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7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svg"/><Relationship Id="rId11" Type="http://schemas.openxmlformats.org/officeDocument/2006/relationships/image" Target="../media/image21.png"/><Relationship Id="rId24" Type="http://schemas.openxmlformats.org/officeDocument/2006/relationships/image" Target="../media/image30.svg"/><Relationship Id="rId5" Type="http://schemas.openxmlformats.org/officeDocument/2006/relationships/image" Target="../media/image148.png"/><Relationship Id="rId15" Type="http://schemas.openxmlformats.org/officeDocument/2006/relationships/image" Target="../media/image46.png"/><Relationship Id="rId23" Type="http://schemas.openxmlformats.org/officeDocument/2006/relationships/image" Target="../media/image29.png"/><Relationship Id="rId28" Type="http://schemas.openxmlformats.org/officeDocument/2006/relationships/image" Target="../media/image81.svg"/><Relationship Id="rId10" Type="http://schemas.openxmlformats.org/officeDocument/2006/relationships/image" Target="../media/image20.svg"/><Relationship Id="rId19" Type="http://schemas.openxmlformats.org/officeDocument/2006/relationships/image" Target="../media/image25.png"/><Relationship Id="rId4" Type="http://schemas.openxmlformats.org/officeDocument/2006/relationships/image" Target="../media/image191.svg"/><Relationship Id="rId9" Type="http://schemas.openxmlformats.org/officeDocument/2006/relationships/image" Target="../media/image19.png"/><Relationship Id="rId14" Type="http://schemas.openxmlformats.org/officeDocument/2006/relationships/image" Target="../media/image193.svg"/><Relationship Id="rId22" Type="http://schemas.openxmlformats.org/officeDocument/2006/relationships/image" Target="../media/image28.svg"/><Relationship Id="rId27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svg"/><Relationship Id="rId13" Type="http://schemas.openxmlformats.org/officeDocument/2006/relationships/image" Target="../media/image20.svg"/><Relationship Id="rId18" Type="http://schemas.openxmlformats.org/officeDocument/2006/relationships/image" Target="../media/image46.png"/><Relationship Id="rId26" Type="http://schemas.openxmlformats.org/officeDocument/2006/relationships/image" Target="../media/image29.png"/><Relationship Id="rId3" Type="http://schemas.openxmlformats.org/officeDocument/2006/relationships/image" Target="../media/image190.png"/><Relationship Id="rId21" Type="http://schemas.openxmlformats.org/officeDocument/2006/relationships/image" Target="../media/image24.svg"/><Relationship Id="rId7" Type="http://schemas.openxmlformats.org/officeDocument/2006/relationships/image" Target="../media/image194.png"/><Relationship Id="rId12" Type="http://schemas.openxmlformats.org/officeDocument/2006/relationships/image" Target="../media/image19.png"/><Relationship Id="rId17" Type="http://schemas.openxmlformats.org/officeDocument/2006/relationships/image" Target="../media/image193.sv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92.png"/><Relationship Id="rId20" Type="http://schemas.openxmlformats.org/officeDocument/2006/relationships/image" Target="../media/image23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svg"/><Relationship Id="rId11" Type="http://schemas.openxmlformats.org/officeDocument/2006/relationships/image" Target="../media/image108.svg"/><Relationship Id="rId24" Type="http://schemas.openxmlformats.org/officeDocument/2006/relationships/image" Target="../media/image27.png"/><Relationship Id="rId5" Type="http://schemas.openxmlformats.org/officeDocument/2006/relationships/image" Target="../media/image148.png"/><Relationship Id="rId15" Type="http://schemas.openxmlformats.org/officeDocument/2006/relationships/image" Target="../media/image22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10" Type="http://schemas.openxmlformats.org/officeDocument/2006/relationships/image" Target="../media/image107.png"/><Relationship Id="rId19" Type="http://schemas.openxmlformats.org/officeDocument/2006/relationships/image" Target="../media/image47.svg"/><Relationship Id="rId31" Type="http://schemas.openxmlformats.org/officeDocument/2006/relationships/image" Target="../media/image79.svg"/><Relationship Id="rId4" Type="http://schemas.openxmlformats.org/officeDocument/2006/relationships/image" Target="../media/image191.svg"/><Relationship Id="rId9" Type="http://schemas.openxmlformats.org/officeDocument/2006/relationships/image" Target="../media/image35.png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21" Type="http://schemas.openxmlformats.org/officeDocument/2006/relationships/image" Target="../media/image71.png"/><Relationship Id="rId34" Type="http://schemas.openxmlformats.org/officeDocument/2006/relationships/image" Target="../media/image78.png"/><Relationship Id="rId42" Type="http://schemas.openxmlformats.org/officeDocument/2006/relationships/image" Target="../media/image84.png"/><Relationship Id="rId47" Type="http://schemas.openxmlformats.org/officeDocument/2006/relationships/image" Target="../media/image45.svg"/><Relationship Id="rId50" Type="http://schemas.openxmlformats.org/officeDocument/2006/relationships/image" Target="../media/image88.png"/><Relationship Id="rId55" Type="http://schemas.openxmlformats.org/officeDocument/2006/relationships/image" Target="../media/image93.svg"/><Relationship Id="rId63" Type="http://schemas.openxmlformats.org/officeDocument/2006/relationships/image" Target="../media/image60.sv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8.svg"/><Relationship Id="rId29" Type="http://schemas.openxmlformats.org/officeDocument/2006/relationships/image" Target="../media/image43.svg"/><Relationship Id="rId11" Type="http://schemas.openxmlformats.org/officeDocument/2006/relationships/image" Target="../media/image23.png"/><Relationship Id="rId24" Type="http://schemas.openxmlformats.org/officeDocument/2006/relationships/image" Target="../media/image74.png"/><Relationship Id="rId32" Type="http://schemas.openxmlformats.org/officeDocument/2006/relationships/image" Target="../media/image46.png"/><Relationship Id="rId37" Type="http://schemas.openxmlformats.org/officeDocument/2006/relationships/image" Target="../media/image34.svg"/><Relationship Id="rId40" Type="http://schemas.openxmlformats.org/officeDocument/2006/relationships/image" Target="../media/image82.png"/><Relationship Id="rId45" Type="http://schemas.openxmlformats.org/officeDocument/2006/relationships/image" Target="../media/image87.svg"/><Relationship Id="rId53" Type="http://schemas.openxmlformats.org/officeDocument/2006/relationships/image" Target="../media/image91.svg"/><Relationship Id="rId58" Type="http://schemas.openxmlformats.org/officeDocument/2006/relationships/image" Target="../media/image96.png"/><Relationship Id="rId5" Type="http://schemas.openxmlformats.org/officeDocument/2006/relationships/image" Target="../media/image61.png"/><Relationship Id="rId61" Type="http://schemas.openxmlformats.org/officeDocument/2006/relationships/image" Target="../media/image56.svg"/><Relationship Id="rId19" Type="http://schemas.openxmlformats.org/officeDocument/2006/relationships/image" Target="../media/image69.png"/><Relationship Id="rId14" Type="http://schemas.openxmlformats.org/officeDocument/2006/relationships/image" Target="../media/image66.svg"/><Relationship Id="rId22" Type="http://schemas.openxmlformats.org/officeDocument/2006/relationships/image" Target="../media/image72.svg"/><Relationship Id="rId27" Type="http://schemas.openxmlformats.org/officeDocument/2006/relationships/image" Target="../media/image41.svg"/><Relationship Id="rId30" Type="http://schemas.openxmlformats.org/officeDocument/2006/relationships/image" Target="../media/image76.png"/><Relationship Id="rId35" Type="http://schemas.openxmlformats.org/officeDocument/2006/relationships/image" Target="../media/image79.svg"/><Relationship Id="rId43" Type="http://schemas.openxmlformats.org/officeDocument/2006/relationships/image" Target="../media/image85.svg"/><Relationship Id="rId48" Type="http://schemas.openxmlformats.org/officeDocument/2006/relationships/image" Target="../media/image38.png"/><Relationship Id="rId56" Type="http://schemas.openxmlformats.org/officeDocument/2006/relationships/image" Target="../media/image94.png"/><Relationship Id="rId64" Type="http://schemas.openxmlformats.org/officeDocument/2006/relationships/image" Target="../media/image57.png"/><Relationship Id="rId8" Type="http://schemas.openxmlformats.org/officeDocument/2006/relationships/image" Target="../media/image64.svg"/><Relationship Id="rId51" Type="http://schemas.openxmlformats.org/officeDocument/2006/relationships/image" Target="../media/image89.svg"/><Relationship Id="rId3" Type="http://schemas.openxmlformats.org/officeDocument/2006/relationships/image" Target="../media/image29.png"/><Relationship Id="rId12" Type="http://schemas.openxmlformats.org/officeDocument/2006/relationships/image" Target="../media/image24.svg"/><Relationship Id="rId17" Type="http://schemas.openxmlformats.org/officeDocument/2006/relationships/image" Target="../media/image27.png"/><Relationship Id="rId25" Type="http://schemas.openxmlformats.org/officeDocument/2006/relationships/image" Target="../media/image75.svg"/><Relationship Id="rId33" Type="http://schemas.openxmlformats.org/officeDocument/2006/relationships/image" Target="../media/image47.svg"/><Relationship Id="rId38" Type="http://schemas.openxmlformats.org/officeDocument/2006/relationships/image" Target="../media/image80.png"/><Relationship Id="rId46" Type="http://schemas.openxmlformats.org/officeDocument/2006/relationships/image" Target="../media/image44.png"/><Relationship Id="rId59" Type="http://schemas.openxmlformats.org/officeDocument/2006/relationships/image" Target="../media/image97.svg"/><Relationship Id="rId20" Type="http://schemas.openxmlformats.org/officeDocument/2006/relationships/image" Target="../media/image70.svg"/><Relationship Id="rId41" Type="http://schemas.openxmlformats.org/officeDocument/2006/relationships/image" Target="../media/image83.svg"/><Relationship Id="rId54" Type="http://schemas.openxmlformats.org/officeDocument/2006/relationships/image" Target="../media/image92.png"/><Relationship Id="rId6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15" Type="http://schemas.openxmlformats.org/officeDocument/2006/relationships/image" Target="../media/image67.png"/><Relationship Id="rId23" Type="http://schemas.openxmlformats.org/officeDocument/2006/relationships/image" Target="../media/image73.jpeg"/><Relationship Id="rId28" Type="http://schemas.openxmlformats.org/officeDocument/2006/relationships/image" Target="../media/image42.png"/><Relationship Id="rId36" Type="http://schemas.openxmlformats.org/officeDocument/2006/relationships/image" Target="../media/image33.png"/><Relationship Id="rId49" Type="http://schemas.openxmlformats.org/officeDocument/2006/relationships/image" Target="../media/image39.svg"/><Relationship Id="rId57" Type="http://schemas.openxmlformats.org/officeDocument/2006/relationships/image" Target="../media/image95.svg"/><Relationship Id="rId10" Type="http://schemas.openxmlformats.org/officeDocument/2006/relationships/image" Target="../media/image26.svg"/><Relationship Id="rId31" Type="http://schemas.openxmlformats.org/officeDocument/2006/relationships/image" Target="../media/image77.svg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55.png"/><Relationship Id="rId65" Type="http://schemas.openxmlformats.org/officeDocument/2006/relationships/image" Target="../media/image58.svg"/><Relationship Id="rId4" Type="http://schemas.openxmlformats.org/officeDocument/2006/relationships/image" Target="../media/image30.svg"/><Relationship Id="rId9" Type="http://schemas.openxmlformats.org/officeDocument/2006/relationships/image" Target="../media/image25.png"/><Relationship Id="rId13" Type="http://schemas.openxmlformats.org/officeDocument/2006/relationships/image" Target="../media/image65.png"/><Relationship Id="rId18" Type="http://schemas.openxmlformats.org/officeDocument/2006/relationships/image" Target="../media/image28.svg"/><Relationship Id="rId39" Type="http://schemas.openxmlformats.org/officeDocument/2006/relationships/image" Target="../media/image81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204.png"/><Relationship Id="rId3" Type="http://schemas.openxmlformats.org/officeDocument/2006/relationships/image" Target="../media/image196.png"/><Relationship Id="rId7" Type="http://schemas.openxmlformats.org/officeDocument/2006/relationships/image" Target="../media/image71.png"/><Relationship Id="rId12" Type="http://schemas.openxmlformats.org/officeDocument/2006/relationships/image" Target="../media/image20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svg"/><Relationship Id="rId11" Type="http://schemas.openxmlformats.org/officeDocument/2006/relationships/image" Target="../media/image202.png"/><Relationship Id="rId5" Type="http://schemas.openxmlformats.org/officeDocument/2006/relationships/image" Target="../media/image198.png"/><Relationship Id="rId10" Type="http://schemas.openxmlformats.org/officeDocument/2006/relationships/image" Target="../media/image201.svg"/><Relationship Id="rId4" Type="http://schemas.openxmlformats.org/officeDocument/2006/relationships/image" Target="../media/image197.svg"/><Relationship Id="rId9" Type="http://schemas.openxmlformats.org/officeDocument/2006/relationships/image" Target="../media/image200.png"/><Relationship Id="rId14" Type="http://schemas.openxmlformats.org/officeDocument/2006/relationships/image" Target="../media/image20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sv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3" Type="http://schemas.openxmlformats.org/officeDocument/2006/relationships/image" Target="../media/image206.png"/><Relationship Id="rId7" Type="http://schemas.openxmlformats.org/officeDocument/2006/relationships/image" Target="../media/image198.png"/><Relationship Id="rId12" Type="http://schemas.openxmlformats.org/officeDocument/2006/relationships/image" Target="../media/image201.svg"/><Relationship Id="rId17" Type="http://schemas.openxmlformats.org/officeDocument/2006/relationships/image" Target="../media/image21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13.png"/><Relationship Id="rId20" Type="http://schemas.openxmlformats.org/officeDocument/2006/relationships/image" Target="../media/image1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200.png"/><Relationship Id="rId5" Type="http://schemas.openxmlformats.org/officeDocument/2006/relationships/image" Target="../media/image19.png"/><Relationship Id="rId15" Type="http://schemas.openxmlformats.org/officeDocument/2006/relationships/image" Target="../media/image212.png"/><Relationship Id="rId10" Type="http://schemas.openxmlformats.org/officeDocument/2006/relationships/image" Target="../media/image209.svg"/><Relationship Id="rId19" Type="http://schemas.openxmlformats.org/officeDocument/2006/relationships/image" Target="../media/image196.png"/><Relationship Id="rId4" Type="http://schemas.openxmlformats.org/officeDocument/2006/relationships/image" Target="../media/image207.svg"/><Relationship Id="rId9" Type="http://schemas.openxmlformats.org/officeDocument/2006/relationships/image" Target="../media/image208.png"/><Relationship Id="rId14" Type="http://schemas.openxmlformats.org/officeDocument/2006/relationships/image" Target="../media/image2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13" Type="http://schemas.openxmlformats.org/officeDocument/2006/relationships/image" Target="../media/image71.png"/><Relationship Id="rId3" Type="http://schemas.openxmlformats.org/officeDocument/2006/relationships/image" Target="../media/image216.png"/><Relationship Id="rId7" Type="http://schemas.openxmlformats.org/officeDocument/2006/relationships/image" Target="../media/image200.png"/><Relationship Id="rId12" Type="http://schemas.openxmlformats.org/officeDocument/2006/relationships/image" Target="../media/image199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0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svg"/><Relationship Id="rId11" Type="http://schemas.openxmlformats.org/officeDocument/2006/relationships/image" Target="../media/image198.png"/><Relationship Id="rId5" Type="http://schemas.openxmlformats.org/officeDocument/2006/relationships/image" Target="../media/image218.png"/><Relationship Id="rId15" Type="http://schemas.openxmlformats.org/officeDocument/2006/relationships/image" Target="../media/image202.png"/><Relationship Id="rId10" Type="http://schemas.openxmlformats.org/officeDocument/2006/relationships/image" Target="../media/image221.svg"/><Relationship Id="rId4" Type="http://schemas.openxmlformats.org/officeDocument/2006/relationships/image" Target="../media/image217.svg"/><Relationship Id="rId9" Type="http://schemas.openxmlformats.org/officeDocument/2006/relationships/image" Target="../media/image220.png"/><Relationship Id="rId14" Type="http://schemas.openxmlformats.org/officeDocument/2006/relationships/image" Target="../media/image7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svg"/><Relationship Id="rId13" Type="http://schemas.openxmlformats.org/officeDocument/2006/relationships/image" Target="../media/image202.png"/><Relationship Id="rId3" Type="http://schemas.openxmlformats.org/officeDocument/2006/relationships/image" Target="../media/image218.png"/><Relationship Id="rId7" Type="http://schemas.openxmlformats.org/officeDocument/2006/relationships/image" Target="../media/image198.png"/><Relationship Id="rId12" Type="http://schemas.openxmlformats.org/officeDocument/2006/relationships/image" Target="../media/image2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svg"/><Relationship Id="rId11" Type="http://schemas.openxmlformats.org/officeDocument/2006/relationships/image" Target="../media/image220.png"/><Relationship Id="rId5" Type="http://schemas.openxmlformats.org/officeDocument/2006/relationships/image" Target="../media/image200.png"/><Relationship Id="rId10" Type="http://schemas.openxmlformats.org/officeDocument/2006/relationships/image" Target="../media/image72.svg"/><Relationship Id="rId4" Type="http://schemas.openxmlformats.org/officeDocument/2006/relationships/image" Target="../media/image219.svg"/><Relationship Id="rId9" Type="http://schemas.openxmlformats.org/officeDocument/2006/relationships/image" Target="../media/image71.png"/><Relationship Id="rId14" Type="http://schemas.openxmlformats.org/officeDocument/2006/relationships/image" Target="../media/image20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09.svg"/><Relationship Id="rId18" Type="http://schemas.openxmlformats.org/officeDocument/2006/relationships/image" Target="../media/image15.png"/><Relationship Id="rId26" Type="http://schemas.openxmlformats.org/officeDocument/2006/relationships/image" Target="../media/image227.png"/><Relationship Id="rId3" Type="http://schemas.openxmlformats.org/officeDocument/2006/relationships/image" Target="../media/image31.png"/><Relationship Id="rId21" Type="http://schemas.openxmlformats.org/officeDocument/2006/relationships/image" Target="../media/image18.svg"/><Relationship Id="rId7" Type="http://schemas.openxmlformats.org/officeDocument/2006/relationships/image" Target="../media/image44.png"/><Relationship Id="rId12" Type="http://schemas.openxmlformats.org/officeDocument/2006/relationships/image" Target="../media/image208.png"/><Relationship Id="rId17" Type="http://schemas.openxmlformats.org/officeDocument/2006/relationships/image" Target="../media/image14.svg"/><Relationship Id="rId25" Type="http://schemas.openxmlformats.org/officeDocument/2006/relationships/image" Target="../media/image226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11" Type="http://schemas.openxmlformats.org/officeDocument/2006/relationships/image" Target="../media/image39.svg"/><Relationship Id="rId24" Type="http://schemas.openxmlformats.org/officeDocument/2006/relationships/image" Target="../media/image225.png"/><Relationship Id="rId5" Type="http://schemas.openxmlformats.org/officeDocument/2006/relationships/image" Target="../media/image19.png"/><Relationship Id="rId15" Type="http://schemas.openxmlformats.org/officeDocument/2006/relationships/image" Target="../media/image12.svg"/><Relationship Id="rId23" Type="http://schemas.openxmlformats.org/officeDocument/2006/relationships/image" Target="../media/image224.svg"/><Relationship Id="rId10" Type="http://schemas.openxmlformats.org/officeDocument/2006/relationships/image" Target="../media/image38.png"/><Relationship Id="rId19" Type="http://schemas.openxmlformats.org/officeDocument/2006/relationships/image" Target="../media/image16.svg"/><Relationship Id="rId4" Type="http://schemas.openxmlformats.org/officeDocument/2006/relationships/image" Target="../media/image32.svg"/><Relationship Id="rId9" Type="http://schemas.openxmlformats.org/officeDocument/2006/relationships/image" Target="../media/image222.png"/><Relationship Id="rId14" Type="http://schemas.openxmlformats.org/officeDocument/2006/relationships/image" Target="../media/image11.png"/><Relationship Id="rId22" Type="http://schemas.openxmlformats.org/officeDocument/2006/relationships/image" Target="../media/image223.png"/><Relationship Id="rId27" Type="http://schemas.openxmlformats.org/officeDocument/2006/relationships/image" Target="../media/image228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svg"/><Relationship Id="rId18" Type="http://schemas.openxmlformats.org/officeDocument/2006/relationships/image" Target="../media/image208.png"/><Relationship Id="rId26" Type="http://schemas.openxmlformats.org/officeDocument/2006/relationships/image" Target="../media/image240.png"/><Relationship Id="rId39" Type="http://schemas.openxmlformats.org/officeDocument/2006/relationships/image" Target="../media/image20.svg"/><Relationship Id="rId21" Type="http://schemas.openxmlformats.org/officeDocument/2006/relationships/image" Target="../media/image237.svg"/><Relationship Id="rId34" Type="http://schemas.openxmlformats.org/officeDocument/2006/relationships/image" Target="../media/image248.png"/><Relationship Id="rId42" Type="http://schemas.openxmlformats.org/officeDocument/2006/relationships/image" Target="../media/image23.png"/><Relationship Id="rId47" Type="http://schemas.openxmlformats.org/officeDocument/2006/relationships/image" Target="../media/image30.svg"/><Relationship Id="rId50" Type="http://schemas.openxmlformats.org/officeDocument/2006/relationships/image" Target="../media/image51.png"/><Relationship Id="rId55" Type="http://schemas.openxmlformats.org/officeDocument/2006/relationships/image" Target="../media/image58.svg"/><Relationship Id="rId7" Type="http://schemas.openxmlformats.org/officeDocument/2006/relationships/image" Target="../media/image229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34.png"/><Relationship Id="rId29" Type="http://schemas.openxmlformats.org/officeDocument/2006/relationships/image" Target="../media/image243.svg"/><Relationship Id="rId11" Type="http://schemas.openxmlformats.org/officeDocument/2006/relationships/image" Target="../media/image233.svg"/><Relationship Id="rId24" Type="http://schemas.openxmlformats.org/officeDocument/2006/relationships/image" Target="../media/image31.png"/><Relationship Id="rId32" Type="http://schemas.openxmlformats.org/officeDocument/2006/relationships/image" Target="../media/image246.png"/><Relationship Id="rId37" Type="http://schemas.openxmlformats.org/officeDocument/2006/relationships/image" Target="../media/image251.svg"/><Relationship Id="rId40" Type="http://schemas.openxmlformats.org/officeDocument/2006/relationships/image" Target="../media/image38.png"/><Relationship Id="rId45" Type="http://schemas.openxmlformats.org/officeDocument/2006/relationships/image" Target="../media/image28.svg"/><Relationship Id="rId53" Type="http://schemas.openxmlformats.org/officeDocument/2006/relationships/image" Target="../media/image56.svg"/><Relationship Id="rId5" Type="http://schemas.openxmlformats.org/officeDocument/2006/relationships/image" Target="../media/image166.png"/><Relationship Id="rId19" Type="http://schemas.openxmlformats.org/officeDocument/2006/relationships/image" Target="../media/image209.svg"/><Relationship Id="rId4" Type="http://schemas.openxmlformats.org/officeDocument/2006/relationships/image" Target="../media/image45.svg"/><Relationship Id="rId9" Type="http://schemas.openxmlformats.org/officeDocument/2006/relationships/image" Target="../media/image231.svg"/><Relationship Id="rId14" Type="http://schemas.openxmlformats.org/officeDocument/2006/relationships/image" Target="../media/image227.png"/><Relationship Id="rId22" Type="http://schemas.openxmlformats.org/officeDocument/2006/relationships/image" Target="../media/image238.png"/><Relationship Id="rId27" Type="http://schemas.openxmlformats.org/officeDocument/2006/relationships/image" Target="../media/image241.svg"/><Relationship Id="rId30" Type="http://schemas.openxmlformats.org/officeDocument/2006/relationships/image" Target="../media/image244.png"/><Relationship Id="rId35" Type="http://schemas.openxmlformats.org/officeDocument/2006/relationships/image" Target="../media/image249.svg"/><Relationship Id="rId43" Type="http://schemas.openxmlformats.org/officeDocument/2006/relationships/image" Target="../media/image24.svg"/><Relationship Id="rId48" Type="http://schemas.openxmlformats.org/officeDocument/2006/relationships/image" Target="../media/image53.png"/><Relationship Id="rId56" Type="http://schemas.openxmlformats.org/officeDocument/2006/relationships/image" Target="../media/image59.png"/><Relationship Id="rId8" Type="http://schemas.openxmlformats.org/officeDocument/2006/relationships/image" Target="../media/image230.png"/><Relationship Id="rId51" Type="http://schemas.openxmlformats.org/officeDocument/2006/relationships/image" Target="../media/image52.svg"/><Relationship Id="rId3" Type="http://schemas.openxmlformats.org/officeDocument/2006/relationships/image" Target="../media/image44.png"/><Relationship Id="rId12" Type="http://schemas.openxmlformats.org/officeDocument/2006/relationships/image" Target="../media/image223.png"/><Relationship Id="rId17" Type="http://schemas.openxmlformats.org/officeDocument/2006/relationships/image" Target="../media/image235.svg"/><Relationship Id="rId25" Type="http://schemas.openxmlformats.org/officeDocument/2006/relationships/image" Target="../media/image32.svg"/><Relationship Id="rId33" Type="http://schemas.openxmlformats.org/officeDocument/2006/relationships/image" Target="../media/image247.svg"/><Relationship Id="rId38" Type="http://schemas.openxmlformats.org/officeDocument/2006/relationships/image" Target="../media/image19.png"/><Relationship Id="rId46" Type="http://schemas.openxmlformats.org/officeDocument/2006/relationships/image" Target="../media/image29.png"/><Relationship Id="rId20" Type="http://schemas.openxmlformats.org/officeDocument/2006/relationships/image" Target="../media/image236.png"/><Relationship Id="rId41" Type="http://schemas.openxmlformats.org/officeDocument/2006/relationships/image" Target="../media/image39.svg"/><Relationship Id="rId54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5.png"/><Relationship Id="rId15" Type="http://schemas.openxmlformats.org/officeDocument/2006/relationships/image" Target="../media/image228.svg"/><Relationship Id="rId23" Type="http://schemas.openxmlformats.org/officeDocument/2006/relationships/image" Target="../media/image239.svg"/><Relationship Id="rId28" Type="http://schemas.openxmlformats.org/officeDocument/2006/relationships/image" Target="../media/image242.png"/><Relationship Id="rId36" Type="http://schemas.openxmlformats.org/officeDocument/2006/relationships/image" Target="../media/image250.png"/><Relationship Id="rId49" Type="http://schemas.openxmlformats.org/officeDocument/2006/relationships/image" Target="../media/image54.svg"/><Relationship Id="rId57" Type="http://schemas.openxmlformats.org/officeDocument/2006/relationships/image" Target="../media/image60.svg"/><Relationship Id="rId10" Type="http://schemas.openxmlformats.org/officeDocument/2006/relationships/image" Target="../media/image232.png"/><Relationship Id="rId31" Type="http://schemas.openxmlformats.org/officeDocument/2006/relationships/image" Target="../media/image245.svg"/><Relationship Id="rId44" Type="http://schemas.openxmlformats.org/officeDocument/2006/relationships/image" Target="../media/image27.png"/><Relationship Id="rId52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svg"/><Relationship Id="rId13" Type="http://schemas.openxmlformats.org/officeDocument/2006/relationships/image" Target="../media/image232.png"/><Relationship Id="rId18" Type="http://schemas.openxmlformats.org/officeDocument/2006/relationships/image" Target="../media/image245.svg"/><Relationship Id="rId3" Type="http://schemas.openxmlformats.org/officeDocument/2006/relationships/image" Target="../media/image44.png"/><Relationship Id="rId21" Type="http://schemas.openxmlformats.org/officeDocument/2006/relationships/image" Target="../media/image242.png"/><Relationship Id="rId7" Type="http://schemas.openxmlformats.org/officeDocument/2006/relationships/image" Target="../media/image230.png"/><Relationship Id="rId12" Type="http://schemas.openxmlformats.org/officeDocument/2006/relationships/image" Target="../media/image228.svg"/><Relationship Id="rId17" Type="http://schemas.openxmlformats.org/officeDocument/2006/relationships/image" Target="../media/image24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9.svg"/><Relationship Id="rId20" Type="http://schemas.openxmlformats.org/officeDocument/2006/relationships/image" Target="../media/image25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9.svg"/><Relationship Id="rId11" Type="http://schemas.openxmlformats.org/officeDocument/2006/relationships/image" Target="../media/image227.png"/><Relationship Id="rId24" Type="http://schemas.openxmlformats.org/officeDocument/2006/relationships/image" Target="../media/image255.svg"/><Relationship Id="rId5" Type="http://schemas.openxmlformats.org/officeDocument/2006/relationships/image" Target="../media/image225.png"/><Relationship Id="rId15" Type="http://schemas.openxmlformats.org/officeDocument/2006/relationships/image" Target="../media/image38.png"/><Relationship Id="rId23" Type="http://schemas.openxmlformats.org/officeDocument/2006/relationships/image" Target="../media/image254.png"/><Relationship Id="rId10" Type="http://schemas.openxmlformats.org/officeDocument/2006/relationships/image" Target="../media/image224.svg"/><Relationship Id="rId19" Type="http://schemas.openxmlformats.org/officeDocument/2006/relationships/image" Target="../media/image252.png"/><Relationship Id="rId4" Type="http://schemas.openxmlformats.org/officeDocument/2006/relationships/image" Target="../media/image45.svg"/><Relationship Id="rId9" Type="http://schemas.openxmlformats.org/officeDocument/2006/relationships/image" Target="../media/image223.png"/><Relationship Id="rId14" Type="http://schemas.openxmlformats.org/officeDocument/2006/relationships/image" Target="../media/image233.svg"/><Relationship Id="rId22" Type="http://schemas.openxmlformats.org/officeDocument/2006/relationships/image" Target="../media/image24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svg"/><Relationship Id="rId13" Type="http://schemas.openxmlformats.org/officeDocument/2006/relationships/image" Target="../media/image223.png"/><Relationship Id="rId18" Type="http://schemas.openxmlformats.org/officeDocument/2006/relationships/image" Target="../media/image245.svg"/><Relationship Id="rId26" Type="http://schemas.openxmlformats.org/officeDocument/2006/relationships/image" Target="../media/image255.svg"/><Relationship Id="rId3" Type="http://schemas.openxmlformats.org/officeDocument/2006/relationships/image" Target="../media/image38.png"/><Relationship Id="rId21" Type="http://schemas.openxmlformats.org/officeDocument/2006/relationships/image" Target="../media/image242.png"/><Relationship Id="rId7" Type="http://schemas.openxmlformats.org/officeDocument/2006/relationships/image" Target="../media/image225.png"/><Relationship Id="rId12" Type="http://schemas.openxmlformats.org/officeDocument/2006/relationships/image" Target="../media/image233.svg"/><Relationship Id="rId17" Type="http://schemas.openxmlformats.org/officeDocument/2006/relationships/image" Target="../media/image244.png"/><Relationship Id="rId25" Type="http://schemas.openxmlformats.org/officeDocument/2006/relationships/image" Target="../media/image25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28.svg"/><Relationship Id="rId20" Type="http://schemas.openxmlformats.org/officeDocument/2006/relationships/image" Target="../media/image25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7.svg"/><Relationship Id="rId11" Type="http://schemas.openxmlformats.org/officeDocument/2006/relationships/image" Target="../media/image232.png"/><Relationship Id="rId24" Type="http://schemas.openxmlformats.org/officeDocument/2006/relationships/image" Target="../media/image45.svg"/><Relationship Id="rId5" Type="http://schemas.openxmlformats.org/officeDocument/2006/relationships/image" Target="../media/image256.png"/><Relationship Id="rId15" Type="http://schemas.openxmlformats.org/officeDocument/2006/relationships/image" Target="../media/image227.png"/><Relationship Id="rId23" Type="http://schemas.openxmlformats.org/officeDocument/2006/relationships/image" Target="../media/image44.png"/><Relationship Id="rId10" Type="http://schemas.openxmlformats.org/officeDocument/2006/relationships/image" Target="../media/image231.svg"/><Relationship Id="rId19" Type="http://schemas.openxmlformats.org/officeDocument/2006/relationships/image" Target="../media/image252.png"/><Relationship Id="rId4" Type="http://schemas.openxmlformats.org/officeDocument/2006/relationships/image" Target="../media/image39.svg"/><Relationship Id="rId9" Type="http://schemas.openxmlformats.org/officeDocument/2006/relationships/image" Target="../media/image230.png"/><Relationship Id="rId14" Type="http://schemas.openxmlformats.org/officeDocument/2006/relationships/image" Target="../media/image224.svg"/><Relationship Id="rId22" Type="http://schemas.openxmlformats.org/officeDocument/2006/relationships/image" Target="../media/image24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5.svg"/><Relationship Id="rId18" Type="http://schemas.openxmlformats.org/officeDocument/2006/relationships/image" Target="../media/image232.png"/><Relationship Id="rId26" Type="http://schemas.openxmlformats.org/officeDocument/2006/relationships/image" Target="../media/image240.png"/><Relationship Id="rId3" Type="http://schemas.openxmlformats.org/officeDocument/2006/relationships/image" Target="../media/image38.png"/><Relationship Id="rId21" Type="http://schemas.openxmlformats.org/officeDocument/2006/relationships/image" Target="../media/image22.svg"/><Relationship Id="rId7" Type="http://schemas.openxmlformats.org/officeDocument/2006/relationships/image" Target="../media/image91.svg"/><Relationship Id="rId12" Type="http://schemas.openxmlformats.org/officeDocument/2006/relationships/image" Target="../media/image244.png"/><Relationship Id="rId17" Type="http://schemas.openxmlformats.org/officeDocument/2006/relationships/image" Target="../media/image243.svg"/><Relationship Id="rId25" Type="http://schemas.openxmlformats.org/officeDocument/2006/relationships/image" Target="../media/image259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42.png"/><Relationship Id="rId20" Type="http://schemas.openxmlformats.org/officeDocument/2006/relationships/image" Target="../media/image21.png"/><Relationship Id="rId29" Type="http://schemas.openxmlformats.org/officeDocument/2006/relationships/image" Target="../media/image25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11" Type="http://schemas.openxmlformats.org/officeDocument/2006/relationships/image" Target="../media/image45.svg"/><Relationship Id="rId24" Type="http://schemas.openxmlformats.org/officeDocument/2006/relationships/image" Target="../media/image258.png"/><Relationship Id="rId5" Type="http://schemas.openxmlformats.org/officeDocument/2006/relationships/image" Target="../media/image166.png"/><Relationship Id="rId15" Type="http://schemas.openxmlformats.org/officeDocument/2006/relationships/image" Target="../media/image253.svg"/><Relationship Id="rId23" Type="http://schemas.openxmlformats.org/officeDocument/2006/relationships/image" Target="../media/image32.svg"/><Relationship Id="rId28" Type="http://schemas.openxmlformats.org/officeDocument/2006/relationships/image" Target="../media/image254.png"/><Relationship Id="rId10" Type="http://schemas.openxmlformats.org/officeDocument/2006/relationships/image" Target="../media/image44.png"/><Relationship Id="rId19" Type="http://schemas.openxmlformats.org/officeDocument/2006/relationships/image" Target="../media/image233.svg"/><Relationship Id="rId4" Type="http://schemas.openxmlformats.org/officeDocument/2006/relationships/image" Target="../media/image39.svg"/><Relationship Id="rId9" Type="http://schemas.openxmlformats.org/officeDocument/2006/relationships/image" Target="../media/image20.svg"/><Relationship Id="rId14" Type="http://schemas.openxmlformats.org/officeDocument/2006/relationships/image" Target="../media/image252.png"/><Relationship Id="rId22" Type="http://schemas.openxmlformats.org/officeDocument/2006/relationships/image" Target="../media/image31.png"/><Relationship Id="rId27" Type="http://schemas.openxmlformats.org/officeDocument/2006/relationships/image" Target="../media/image241.sv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svg"/><Relationship Id="rId18" Type="http://schemas.openxmlformats.org/officeDocument/2006/relationships/image" Target="../media/image29.png"/><Relationship Id="rId26" Type="http://schemas.openxmlformats.org/officeDocument/2006/relationships/image" Target="../media/image223.png"/><Relationship Id="rId39" Type="http://schemas.openxmlformats.org/officeDocument/2006/relationships/image" Target="../media/image243.svg"/><Relationship Id="rId21" Type="http://schemas.openxmlformats.org/officeDocument/2006/relationships/image" Target="../media/image229.svg"/><Relationship Id="rId34" Type="http://schemas.openxmlformats.org/officeDocument/2006/relationships/image" Target="../media/image244.pn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7.png"/><Relationship Id="rId29" Type="http://schemas.openxmlformats.org/officeDocument/2006/relationships/image" Target="../media/image228.svg"/><Relationship Id="rId11" Type="http://schemas.openxmlformats.org/officeDocument/2006/relationships/image" Target="../media/image24.svg"/><Relationship Id="rId24" Type="http://schemas.openxmlformats.org/officeDocument/2006/relationships/image" Target="../media/image232.png"/><Relationship Id="rId32" Type="http://schemas.openxmlformats.org/officeDocument/2006/relationships/image" Target="../media/image31.png"/><Relationship Id="rId37" Type="http://schemas.openxmlformats.org/officeDocument/2006/relationships/image" Target="../media/image253.svg"/><Relationship Id="rId40" Type="http://schemas.openxmlformats.org/officeDocument/2006/relationships/image" Target="../media/image19.png"/><Relationship Id="rId45" Type="http://schemas.openxmlformats.org/officeDocument/2006/relationships/image" Target="../media/image52.svg"/><Relationship Id="rId5" Type="http://schemas.openxmlformats.org/officeDocument/2006/relationships/image" Target="../media/image44.png"/><Relationship Id="rId15" Type="http://schemas.openxmlformats.org/officeDocument/2006/relationships/image" Target="../media/image241.svg"/><Relationship Id="rId23" Type="http://schemas.openxmlformats.org/officeDocument/2006/relationships/image" Target="../media/image231.svg"/><Relationship Id="rId28" Type="http://schemas.openxmlformats.org/officeDocument/2006/relationships/image" Target="../media/image227.png"/><Relationship Id="rId36" Type="http://schemas.openxmlformats.org/officeDocument/2006/relationships/image" Target="../media/image252.png"/><Relationship Id="rId49" Type="http://schemas.openxmlformats.org/officeDocument/2006/relationships/image" Target="../media/image60.svg"/><Relationship Id="rId10" Type="http://schemas.openxmlformats.org/officeDocument/2006/relationships/image" Target="../media/image23.png"/><Relationship Id="rId19" Type="http://schemas.openxmlformats.org/officeDocument/2006/relationships/image" Target="../media/image30.svg"/><Relationship Id="rId31" Type="http://schemas.openxmlformats.org/officeDocument/2006/relationships/image" Target="../media/image22.svg"/><Relationship Id="rId44" Type="http://schemas.openxmlformats.org/officeDocument/2006/relationships/image" Target="../media/image51.png"/><Relationship Id="rId4" Type="http://schemas.openxmlformats.org/officeDocument/2006/relationships/image" Target="../media/image39.svg"/><Relationship Id="rId9" Type="http://schemas.openxmlformats.org/officeDocument/2006/relationships/image" Target="../media/image166.png"/><Relationship Id="rId14" Type="http://schemas.openxmlformats.org/officeDocument/2006/relationships/image" Target="../media/image240.png"/><Relationship Id="rId22" Type="http://schemas.openxmlformats.org/officeDocument/2006/relationships/image" Target="../media/image230.png"/><Relationship Id="rId27" Type="http://schemas.openxmlformats.org/officeDocument/2006/relationships/image" Target="../media/image224.svg"/><Relationship Id="rId30" Type="http://schemas.openxmlformats.org/officeDocument/2006/relationships/image" Target="../media/image21.png"/><Relationship Id="rId35" Type="http://schemas.openxmlformats.org/officeDocument/2006/relationships/image" Target="../media/image245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8" Type="http://schemas.openxmlformats.org/officeDocument/2006/relationships/image" Target="../media/image56.svg"/><Relationship Id="rId3" Type="http://schemas.openxmlformats.org/officeDocument/2006/relationships/image" Target="../media/image38.png"/><Relationship Id="rId12" Type="http://schemas.openxmlformats.org/officeDocument/2006/relationships/image" Target="../media/image260.png"/><Relationship Id="rId17" Type="http://schemas.openxmlformats.org/officeDocument/2006/relationships/image" Target="../media/image28.svg"/><Relationship Id="rId25" Type="http://schemas.openxmlformats.org/officeDocument/2006/relationships/image" Target="../media/image233.svg"/><Relationship Id="rId33" Type="http://schemas.openxmlformats.org/officeDocument/2006/relationships/image" Target="../media/image32.svg"/><Relationship Id="rId38" Type="http://schemas.openxmlformats.org/officeDocument/2006/relationships/image" Target="../media/image242.png"/><Relationship Id="rId46" Type="http://schemas.openxmlformats.org/officeDocument/2006/relationships/image" Target="../media/image57.png"/><Relationship Id="rId20" Type="http://schemas.openxmlformats.org/officeDocument/2006/relationships/image" Target="../media/image225.png"/><Relationship Id="rId41" Type="http://schemas.openxmlformats.org/officeDocument/2006/relationships/image" Target="../media/image2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emf"/><Relationship Id="rId18" Type="http://schemas.openxmlformats.org/officeDocument/2006/relationships/image" Target="../media/image19.png"/><Relationship Id="rId26" Type="http://schemas.openxmlformats.org/officeDocument/2006/relationships/image" Target="../media/image25.png"/><Relationship Id="rId39" Type="http://schemas.openxmlformats.org/officeDocument/2006/relationships/image" Target="../media/image49.png"/><Relationship Id="rId21" Type="http://schemas.openxmlformats.org/officeDocument/2006/relationships/image" Target="../media/image106.svg"/><Relationship Id="rId34" Type="http://schemas.openxmlformats.org/officeDocument/2006/relationships/image" Target="../media/image109.png"/><Relationship Id="rId7" Type="http://schemas.openxmlformats.org/officeDocument/2006/relationships/image" Target="../media/image98.png"/><Relationship Id="rId12" Type="http://schemas.openxmlformats.org/officeDocument/2006/relationships/image" Target="../media/image32.svg"/><Relationship Id="rId17" Type="http://schemas.openxmlformats.org/officeDocument/2006/relationships/image" Target="../media/image104.emf"/><Relationship Id="rId25" Type="http://schemas.openxmlformats.org/officeDocument/2006/relationships/image" Target="../media/image24.svg"/><Relationship Id="rId33" Type="http://schemas.openxmlformats.org/officeDocument/2006/relationships/image" Target="../media/image108.svg"/><Relationship Id="rId38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svg"/><Relationship Id="rId20" Type="http://schemas.openxmlformats.org/officeDocument/2006/relationships/image" Target="../media/image105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31.png"/><Relationship Id="rId24" Type="http://schemas.openxmlformats.org/officeDocument/2006/relationships/image" Target="../media/image23.png"/><Relationship Id="rId32" Type="http://schemas.openxmlformats.org/officeDocument/2006/relationships/image" Target="../media/image107.png"/><Relationship Id="rId37" Type="http://schemas.openxmlformats.org/officeDocument/2006/relationships/image" Target="../media/image37.svg"/><Relationship Id="rId40" Type="http://schemas.openxmlformats.org/officeDocument/2006/relationships/image" Target="../media/image50.png"/><Relationship Id="rId5" Type="http://schemas.openxmlformats.org/officeDocument/2006/relationships/image" Target="../media/image42.png"/><Relationship Id="rId15" Type="http://schemas.openxmlformats.org/officeDocument/2006/relationships/image" Target="../media/image27.png"/><Relationship Id="rId23" Type="http://schemas.openxmlformats.org/officeDocument/2006/relationships/image" Target="../media/image34.svg"/><Relationship Id="rId28" Type="http://schemas.openxmlformats.org/officeDocument/2006/relationships/image" Target="../media/image29.png"/><Relationship Id="rId36" Type="http://schemas.openxmlformats.org/officeDocument/2006/relationships/image" Target="../media/image36.png"/><Relationship Id="rId10" Type="http://schemas.openxmlformats.org/officeDocument/2006/relationships/image" Target="../media/image101.svg"/><Relationship Id="rId19" Type="http://schemas.openxmlformats.org/officeDocument/2006/relationships/image" Target="../media/image20.svg"/><Relationship Id="rId31" Type="http://schemas.openxmlformats.org/officeDocument/2006/relationships/image" Target="../media/image62.svg"/><Relationship Id="rId4" Type="http://schemas.openxmlformats.org/officeDocument/2006/relationships/image" Target="../media/image41.svg"/><Relationship Id="rId9" Type="http://schemas.openxmlformats.org/officeDocument/2006/relationships/image" Target="../media/image100.png"/><Relationship Id="rId14" Type="http://schemas.openxmlformats.org/officeDocument/2006/relationships/image" Target="../media/image103.emf"/><Relationship Id="rId22" Type="http://schemas.openxmlformats.org/officeDocument/2006/relationships/image" Target="../media/image33.png"/><Relationship Id="rId27" Type="http://schemas.openxmlformats.org/officeDocument/2006/relationships/image" Target="../media/image26.svg"/><Relationship Id="rId30" Type="http://schemas.openxmlformats.org/officeDocument/2006/relationships/image" Target="../media/image61.png"/><Relationship Id="rId35" Type="http://schemas.openxmlformats.org/officeDocument/2006/relationships/image" Target="../media/image110.svg"/><Relationship Id="rId8" Type="http://schemas.openxmlformats.org/officeDocument/2006/relationships/image" Target="../media/image99.svg"/><Relationship Id="rId3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57.svg"/><Relationship Id="rId3" Type="http://schemas.openxmlformats.org/officeDocument/2006/relationships/image" Target="../media/image262.png"/><Relationship Id="rId7" Type="http://schemas.openxmlformats.org/officeDocument/2006/relationships/image" Target="../media/image261.sv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253.svg"/><Relationship Id="rId5" Type="http://schemas.openxmlformats.org/officeDocument/2006/relationships/image" Target="../media/image199.svg"/><Relationship Id="rId10" Type="http://schemas.openxmlformats.org/officeDocument/2006/relationships/image" Target="../media/image252.png"/><Relationship Id="rId4" Type="http://schemas.openxmlformats.org/officeDocument/2006/relationships/image" Target="../media/image198.png"/><Relationship Id="rId9" Type="http://schemas.openxmlformats.org/officeDocument/2006/relationships/image" Target="../media/image245.sv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27.png"/><Relationship Id="rId26" Type="http://schemas.openxmlformats.org/officeDocument/2006/relationships/image" Target="../media/image65.png"/><Relationship Id="rId39" Type="http://schemas.openxmlformats.org/officeDocument/2006/relationships/image" Target="../media/image276.svg"/><Relationship Id="rId21" Type="http://schemas.openxmlformats.org/officeDocument/2006/relationships/image" Target="../media/image272.svg"/><Relationship Id="rId34" Type="http://schemas.openxmlformats.org/officeDocument/2006/relationships/image" Target="../media/image127.png"/><Relationship Id="rId42" Type="http://schemas.openxmlformats.org/officeDocument/2006/relationships/image" Target="../media/image200.png"/><Relationship Id="rId47" Type="http://schemas.openxmlformats.org/officeDocument/2006/relationships/image" Target="../media/image283.png"/><Relationship Id="rId50" Type="http://schemas.openxmlformats.org/officeDocument/2006/relationships/image" Target="../media/image47.sv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68.png"/><Relationship Id="rId29" Type="http://schemas.openxmlformats.org/officeDocument/2006/relationships/image" Target="../media/image110.svg"/><Relationship Id="rId11" Type="http://schemas.openxmlformats.org/officeDocument/2006/relationships/image" Target="../media/image175.svg"/><Relationship Id="rId24" Type="http://schemas.openxmlformats.org/officeDocument/2006/relationships/image" Target="../media/image273.png"/><Relationship Id="rId32" Type="http://schemas.openxmlformats.org/officeDocument/2006/relationships/image" Target="../media/image31.png"/><Relationship Id="rId37" Type="http://schemas.openxmlformats.org/officeDocument/2006/relationships/image" Target="../media/image45.svg"/><Relationship Id="rId40" Type="http://schemas.openxmlformats.org/officeDocument/2006/relationships/image" Target="../media/image277.png"/><Relationship Id="rId45" Type="http://schemas.openxmlformats.org/officeDocument/2006/relationships/image" Target="../media/image281.svg"/><Relationship Id="rId53" Type="http://schemas.openxmlformats.org/officeDocument/2006/relationships/image" Target="../media/image112.png"/><Relationship Id="rId5" Type="http://schemas.openxmlformats.org/officeDocument/2006/relationships/image" Target="../media/image265.png"/><Relationship Id="rId10" Type="http://schemas.openxmlformats.org/officeDocument/2006/relationships/image" Target="../media/image174.png"/><Relationship Id="rId19" Type="http://schemas.openxmlformats.org/officeDocument/2006/relationships/image" Target="../media/image270.svg"/><Relationship Id="rId31" Type="http://schemas.openxmlformats.org/officeDocument/2006/relationships/image" Target="../media/image30.svg"/><Relationship Id="rId44" Type="http://schemas.openxmlformats.org/officeDocument/2006/relationships/image" Target="../media/image280.png"/><Relationship Id="rId52" Type="http://schemas.openxmlformats.org/officeDocument/2006/relationships/image" Target="../media/image130.svg"/><Relationship Id="rId4" Type="http://schemas.openxmlformats.org/officeDocument/2006/relationships/image" Target="../media/image264.svg"/><Relationship Id="rId9" Type="http://schemas.openxmlformats.org/officeDocument/2006/relationships/image" Target="../media/image267.png"/><Relationship Id="rId14" Type="http://schemas.openxmlformats.org/officeDocument/2006/relationships/image" Target="../media/image107.png"/><Relationship Id="rId22" Type="http://schemas.openxmlformats.org/officeDocument/2006/relationships/image" Target="../media/image23.png"/><Relationship Id="rId27" Type="http://schemas.openxmlformats.org/officeDocument/2006/relationships/image" Target="../media/image66.svg"/><Relationship Id="rId30" Type="http://schemas.openxmlformats.org/officeDocument/2006/relationships/image" Target="../media/image29.png"/><Relationship Id="rId35" Type="http://schemas.openxmlformats.org/officeDocument/2006/relationships/image" Target="../media/image128.svg"/><Relationship Id="rId43" Type="http://schemas.openxmlformats.org/officeDocument/2006/relationships/image" Target="../media/image279.svg"/><Relationship Id="rId48" Type="http://schemas.openxmlformats.org/officeDocument/2006/relationships/image" Target="../media/image284.svg"/><Relationship Id="rId8" Type="http://schemas.openxmlformats.org/officeDocument/2006/relationships/image" Target="../media/image163.svg"/><Relationship Id="rId51" Type="http://schemas.openxmlformats.org/officeDocument/2006/relationships/image" Target="../media/image129.png"/><Relationship Id="rId3" Type="http://schemas.openxmlformats.org/officeDocument/2006/relationships/image" Target="../media/image263.png"/><Relationship Id="rId12" Type="http://schemas.openxmlformats.org/officeDocument/2006/relationships/image" Target="../media/image19.png"/><Relationship Id="rId17" Type="http://schemas.openxmlformats.org/officeDocument/2006/relationships/image" Target="../media/image269.svg"/><Relationship Id="rId25" Type="http://schemas.openxmlformats.org/officeDocument/2006/relationships/image" Target="../media/image274.svg"/><Relationship Id="rId33" Type="http://schemas.openxmlformats.org/officeDocument/2006/relationships/image" Target="../media/image32.svg"/><Relationship Id="rId38" Type="http://schemas.openxmlformats.org/officeDocument/2006/relationships/image" Target="../media/image275.png"/><Relationship Id="rId46" Type="http://schemas.openxmlformats.org/officeDocument/2006/relationships/image" Target="../media/image282.emf"/><Relationship Id="rId20" Type="http://schemas.openxmlformats.org/officeDocument/2006/relationships/image" Target="../media/image271.png"/><Relationship Id="rId41" Type="http://schemas.openxmlformats.org/officeDocument/2006/relationships/image" Target="../media/image278.svg"/><Relationship Id="rId54" Type="http://schemas.openxmlformats.org/officeDocument/2006/relationships/image" Target="../media/image1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6.svg"/><Relationship Id="rId15" Type="http://schemas.openxmlformats.org/officeDocument/2006/relationships/image" Target="../media/image108.svg"/><Relationship Id="rId23" Type="http://schemas.openxmlformats.org/officeDocument/2006/relationships/image" Target="../media/image143.svg"/><Relationship Id="rId28" Type="http://schemas.openxmlformats.org/officeDocument/2006/relationships/image" Target="../media/image109.png"/><Relationship Id="rId36" Type="http://schemas.openxmlformats.org/officeDocument/2006/relationships/image" Target="../media/image44.png"/><Relationship Id="rId4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5.svg"/><Relationship Id="rId3" Type="http://schemas.openxmlformats.org/officeDocument/2006/relationships/image" Target="../media/image148.png"/><Relationship Id="rId7" Type="http://schemas.openxmlformats.org/officeDocument/2006/relationships/image" Target="../media/image31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11" Type="http://schemas.openxmlformats.org/officeDocument/2006/relationships/image" Target="../media/image267.png"/><Relationship Id="rId5" Type="http://schemas.openxmlformats.org/officeDocument/2006/relationships/image" Target="../media/image21.png"/><Relationship Id="rId15" Type="http://schemas.openxmlformats.org/officeDocument/2006/relationships/image" Target="../media/image34.svg"/><Relationship Id="rId10" Type="http://schemas.openxmlformats.org/officeDocument/2006/relationships/image" Target="../media/image163.svg"/><Relationship Id="rId4" Type="http://schemas.openxmlformats.org/officeDocument/2006/relationships/image" Target="../media/image149.svg"/><Relationship Id="rId9" Type="http://schemas.openxmlformats.org/officeDocument/2006/relationships/image" Target="../media/image162.png"/><Relationship Id="rId1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70.svg"/><Relationship Id="rId26" Type="http://schemas.openxmlformats.org/officeDocument/2006/relationships/image" Target="../media/image290.svg"/><Relationship Id="rId3" Type="http://schemas.openxmlformats.org/officeDocument/2006/relationships/image" Target="../media/image200.png"/><Relationship Id="rId21" Type="http://schemas.openxmlformats.org/officeDocument/2006/relationships/image" Target="../media/image174.png"/><Relationship Id="rId34" Type="http://schemas.openxmlformats.org/officeDocument/2006/relationships/image" Target="../media/image34.svg"/><Relationship Id="rId7" Type="http://schemas.openxmlformats.org/officeDocument/2006/relationships/image" Target="../media/image148.png"/><Relationship Id="rId12" Type="http://schemas.openxmlformats.org/officeDocument/2006/relationships/image" Target="../media/image288.svg"/><Relationship Id="rId17" Type="http://schemas.openxmlformats.org/officeDocument/2006/relationships/image" Target="../media/image27.png"/><Relationship Id="rId25" Type="http://schemas.openxmlformats.org/officeDocument/2006/relationships/image" Target="../media/image289.png"/><Relationship Id="rId3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14.svg"/><Relationship Id="rId20" Type="http://schemas.openxmlformats.org/officeDocument/2006/relationships/image" Target="../media/image30.svg"/><Relationship Id="rId29" Type="http://schemas.openxmlformats.org/officeDocument/2006/relationships/image" Target="../media/image29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6.svg"/><Relationship Id="rId11" Type="http://schemas.openxmlformats.org/officeDocument/2006/relationships/image" Target="../media/image287.png"/><Relationship Id="rId24" Type="http://schemas.openxmlformats.org/officeDocument/2006/relationships/image" Target="../media/image163.svg"/><Relationship Id="rId32" Type="http://schemas.openxmlformats.org/officeDocument/2006/relationships/image" Target="../media/image294.svg"/><Relationship Id="rId5" Type="http://schemas.openxmlformats.org/officeDocument/2006/relationships/image" Target="../media/image285.png"/><Relationship Id="rId15" Type="http://schemas.openxmlformats.org/officeDocument/2006/relationships/image" Target="../media/image25.png"/><Relationship Id="rId23" Type="http://schemas.openxmlformats.org/officeDocument/2006/relationships/image" Target="../media/image162.png"/><Relationship Id="rId28" Type="http://schemas.openxmlformats.org/officeDocument/2006/relationships/image" Target="../media/image32.svg"/><Relationship Id="rId36" Type="http://schemas.openxmlformats.org/officeDocument/2006/relationships/image" Target="../media/image47.svg"/><Relationship Id="rId10" Type="http://schemas.openxmlformats.org/officeDocument/2006/relationships/image" Target="../media/image193.svg"/><Relationship Id="rId19" Type="http://schemas.openxmlformats.org/officeDocument/2006/relationships/image" Target="../media/image29.png"/><Relationship Id="rId31" Type="http://schemas.openxmlformats.org/officeDocument/2006/relationships/image" Target="../media/image293.png"/><Relationship Id="rId4" Type="http://schemas.openxmlformats.org/officeDocument/2006/relationships/image" Target="../media/image279.svg"/><Relationship Id="rId9" Type="http://schemas.openxmlformats.org/officeDocument/2006/relationships/image" Target="../media/image192.png"/><Relationship Id="rId14" Type="http://schemas.openxmlformats.org/officeDocument/2006/relationships/image" Target="../media/image143.svg"/><Relationship Id="rId22" Type="http://schemas.openxmlformats.org/officeDocument/2006/relationships/image" Target="../media/image175.svg"/><Relationship Id="rId27" Type="http://schemas.openxmlformats.org/officeDocument/2006/relationships/image" Target="../media/image31.png"/><Relationship Id="rId30" Type="http://schemas.openxmlformats.org/officeDocument/2006/relationships/image" Target="../media/image292.svg"/><Relationship Id="rId35" Type="http://schemas.openxmlformats.org/officeDocument/2006/relationships/image" Target="../media/image46.png"/><Relationship Id="rId8" Type="http://schemas.openxmlformats.org/officeDocument/2006/relationships/image" Target="../media/image14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svg"/><Relationship Id="rId13" Type="http://schemas.openxmlformats.org/officeDocument/2006/relationships/image" Target="../media/image25.png"/><Relationship Id="rId18" Type="http://schemas.openxmlformats.org/officeDocument/2006/relationships/image" Target="../media/image302.svg"/><Relationship Id="rId26" Type="http://schemas.openxmlformats.org/officeDocument/2006/relationships/image" Target="../media/image308.svg"/><Relationship Id="rId3" Type="http://schemas.openxmlformats.org/officeDocument/2006/relationships/image" Target="../media/image23.png"/><Relationship Id="rId21" Type="http://schemas.openxmlformats.org/officeDocument/2006/relationships/image" Target="../media/image303.png"/><Relationship Id="rId7" Type="http://schemas.openxmlformats.org/officeDocument/2006/relationships/image" Target="../media/image297.png"/><Relationship Id="rId12" Type="http://schemas.openxmlformats.org/officeDocument/2006/relationships/image" Target="../media/image286.svg"/><Relationship Id="rId17" Type="http://schemas.openxmlformats.org/officeDocument/2006/relationships/image" Target="../media/image301.png"/><Relationship Id="rId25" Type="http://schemas.openxmlformats.org/officeDocument/2006/relationships/image" Target="../media/image307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300.svg"/><Relationship Id="rId20" Type="http://schemas.openxmlformats.org/officeDocument/2006/relationships/image" Target="../media/image83.sv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6.svg"/><Relationship Id="rId11" Type="http://schemas.openxmlformats.org/officeDocument/2006/relationships/image" Target="../media/image285.png"/><Relationship Id="rId24" Type="http://schemas.openxmlformats.org/officeDocument/2006/relationships/image" Target="../media/image306.svg"/><Relationship Id="rId32" Type="http://schemas.openxmlformats.org/officeDocument/2006/relationships/image" Target="../media/image34.svg"/><Relationship Id="rId5" Type="http://schemas.openxmlformats.org/officeDocument/2006/relationships/image" Target="../media/image295.png"/><Relationship Id="rId15" Type="http://schemas.openxmlformats.org/officeDocument/2006/relationships/image" Target="../media/image299.png"/><Relationship Id="rId23" Type="http://schemas.openxmlformats.org/officeDocument/2006/relationships/image" Target="../media/image305.png"/><Relationship Id="rId28" Type="http://schemas.openxmlformats.org/officeDocument/2006/relationships/image" Target="../media/image310.svg"/><Relationship Id="rId10" Type="http://schemas.openxmlformats.org/officeDocument/2006/relationships/image" Target="../media/image279.svg"/><Relationship Id="rId19" Type="http://schemas.openxmlformats.org/officeDocument/2006/relationships/image" Target="../media/image82.png"/><Relationship Id="rId31" Type="http://schemas.openxmlformats.org/officeDocument/2006/relationships/image" Target="../media/image33.png"/><Relationship Id="rId4" Type="http://schemas.openxmlformats.org/officeDocument/2006/relationships/image" Target="../media/image24.svg"/><Relationship Id="rId9" Type="http://schemas.openxmlformats.org/officeDocument/2006/relationships/image" Target="../media/image200.png"/><Relationship Id="rId14" Type="http://schemas.openxmlformats.org/officeDocument/2006/relationships/image" Target="../media/image26.svg"/><Relationship Id="rId22" Type="http://schemas.openxmlformats.org/officeDocument/2006/relationships/image" Target="../media/image304.svg"/><Relationship Id="rId27" Type="http://schemas.openxmlformats.org/officeDocument/2006/relationships/image" Target="../media/image309.png"/><Relationship Id="rId30" Type="http://schemas.openxmlformats.org/officeDocument/2006/relationships/image" Target="../media/image31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svg"/><Relationship Id="rId13" Type="http://schemas.openxmlformats.org/officeDocument/2006/relationships/image" Target="../media/image162.png"/><Relationship Id="rId18" Type="http://schemas.openxmlformats.org/officeDocument/2006/relationships/image" Target="../media/image319.png"/><Relationship Id="rId3" Type="http://schemas.openxmlformats.org/officeDocument/2006/relationships/image" Target="../media/image313.png"/><Relationship Id="rId21" Type="http://schemas.openxmlformats.org/officeDocument/2006/relationships/image" Target="../media/image47.svg"/><Relationship Id="rId7" Type="http://schemas.openxmlformats.org/officeDocument/2006/relationships/image" Target="../media/image200.png"/><Relationship Id="rId12" Type="http://schemas.openxmlformats.org/officeDocument/2006/relationships/image" Target="../media/image318.sv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3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6.svg"/><Relationship Id="rId11" Type="http://schemas.openxmlformats.org/officeDocument/2006/relationships/image" Target="../media/image317.png"/><Relationship Id="rId5" Type="http://schemas.openxmlformats.org/officeDocument/2006/relationships/image" Target="../media/image315.png"/><Relationship Id="rId15" Type="http://schemas.openxmlformats.org/officeDocument/2006/relationships/image" Target="../media/image267.png"/><Relationship Id="rId10" Type="http://schemas.openxmlformats.org/officeDocument/2006/relationships/image" Target="../media/image286.svg"/><Relationship Id="rId19" Type="http://schemas.openxmlformats.org/officeDocument/2006/relationships/image" Target="../media/image320.svg"/><Relationship Id="rId4" Type="http://schemas.openxmlformats.org/officeDocument/2006/relationships/image" Target="../media/image314.svg"/><Relationship Id="rId9" Type="http://schemas.openxmlformats.org/officeDocument/2006/relationships/image" Target="../media/image285.png"/><Relationship Id="rId14" Type="http://schemas.openxmlformats.org/officeDocument/2006/relationships/image" Target="../media/image16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263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22.svg"/><Relationship Id="rId4" Type="http://schemas.openxmlformats.org/officeDocument/2006/relationships/image" Target="../media/image264.svg"/><Relationship Id="rId9" Type="http://schemas.openxmlformats.org/officeDocument/2006/relationships/image" Target="../media/image3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263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22.svg"/><Relationship Id="rId4" Type="http://schemas.openxmlformats.org/officeDocument/2006/relationships/image" Target="../media/image264.svg"/><Relationship Id="rId9" Type="http://schemas.openxmlformats.org/officeDocument/2006/relationships/image" Target="../media/image3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svg"/><Relationship Id="rId3" Type="http://schemas.openxmlformats.org/officeDocument/2006/relationships/image" Target="../media/image265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264.svg"/><Relationship Id="rId4" Type="http://schemas.openxmlformats.org/officeDocument/2006/relationships/image" Target="../media/image266.svg"/><Relationship Id="rId9" Type="http://schemas.openxmlformats.org/officeDocument/2006/relationships/image" Target="../media/image2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svg"/><Relationship Id="rId3" Type="http://schemas.openxmlformats.org/officeDocument/2006/relationships/image" Target="../media/image265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264.svg"/><Relationship Id="rId4" Type="http://schemas.openxmlformats.org/officeDocument/2006/relationships/image" Target="../media/image266.svg"/><Relationship Id="rId9" Type="http://schemas.openxmlformats.org/officeDocument/2006/relationships/image" Target="../media/image2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10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107.png"/><Relationship Id="rId5" Type="http://schemas.openxmlformats.org/officeDocument/2006/relationships/image" Target="../media/image40.png"/><Relationship Id="rId10" Type="http://schemas.openxmlformats.org/officeDocument/2006/relationships/image" Target="../media/image106.svg"/><Relationship Id="rId4" Type="http://schemas.openxmlformats.org/officeDocument/2006/relationships/image" Target="../media/image22.svg"/><Relationship Id="rId9" Type="http://schemas.openxmlformats.org/officeDocument/2006/relationships/image" Target="../media/image10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svg"/><Relationship Id="rId3" Type="http://schemas.openxmlformats.org/officeDocument/2006/relationships/image" Target="../media/image265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6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svg"/><Relationship Id="rId3" Type="http://schemas.openxmlformats.org/officeDocument/2006/relationships/image" Target="../media/image265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264.svg"/><Relationship Id="rId4" Type="http://schemas.openxmlformats.org/officeDocument/2006/relationships/image" Target="../media/image266.svg"/><Relationship Id="rId9" Type="http://schemas.openxmlformats.org/officeDocument/2006/relationships/image" Target="../media/image2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svg"/><Relationship Id="rId3" Type="http://schemas.openxmlformats.org/officeDocument/2006/relationships/image" Target="../media/image265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264.svg"/><Relationship Id="rId4" Type="http://schemas.openxmlformats.org/officeDocument/2006/relationships/image" Target="../media/image266.svg"/><Relationship Id="rId9" Type="http://schemas.openxmlformats.org/officeDocument/2006/relationships/image" Target="../media/image2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svg"/><Relationship Id="rId3" Type="http://schemas.openxmlformats.org/officeDocument/2006/relationships/image" Target="../media/image265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svg"/><Relationship Id="rId5" Type="http://schemas.openxmlformats.org/officeDocument/2006/relationships/image" Target="../media/image263.png"/><Relationship Id="rId10" Type="http://schemas.openxmlformats.org/officeDocument/2006/relationships/image" Target="../media/image130.svg"/><Relationship Id="rId4" Type="http://schemas.openxmlformats.org/officeDocument/2006/relationships/image" Target="../media/image266.svg"/><Relationship Id="rId9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9.svg"/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39" Type="http://schemas.openxmlformats.org/officeDocument/2006/relationships/image" Target="../media/image200.png"/><Relationship Id="rId21" Type="http://schemas.openxmlformats.org/officeDocument/2006/relationships/image" Target="../media/image274.svg"/><Relationship Id="rId34" Type="http://schemas.openxmlformats.org/officeDocument/2006/relationships/image" Target="../media/image280.png"/><Relationship Id="rId42" Type="http://schemas.openxmlformats.org/officeDocument/2006/relationships/image" Target="../media/image47.svg"/><Relationship Id="rId47" Type="http://schemas.openxmlformats.org/officeDocument/2006/relationships/image" Target="../media/image329.png"/><Relationship Id="rId50" Type="http://schemas.openxmlformats.org/officeDocument/2006/relationships/image" Target="../media/image332.svg"/><Relationship Id="rId7" Type="http://schemas.openxmlformats.org/officeDocument/2006/relationships/image" Target="../media/image175.sv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71.png"/><Relationship Id="rId29" Type="http://schemas.openxmlformats.org/officeDocument/2006/relationships/image" Target="../media/image32.svg"/><Relationship Id="rId11" Type="http://schemas.openxmlformats.org/officeDocument/2006/relationships/image" Target="../media/image108.svg"/><Relationship Id="rId24" Type="http://schemas.openxmlformats.org/officeDocument/2006/relationships/image" Target="../media/image109.png"/><Relationship Id="rId32" Type="http://schemas.openxmlformats.org/officeDocument/2006/relationships/image" Target="../media/image129.png"/><Relationship Id="rId37" Type="http://schemas.openxmlformats.org/officeDocument/2006/relationships/image" Target="../media/image324.svg"/><Relationship Id="rId40" Type="http://schemas.openxmlformats.org/officeDocument/2006/relationships/image" Target="../media/image279.svg"/><Relationship Id="rId45" Type="http://schemas.openxmlformats.org/officeDocument/2006/relationships/image" Target="../media/image327.png"/><Relationship Id="rId5" Type="http://schemas.openxmlformats.org/officeDocument/2006/relationships/image" Target="../media/image267.png"/><Relationship Id="rId15" Type="http://schemas.openxmlformats.org/officeDocument/2006/relationships/image" Target="../media/image270.svg"/><Relationship Id="rId23" Type="http://schemas.openxmlformats.org/officeDocument/2006/relationships/image" Target="../media/image66.svg"/><Relationship Id="rId28" Type="http://schemas.openxmlformats.org/officeDocument/2006/relationships/image" Target="../media/image31.png"/><Relationship Id="rId36" Type="http://schemas.openxmlformats.org/officeDocument/2006/relationships/image" Target="../media/image323.png"/><Relationship Id="rId49" Type="http://schemas.openxmlformats.org/officeDocument/2006/relationships/image" Target="../media/image331.png"/><Relationship Id="rId10" Type="http://schemas.openxmlformats.org/officeDocument/2006/relationships/image" Target="../media/image107.png"/><Relationship Id="rId19" Type="http://schemas.openxmlformats.org/officeDocument/2006/relationships/image" Target="../media/image143.svg"/><Relationship Id="rId31" Type="http://schemas.openxmlformats.org/officeDocument/2006/relationships/image" Target="../media/image284.svg"/><Relationship Id="rId44" Type="http://schemas.openxmlformats.org/officeDocument/2006/relationships/image" Target="../media/image326.svg"/><Relationship Id="rId52" Type="http://schemas.openxmlformats.org/officeDocument/2006/relationships/image" Target="../media/image334.svg"/><Relationship Id="rId4" Type="http://schemas.openxmlformats.org/officeDocument/2006/relationships/image" Target="../media/image163.svg"/><Relationship Id="rId9" Type="http://schemas.openxmlformats.org/officeDocument/2006/relationships/image" Target="../media/image20.svg"/><Relationship Id="rId14" Type="http://schemas.openxmlformats.org/officeDocument/2006/relationships/image" Target="../media/image27.png"/><Relationship Id="rId22" Type="http://schemas.openxmlformats.org/officeDocument/2006/relationships/image" Target="../media/image65.png"/><Relationship Id="rId27" Type="http://schemas.openxmlformats.org/officeDocument/2006/relationships/image" Target="../media/image30.svg"/><Relationship Id="rId30" Type="http://schemas.openxmlformats.org/officeDocument/2006/relationships/image" Target="../media/image283.png"/><Relationship Id="rId35" Type="http://schemas.openxmlformats.org/officeDocument/2006/relationships/image" Target="../media/image281.svg"/><Relationship Id="rId43" Type="http://schemas.openxmlformats.org/officeDocument/2006/relationships/image" Target="../media/image325.png"/><Relationship Id="rId48" Type="http://schemas.openxmlformats.org/officeDocument/2006/relationships/image" Target="../media/image330.svg"/><Relationship Id="rId8" Type="http://schemas.openxmlformats.org/officeDocument/2006/relationships/image" Target="../media/image19.png"/><Relationship Id="rId51" Type="http://schemas.openxmlformats.org/officeDocument/2006/relationships/image" Target="../media/image333.png"/><Relationship Id="rId3" Type="http://schemas.openxmlformats.org/officeDocument/2006/relationships/image" Target="../media/image162.png"/><Relationship Id="rId12" Type="http://schemas.openxmlformats.org/officeDocument/2006/relationships/image" Target="../media/image268.png"/><Relationship Id="rId17" Type="http://schemas.openxmlformats.org/officeDocument/2006/relationships/image" Target="../media/image272.svg"/><Relationship Id="rId25" Type="http://schemas.openxmlformats.org/officeDocument/2006/relationships/image" Target="../media/image110.svg"/><Relationship Id="rId33" Type="http://schemas.openxmlformats.org/officeDocument/2006/relationships/image" Target="../media/image130.svg"/><Relationship Id="rId38" Type="http://schemas.openxmlformats.org/officeDocument/2006/relationships/image" Target="../media/image282.emf"/><Relationship Id="rId46" Type="http://schemas.openxmlformats.org/officeDocument/2006/relationships/image" Target="../media/image328.svg"/><Relationship Id="rId20" Type="http://schemas.openxmlformats.org/officeDocument/2006/relationships/image" Target="../media/image273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33.png"/><Relationship Id="rId18" Type="http://schemas.openxmlformats.org/officeDocument/2006/relationships/image" Target="../media/image336.svg"/><Relationship Id="rId26" Type="http://schemas.openxmlformats.org/officeDocument/2006/relationships/image" Target="../media/image338.svg"/><Relationship Id="rId3" Type="http://schemas.openxmlformats.org/officeDocument/2006/relationships/image" Target="../media/image86.png"/><Relationship Id="rId21" Type="http://schemas.openxmlformats.org/officeDocument/2006/relationships/image" Target="../media/image46.png"/><Relationship Id="rId7" Type="http://schemas.openxmlformats.org/officeDocument/2006/relationships/image" Target="../media/image65.png"/><Relationship Id="rId12" Type="http://schemas.openxmlformats.org/officeDocument/2006/relationships/image" Target="../media/image32.svg"/><Relationship Id="rId17" Type="http://schemas.openxmlformats.org/officeDocument/2006/relationships/image" Target="../media/image335.png"/><Relationship Id="rId25" Type="http://schemas.openxmlformats.org/officeDocument/2006/relationships/image" Target="../media/image337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281.svg"/><Relationship Id="rId20" Type="http://schemas.openxmlformats.org/officeDocument/2006/relationships/image" Target="../media/image14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3.svg"/><Relationship Id="rId11" Type="http://schemas.openxmlformats.org/officeDocument/2006/relationships/image" Target="../media/image31.png"/><Relationship Id="rId24" Type="http://schemas.openxmlformats.org/officeDocument/2006/relationships/image" Target="../media/image286.svg"/><Relationship Id="rId5" Type="http://schemas.openxmlformats.org/officeDocument/2006/relationships/image" Target="../media/image232.png"/><Relationship Id="rId15" Type="http://schemas.openxmlformats.org/officeDocument/2006/relationships/image" Target="../media/image280.png"/><Relationship Id="rId23" Type="http://schemas.openxmlformats.org/officeDocument/2006/relationships/image" Target="../media/image285.png"/><Relationship Id="rId10" Type="http://schemas.openxmlformats.org/officeDocument/2006/relationships/image" Target="../media/image22.svg"/><Relationship Id="rId19" Type="http://schemas.openxmlformats.org/officeDocument/2006/relationships/image" Target="../media/image148.png"/><Relationship Id="rId4" Type="http://schemas.openxmlformats.org/officeDocument/2006/relationships/image" Target="../media/image87.svg"/><Relationship Id="rId9" Type="http://schemas.openxmlformats.org/officeDocument/2006/relationships/image" Target="../media/image21.png"/><Relationship Id="rId14" Type="http://schemas.openxmlformats.org/officeDocument/2006/relationships/image" Target="../media/image34.svg"/><Relationship Id="rId22" Type="http://schemas.openxmlformats.org/officeDocument/2006/relationships/image" Target="../media/image47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148.png"/><Relationship Id="rId18" Type="http://schemas.openxmlformats.org/officeDocument/2006/relationships/image" Target="../media/image340.svg"/><Relationship Id="rId3" Type="http://schemas.openxmlformats.org/officeDocument/2006/relationships/image" Target="../media/image200.png"/><Relationship Id="rId21" Type="http://schemas.openxmlformats.org/officeDocument/2006/relationships/image" Target="../media/image31.png"/><Relationship Id="rId7" Type="http://schemas.openxmlformats.org/officeDocument/2006/relationships/image" Target="../media/image86.png"/><Relationship Id="rId12" Type="http://schemas.openxmlformats.org/officeDocument/2006/relationships/image" Target="../media/image34.svg"/><Relationship Id="rId17" Type="http://schemas.openxmlformats.org/officeDocument/2006/relationships/image" Target="../media/image339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38.svg"/><Relationship Id="rId20" Type="http://schemas.openxmlformats.org/officeDocument/2006/relationships/image" Target="../media/image3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svg"/><Relationship Id="rId11" Type="http://schemas.openxmlformats.org/officeDocument/2006/relationships/image" Target="../media/image33.png"/><Relationship Id="rId5" Type="http://schemas.openxmlformats.org/officeDocument/2006/relationships/image" Target="../media/image71.png"/><Relationship Id="rId15" Type="http://schemas.openxmlformats.org/officeDocument/2006/relationships/image" Target="../media/image337.png"/><Relationship Id="rId10" Type="http://schemas.openxmlformats.org/officeDocument/2006/relationships/image" Target="../media/image286.svg"/><Relationship Id="rId19" Type="http://schemas.openxmlformats.org/officeDocument/2006/relationships/image" Target="../media/image341.png"/><Relationship Id="rId4" Type="http://schemas.openxmlformats.org/officeDocument/2006/relationships/image" Target="../media/image279.svg"/><Relationship Id="rId9" Type="http://schemas.openxmlformats.org/officeDocument/2006/relationships/image" Target="../media/image285.png"/><Relationship Id="rId14" Type="http://schemas.openxmlformats.org/officeDocument/2006/relationships/image" Target="../media/image149.svg"/><Relationship Id="rId22" Type="http://schemas.openxmlformats.org/officeDocument/2006/relationships/image" Target="../media/image3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148.png"/><Relationship Id="rId18" Type="http://schemas.openxmlformats.org/officeDocument/2006/relationships/image" Target="../media/image338.svg"/><Relationship Id="rId3" Type="http://schemas.openxmlformats.org/officeDocument/2006/relationships/image" Target="../media/image200.png"/><Relationship Id="rId7" Type="http://schemas.openxmlformats.org/officeDocument/2006/relationships/image" Target="../media/image86.png"/><Relationship Id="rId12" Type="http://schemas.openxmlformats.org/officeDocument/2006/relationships/image" Target="../media/image34.svg"/><Relationship Id="rId17" Type="http://schemas.openxmlformats.org/officeDocument/2006/relationships/image" Target="../media/image337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svg"/><Relationship Id="rId11" Type="http://schemas.openxmlformats.org/officeDocument/2006/relationships/image" Target="../media/image33.png"/><Relationship Id="rId5" Type="http://schemas.openxmlformats.org/officeDocument/2006/relationships/image" Target="../media/image71.png"/><Relationship Id="rId15" Type="http://schemas.openxmlformats.org/officeDocument/2006/relationships/image" Target="../media/image31.png"/><Relationship Id="rId10" Type="http://schemas.openxmlformats.org/officeDocument/2006/relationships/image" Target="../media/image286.svg"/><Relationship Id="rId4" Type="http://schemas.openxmlformats.org/officeDocument/2006/relationships/image" Target="../media/image279.svg"/><Relationship Id="rId9" Type="http://schemas.openxmlformats.org/officeDocument/2006/relationships/image" Target="../media/image285.png"/><Relationship Id="rId14" Type="http://schemas.openxmlformats.org/officeDocument/2006/relationships/image" Target="../media/image1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148.png"/><Relationship Id="rId18" Type="http://schemas.openxmlformats.org/officeDocument/2006/relationships/image" Target="../media/image32.svg"/><Relationship Id="rId3" Type="http://schemas.openxmlformats.org/officeDocument/2006/relationships/image" Target="../media/image200.png"/><Relationship Id="rId7" Type="http://schemas.openxmlformats.org/officeDocument/2006/relationships/image" Target="../media/image86.png"/><Relationship Id="rId12" Type="http://schemas.openxmlformats.org/officeDocument/2006/relationships/image" Target="../media/image34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06.svg"/><Relationship Id="rId20" Type="http://schemas.openxmlformats.org/officeDocument/2006/relationships/image" Target="../media/image33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svg"/><Relationship Id="rId11" Type="http://schemas.openxmlformats.org/officeDocument/2006/relationships/image" Target="../media/image33.png"/><Relationship Id="rId5" Type="http://schemas.openxmlformats.org/officeDocument/2006/relationships/image" Target="../media/image71.png"/><Relationship Id="rId15" Type="http://schemas.openxmlformats.org/officeDocument/2006/relationships/image" Target="../media/image105.png"/><Relationship Id="rId10" Type="http://schemas.openxmlformats.org/officeDocument/2006/relationships/image" Target="../media/image286.svg"/><Relationship Id="rId19" Type="http://schemas.openxmlformats.org/officeDocument/2006/relationships/image" Target="../media/image337.png"/><Relationship Id="rId4" Type="http://schemas.openxmlformats.org/officeDocument/2006/relationships/image" Target="../media/image279.svg"/><Relationship Id="rId9" Type="http://schemas.openxmlformats.org/officeDocument/2006/relationships/image" Target="../media/image285.png"/><Relationship Id="rId14" Type="http://schemas.openxmlformats.org/officeDocument/2006/relationships/image" Target="../media/image14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148.png"/><Relationship Id="rId18" Type="http://schemas.openxmlformats.org/officeDocument/2006/relationships/image" Target="../media/image32.svg"/><Relationship Id="rId3" Type="http://schemas.openxmlformats.org/officeDocument/2006/relationships/image" Target="../media/image200.png"/><Relationship Id="rId7" Type="http://schemas.openxmlformats.org/officeDocument/2006/relationships/image" Target="../media/image86.png"/><Relationship Id="rId12" Type="http://schemas.openxmlformats.org/officeDocument/2006/relationships/image" Target="../media/image34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06.svg"/><Relationship Id="rId20" Type="http://schemas.openxmlformats.org/officeDocument/2006/relationships/image" Target="../media/image33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svg"/><Relationship Id="rId11" Type="http://schemas.openxmlformats.org/officeDocument/2006/relationships/image" Target="../media/image33.png"/><Relationship Id="rId5" Type="http://schemas.openxmlformats.org/officeDocument/2006/relationships/image" Target="../media/image71.png"/><Relationship Id="rId15" Type="http://schemas.openxmlformats.org/officeDocument/2006/relationships/image" Target="../media/image105.png"/><Relationship Id="rId10" Type="http://schemas.openxmlformats.org/officeDocument/2006/relationships/image" Target="../media/image286.svg"/><Relationship Id="rId19" Type="http://schemas.openxmlformats.org/officeDocument/2006/relationships/image" Target="../media/image337.png"/><Relationship Id="rId4" Type="http://schemas.openxmlformats.org/officeDocument/2006/relationships/image" Target="../media/image279.svg"/><Relationship Id="rId9" Type="http://schemas.openxmlformats.org/officeDocument/2006/relationships/image" Target="../media/image285.png"/><Relationship Id="rId14" Type="http://schemas.openxmlformats.org/officeDocument/2006/relationships/image" Target="../media/image14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1.emf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08.svg"/><Relationship Id="rId5" Type="http://schemas.openxmlformats.org/officeDocument/2006/relationships/image" Target="../media/image41.svg"/><Relationship Id="rId10" Type="http://schemas.openxmlformats.org/officeDocument/2006/relationships/image" Target="../media/image107.png"/><Relationship Id="rId4" Type="http://schemas.openxmlformats.org/officeDocument/2006/relationships/image" Target="../media/image40.png"/><Relationship Id="rId9" Type="http://schemas.openxmlformats.org/officeDocument/2006/relationships/image" Target="../media/image106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svg"/><Relationship Id="rId13" Type="http://schemas.openxmlformats.org/officeDocument/2006/relationships/image" Target="../media/image32.svg"/><Relationship Id="rId3" Type="http://schemas.openxmlformats.org/officeDocument/2006/relationships/image" Target="../media/image44.png"/><Relationship Id="rId7" Type="http://schemas.openxmlformats.org/officeDocument/2006/relationships/image" Target="../media/image343.png"/><Relationship Id="rId12" Type="http://schemas.openxmlformats.org/officeDocument/2006/relationships/image" Target="../media/image31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1" Type="http://schemas.openxmlformats.org/officeDocument/2006/relationships/image" Target="../media/image345.png"/><Relationship Id="rId5" Type="http://schemas.openxmlformats.org/officeDocument/2006/relationships/image" Target="../media/image234.png"/><Relationship Id="rId15" Type="http://schemas.openxmlformats.org/officeDocument/2006/relationships/image" Target="../media/image91.svg"/><Relationship Id="rId10" Type="http://schemas.openxmlformats.org/officeDocument/2006/relationships/image" Target="../media/image233.svg"/><Relationship Id="rId4" Type="http://schemas.openxmlformats.org/officeDocument/2006/relationships/image" Target="../media/image45.svg"/><Relationship Id="rId9" Type="http://schemas.openxmlformats.org/officeDocument/2006/relationships/image" Target="../media/image232.png"/><Relationship Id="rId1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svg"/><Relationship Id="rId13" Type="http://schemas.openxmlformats.org/officeDocument/2006/relationships/image" Target="../media/image234.png"/><Relationship Id="rId18" Type="http://schemas.openxmlformats.org/officeDocument/2006/relationships/image" Target="../media/image233.svg"/><Relationship Id="rId3" Type="http://schemas.openxmlformats.org/officeDocument/2006/relationships/image" Target="../media/image63.png"/><Relationship Id="rId21" Type="http://schemas.openxmlformats.org/officeDocument/2006/relationships/image" Target="../media/image32.svg"/><Relationship Id="rId7" Type="http://schemas.openxmlformats.org/officeDocument/2006/relationships/image" Target="../media/image287.png"/><Relationship Id="rId12" Type="http://schemas.openxmlformats.org/officeDocument/2006/relationships/image" Target="../media/image45.svg"/><Relationship Id="rId17" Type="http://schemas.openxmlformats.org/officeDocument/2006/relationships/image" Target="../media/image232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344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svg"/><Relationship Id="rId11" Type="http://schemas.openxmlformats.org/officeDocument/2006/relationships/image" Target="../media/image44.png"/><Relationship Id="rId5" Type="http://schemas.openxmlformats.org/officeDocument/2006/relationships/image" Target="../media/image319.png"/><Relationship Id="rId15" Type="http://schemas.openxmlformats.org/officeDocument/2006/relationships/image" Target="../media/image343.png"/><Relationship Id="rId10" Type="http://schemas.openxmlformats.org/officeDocument/2006/relationships/image" Target="../media/image91.svg"/><Relationship Id="rId19" Type="http://schemas.openxmlformats.org/officeDocument/2006/relationships/image" Target="../media/image345.png"/><Relationship Id="rId4" Type="http://schemas.openxmlformats.org/officeDocument/2006/relationships/image" Target="../media/image64.svg"/><Relationship Id="rId9" Type="http://schemas.openxmlformats.org/officeDocument/2006/relationships/image" Target="../media/image90.png"/><Relationship Id="rId14" Type="http://schemas.openxmlformats.org/officeDocument/2006/relationships/image" Target="../media/image23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svg"/><Relationship Id="rId13" Type="http://schemas.openxmlformats.org/officeDocument/2006/relationships/image" Target="../media/image45.svg"/><Relationship Id="rId3" Type="http://schemas.openxmlformats.org/officeDocument/2006/relationships/image" Target="../media/image90.png"/><Relationship Id="rId7" Type="http://schemas.openxmlformats.org/officeDocument/2006/relationships/image" Target="../media/image234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11" Type="http://schemas.openxmlformats.org/officeDocument/2006/relationships/image" Target="../media/image32.svg"/><Relationship Id="rId5" Type="http://schemas.openxmlformats.org/officeDocument/2006/relationships/image" Target="../media/image63.png"/><Relationship Id="rId10" Type="http://schemas.openxmlformats.org/officeDocument/2006/relationships/image" Target="../media/image31.png"/><Relationship Id="rId4" Type="http://schemas.openxmlformats.org/officeDocument/2006/relationships/image" Target="../media/image91.svg"/><Relationship Id="rId9" Type="http://schemas.openxmlformats.org/officeDocument/2006/relationships/image" Target="../media/image34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11" Type="http://schemas.openxmlformats.org/officeDocument/2006/relationships/image" Target="../media/image45.svg"/><Relationship Id="rId5" Type="http://schemas.openxmlformats.org/officeDocument/2006/relationships/image" Target="../media/image348.png"/><Relationship Id="rId10" Type="http://schemas.openxmlformats.org/officeDocument/2006/relationships/image" Target="../media/image44.png"/><Relationship Id="rId4" Type="http://schemas.openxmlformats.org/officeDocument/2006/relationships/image" Target="../media/image347.png"/><Relationship Id="rId9" Type="http://schemas.openxmlformats.org/officeDocument/2006/relationships/image" Target="../media/image7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45.svg"/><Relationship Id="rId3" Type="http://schemas.openxmlformats.org/officeDocument/2006/relationships/image" Target="../media/image351.png"/><Relationship Id="rId7" Type="http://schemas.openxmlformats.org/officeDocument/2006/relationships/image" Target="../media/image8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svg"/><Relationship Id="rId11" Type="http://schemas.openxmlformats.org/officeDocument/2006/relationships/image" Target="../media/image262.png"/><Relationship Id="rId5" Type="http://schemas.openxmlformats.org/officeDocument/2006/relationships/image" Target="../media/image353.png"/><Relationship Id="rId15" Type="http://schemas.openxmlformats.org/officeDocument/2006/relationships/image" Target="../media/image20.svg"/><Relationship Id="rId10" Type="http://schemas.openxmlformats.org/officeDocument/2006/relationships/image" Target="../media/image39.svg"/><Relationship Id="rId4" Type="http://schemas.openxmlformats.org/officeDocument/2006/relationships/image" Target="../media/image352.svg"/><Relationship Id="rId9" Type="http://schemas.openxmlformats.org/officeDocument/2006/relationships/image" Target="../media/image38.png"/><Relationship Id="rId1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svg"/><Relationship Id="rId3" Type="http://schemas.openxmlformats.org/officeDocument/2006/relationships/image" Target="../media/image88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svg"/><Relationship Id="rId5" Type="http://schemas.openxmlformats.org/officeDocument/2006/relationships/image" Target="../media/image355.png"/><Relationship Id="rId4" Type="http://schemas.openxmlformats.org/officeDocument/2006/relationships/image" Target="../media/image8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svg"/><Relationship Id="rId3" Type="http://schemas.openxmlformats.org/officeDocument/2006/relationships/image" Target="../media/image88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svg"/><Relationship Id="rId5" Type="http://schemas.openxmlformats.org/officeDocument/2006/relationships/image" Target="../media/image355.png"/><Relationship Id="rId4" Type="http://schemas.openxmlformats.org/officeDocument/2006/relationships/image" Target="../media/image89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svg"/><Relationship Id="rId3" Type="http://schemas.openxmlformats.org/officeDocument/2006/relationships/image" Target="../media/image88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svg"/><Relationship Id="rId5" Type="http://schemas.openxmlformats.org/officeDocument/2006/relationships/image" Target="../media/image355.png"/><Relationship Id="rId10" Type="http://schemas.openxmlformats.org/officeDocument/2006/relationships/image" Target="../media/image20.svg"/><Relationship Id="rId4" Type="http://schemas.openxmlformats.org/officeDocument/2006/relationships/image" Target="../media/image89.svg"/><Relationship Id="rId9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8.png"/><Relationship Id="rId18" Type="http://schemas.openxmlformats.org/officeDocument/2006/relationships/image" Target="../media/image41.svg"/><Relationship Id="rId26" Type="http://schemas.openxmlformats.org/officeDocument/2006/relationships/image" Target="../media/image109.png"/><Relationship Id="rId3" Type="http://schemas.openxmlformats.org/officeDocument/2006/relationships/image" Target="../media/image11.png"/><Relationship Id="rId21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34.svg"/><Relationship Id="rId17" Type="http://schemas.openxmlformats.org/officeDocument/2006/relationships/image" Target="../media/image40.png"/><Relationship Id="rId25" Type="http://schemas.openxmlformats.org/officeDocument/2006/relationships/image" Target="../media/image359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18.svg"/><Relationship Id="rId20" Type="http://schemas.openxmlformats.org/officeDocument/2006/relationships/image" Target="../media/image45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3.png"/><Relationship Id="rId24" Type="http://schemas.openxmlformats.org/officeDocument/2006/relationships/image" Target="../media/image22.svg"/><Relationship Id="rId5" Type="http://schemas.openxmlformats.org/officeDocument/2006/relationships/image" Target="../media/image15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image" Target="../media/image23.png"/><Relationship Id="rId10" Type="http://schemas.openxmlformats.org/officeDocument/2006/relationships/image" Target="../media/image7.svg"/><Relationship Id="rId19" Type="http://schemas.openxmlformats.org/officeDocument/2006/relationships/image" Target="../media/image44.png"/><Relationship Id="rId31" Type="http://schemas.openxmlformats.org/officeDocument/2006/relationships/image" Target="../media/image32.svg"/><Relationship Id="rId4" Type="http://schemas.openxmlformats.org/officeDocument/2006/relationships/image" Target="../media/image12.svg"/><Relationship Id="rId9" Type="http://schemas.openxmlformats.org/officeDocument/2006/relationships/image" Target="../media/image6.png"/><Relationship Id="rId14" Type="http://schemas.openxmlformats.org/officeDocument/2006/relationships/image" Target="../media/image199.svg"/><Relationship Id="rId22" Type="http://schemas.openxmlformats.org/officeDocument/2006/relationships/image" Target="../media/image20.svg"/><Relationship Id="rId27" Type="http://schemas.openxmlformats.org/officeDocument/2006/relationships/image" Target="../media/image110.svg"/><Relationship Id="rId30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360.png"/><Relationship Id="rId3" Type="http://schemas.openxmlformats.org/officeDocument/2006/relationships/image" Target="../media/image33.png"/><Relationship Id="rId7" Type="http://schemas.openxmlformats.org/officeDocument/2006/relationships/image" Target="../media/image74.png"/><Relationship Id="rId12" Type="http://schemas.openxmlformats.org/officeDocument/2006/relationships/image" Target="../media/image32.sv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svg"/><Relationship Id="rId11" Type="http://schemas.openxmlformats.org/officeDocument/2006/relationships/image" Target="../media/image31.png"/><Relationship Id="rId5" Type="http://schemas.openxmlformats.org/officeDocument/2006/relationships/image" Target="../media/image148.png"/><Relationship Id="rId15" Type="http://schemas.openxmlformats.org/officeDocument/2006/relationships/image" Target="../media/image338.svg"/><Relationship Id="rId10" Type="http://schemas.openxmlformats.org/officeDocument/2006/relationships/image" Target="../media/image193.svg"/><Relationship Id="rId4" Type="http://schemas.openxmlformats.org/officeDocument/2006/relationships/image" Target="../media/image34.svg"/><Relationship Id="rId9" Type="http://schemas.openxmlformats.org/officeDocument/2006/relationships/image" Target="../media/image192.png"/><Relationship Id="rId14" Type="http://schemas.openxmlformats.org/officeDocument/2006/relationships/image" Target="../media/image33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svg"/><Relationship Id="rId26" Type="http://schemas.openxmlformats.org/officeDocument/2006/relationships/image" Target="../media/image128.svg"/><Relationship Id="rId3" Type="http://schemas.openxmlformats.org/officeDocument/2006/relationships/image" Target="../media/image40.png"/><Relationship Id="rId21" Type="http://schemas.openxmlformats.org/officeDocument/2006/relationships/image" Target="../media/image123.png"/><Relationship Id="rId34" Type="http://schemas.openxmlformats.org/officeDocument/2006/relationships/image" Target="../media/image130.svg"/><Relationship Id="rId7" Type="http://schemas.openxmlformats.org/officeDocument/2006/relationships/image" Target="../media/image112.png"/><Relationship Id="rId12" Type="http://schemas.openxmlformats.org/officeDocument/2006/relationships/image" Target="../media/image68.sv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8.svg"/><Relationship Id="rId20" Type="http://schemas.openxmlformats.org/officeDocument/2006/relationships/image" Target="../media/image122.sv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67.png"/><Relationship Id="rId24" Type="http://schemas.openxmlformats.org/officeDocument/2006/relationships/image" Target="../media/image126.sv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32.svg"/><Relationship Id="rId36" Type="http://schemas.openxmlformats.org/officeDocument/2006/relationships/image" Target="../media/image37.svg"/><Relationship Id="rId10" Type="http://schemas.openxmlformats.org/officeDocument/2006/relationships/image" Target="../media/image114.svg"/><Relationship Id="rId19" Type="http://schemas.openxmlformats.org/officeDocument/2006/relationships/image" Target="../media/image121.png"/><Relationship Id="rId31" Type="http://schemas.openxmlformats.org/officeDocument/2006/relationships/image" Target="../media/image49.png"/><Relationship Id="rId4" Type="http://schemas.openxmlformats.org/officeDocument/2006/relationships/image" Target="../media/image41.svg"/><Relationship Id="rId9" Type="http://schemas.openxmlformats.org/officeDocument/2006/relationships/image" Target="../media/image25.png"/><Relationship Id="rId14" Type="http://schemas.openxmlformats.org/officeDocument/2006/relationships/image" Target="../media/image116.svg"/><Relationship Id="rId22" Type="http://schemas.openxmlformats.org/officeDocument/2006/relationships/image" Target="../media/image124.svg"/><Relationship Id="rId27" Type="http://schemas.openxmlformats.org/officeDocument/2006/relationships/image" Target="../media/image31.png"/><Relationship Id="rId30" Type="http://schemas.openxmlformats.org/officeDocument/2006/relationships/image" Target="../media/image108.svg"/><Relationship Id="rId35" Type="http://schemas.openxmlformats.org/officeDocument/2006/relationships/image" Target="../media/image36.png"/><Relationship Id="rId8" Type="http://schemas.openxmlformats.org/officeDocument/2006/relationships/image" Target="../media/image11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60.png"/><Relationship Id="rId18" Type="http://schemas.openxmlformats.org/officeDocument/2006/relationships/image" Target="../media/image361.png"/><Relationship Id="rId3" Type="http://schemas.openxmlformats.org/officeDocument/2006/relationships/image" Target="../media/image21.png"/><Relationship Id="rId21" Type="http://schemas.openxmlformats.org/officeDocument/2006/relationships/image" Target="../media/image257.svg"/><Relationship Id="rId7" Type="http://schemas.openxmlformats.org/officeDocument/2006/relationships/image" Target="../media/image31.png"/><Relationship Id="rId12" Type="http://schemas.openxmlformats.org/officeDocument/2006/relationships/image" Target="../media/image233.svg"/><Relationship Id="rId17" Type="http://schemas.openxmlformats.org/officeDocument/2006/relationships/image" Target="../media/image163.sv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162.png"/><Relationship Id="rId20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svg"/><Relationship Id="rId11" Type="http://schemas.openxmlformats.org/officeDocument/2006/relationships/image" Target="../media/image232.png"/><Relationship Id="rId5" Type="http://schemas.openxmlformats.org/officeDocument/2006/relationships/image" Target="../media/image125.png"/><Relationship Id="rId15" Type="http://schemas.openxmlformats.org/officeDocument/2006/relationships/image" Target="../media/image34.svg"/><Relationship Id="rId23" Type="http://schemas.openxmlformats.org/officeDocument/2006/relationships/image" Target="../media/image338.svg"/><Relationship Id="rId10" Type="http://schemas.openxmlformats.org/officeDocument/2006/relationships/image" Target="../media/image149.svg"/><Relationship Id="rId19" Type="http://schemas.openxmlformats.org/officeDocument/2006/relationships/image" Target="../media/image362.svg"/><Relationship Id="rId4" Type="http://schemas.openxmlformats.org/officeDocument/2006/relationships/image" Target="../media/image22.svg"/><Relationship Id="rId9" Type="http://schemas.openxmlformats.org/officeDocument/2006/relationships/image" Target="../media/image148.png"/><Relationship Id="rId14" Type="http://schemas.openxmlformats.org/officeDocument/2006/relationships/image" Target="../media/image33.png"/><Relationship Id="rId22" Type="http://schemas.openxmlformats.org/officeDocument/2006/relationships/image" Target="../media/image33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31.png"/><Relationship Id="rId18" Type="http://schemas.openxmlformats.org/officeDocument/2006/relationships/image" Target="../media/image366.svg"/><Relationship Id="rId26" Type="http://schemas.openxmlformats.org/officeDocument/2006/relationships/image" Target="../media/image113.svg"/><Relationship Id="rId3" Type="http://schemas.openxmlformats.org/officeDocument/2006/relationships/image" Target="../media/image42.png"/><Relationship Id="rId21" Type="http://schemas.openxmlformats.org/officeDocument/2006/relationships/image" Target="../media/image369.png"/><Relationship Id="rId7" Type="http://schemas.openxmlformats.org/officeDocument/2006/relationships/image" Target="../media/image40.png"/><Relationship Id="rId12" Type="http://schemas.openxmlformats.org/officeDocument/2006/relationships/image" Target="../media/image108.svg"/><Relationship Id="rId17" Type="http://schemas.openxmlformats.org/officeDocument/2006/relationships/image" Target="../media/image365.png"/><Relationship Id="rId25" Type="http://schemas.openxmlformats.org/officeDocument/2006/relationships/image" Target="../media/image112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75.svg"/><Relationship Id="rId20" Type="http://schemas.openxmlformats.org/officeDocument/2006/relationships/image" Target="../media/image36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4.svg"/><Relationship Id="rId11" Type="http://schemas.openxmlformats.org/officeDocument/2006/relationships/image" Target="../media/image107.png"/><Relationship Id="rId24" Type="http://schemas.openxmlformats.org/officeDocument/2006/relationships/image" Target="../media/image10.svg"/><Relationship Id="rId5" Type="http://schemas.openxmlformats.org/officeDocument/2006/relationships/image" Target="../media/image363.png"/><Relationship Id="rId15" Type="http://schemas.openxmlformats.org/officeDocument/2006/relationships/image" Target="../media/image74.png"/><Relationship Id="rId23" Type="http://schemas.openxmlformats.org/officeDocument/2006/relationships/image" Target="../media/image9.png"/><Relationship Id="rId10" Type="http://schemas.openxmlformats.org/officeDocument/2006/relationships/image" Target="../media/image22.svg"/><Relationship Id="rId19" Type="http://schemas.openxmlformats.org/officeDocument/2006/relationships/image" Target="../media/image367.png"/><Relationship Id="rId4" Type="http://schemas.openxmlformats.org/officeDocument/2006/relationships/image" Target="../media/image43.svg"/><Relationship Id="rId9" Type="http://schemas.openxmlformats.org/officeDocument/2006/relationships/image" Target="../media/image21.png"/><Relationship Id="rId14" Type="http://schemas.openxmlformats.org/officeDocument/2006/relationships/image" Target="../media/image32.svg"/><Relationship Id="rId22" Type="http://schemas.openxmlformats.org/officeDocument/2006/relationships/image" Target="../media/image370.sv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7.png"/><Relationship Id="rId18" Type="http://schemas.openxmlformats.org/officeDocument/2006/relationships/image" Target="../media/image66.svg"/><Relationship Id="rId26" Type="http://schemas.openxmlformats.org/officeDocument/2006/relationships/image" Target="../media/image75.svg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34" Type="http://schemas.openxmlformats.org/officeDocument/2006/relationships/image" Target="../media/image24.svg"/><Relationship Id="rId7" Type="http://schemas.openxmlformats.org/officeDocument/2006/relationships/image" Target="../media/image371.png"/><Relationship Id="rId12" Type="http://schemas.openxmlformats.org/officeDocument/2006/relationships/image" Target="../media/image32.svg"/><Relationship Id="rId17" Type="http://schemas.openxmlformats.org/officeDocument/2006/relationships/image" Target="../media/image65.png"/><Relationship Id="rId25" Type="http://schemas.openxmlformats.org/officeDocument/2006/relationships/image" Target="../media/image74.png"/><Relationship Id="rId33" Type="http://schemas.openxmlformats.org/officeDocument/2006/relationships/image" Target="../media/image23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08.svg"/><Relationship Id="rId20" Type="http://schemas.openxmlformats.org/officeDocument/2006/relationships/image" Target="../media/image85.sv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11" Type="http://schemas.openxmlformats.org/officeDocument/2006/relationships/image" Target="../media/image31.png"/><Relationship Id="rId24" Type="http://schemas.openxmlformats.org/officeDocument/2006/relationships/image" Target="../media/image30.svg"/><Relationship Id="rId32" Type="http://schemas.openxmlformats.org/officeDocument/2006/relationships/image" Target="../media/image364.svg"/><Relationship Id="rId5" Type="http://schemas.openxmlformats.org/officeDocument/2006/relationships/image" Target="../media/image112.png"/><Relationship Id="rId15" Type="http://schemas.openxmlformats.org/officeDocument/2006/relationships/image" Target="../media/image107.png"/><Relationship Id="rId23" Type="http://schemas.openxmlformats.org/officeDocument/2006/relationships/image" Target="../media/image29.png"/><Relationship Id="rId28" Type="http://schemas.openxmlformats.org/officeDocument/2006/relationships/image" Target="../media/image370.svg"/><Relationship Id="rId36" Type="http://schemas.openxmlformats.org/officeDocument/2006/relationships/image" Target="../media/image374.svg"/><Relationship Id="rId10" Type="http://schemas.openxmlformats.org/officeDocument/2006/relationships/image" Target="../media/image22.svg"/><Relationship Id="rId19" Type="http://schemas.openxmlformats.org/officeDocument/2006/relationships/image" Target="../media/image84.png"/><Relationship Id="rId31" Type="http://schemas.openxmlformats.org/officeDocument/2006/relationships/image" Target="../media/image363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338.svg"/><Relationship Id="rId22" Type="http://schemas.openxmlformats.org/officeDocument/2006/relationships/image" Target="../media/image26.svg"/><Relationship Id="rId27" Type="http://schemas.openxmlformats.org/officeDocument/2006/relationships/image" Target="../media/image369.png"/><Relationship Id="rId30" Type="http://schemas.openxmlformats.org/officeDocument/2006/relationships/image" Target="../media/image41.svg"/><Relationship Id="rId35" Type="http://schemas.openxmlformats.org/officeDocument/2006/relationships/image" Target="../media/image373.png"/><Relationship Id="rId8" Type="http://schemas.openxmlformats.org/officeDocument/2006/relationships/image" Target="../media/image372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svg"/><Relationship Id="rId13" Type="http://schemas.openxmlformats.org/officeDocument/2006/relationships/image" Target="../media/image23.png"/><Relationship Id="rId18" Type="http://schemas.openxmlformats.org/officeDocument/2006/relationships/image" Target="../media/image113.svg"/><Relationship Id="rId26" Type="http://schemas.openxmlformats.org/officeDocument/2006/relationships/image" Target="../media/image376.svg"/><Relationship Id="rId3" Type="http://schemas.openxmlformats.org/officeDocument/2006/relationships/image" Target="../media/image9.png"/><Relationship Id="rId21" Type="http://schemas.openxmlformats.org/officeDocument/2006/relationships/image" Target="../media/image84.png"/><Relationship Id="rId7" Type="http://schemas.openxmlformats.org/officeDocument/2006/relationships/image" Target="../media/image369.png"/><Relationship Id="rId12" Type="http://schemas.openxmlformats.org/officeDocument/2006/relationships/image" Target="../media/image364.svg"/><Relationship Id="rId17" Type="http://schemas.openxmlformats.org/officeDocument/2006/relationships/image" Target="../media/image112.png"/><Relationship Id="rId25" Type="http://schemas.openxmlformats.org/officeDocument/2006/relationships/image" Target="../media/image375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374.svg"/><Relationship Id="rId20" Type="http://schemas.openxmlformats.org/officeDocument/2006/relationships/image" Target="../media/image372.svg"/><Relationship Id="rId29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363.png"/><Relationship Id="rId24" Type="http://schemas.openxmlformats.org/officeDocument/2006/relationships/image" Target="../media/image26.svg"/><Relationship Id="rId5" Type="http://schemas.openxmlformats.org/officeDocument/2006/relationships/image" Target="../media/image74.png"/><Relationship Id="rId15" Type="http://schemas.openxmlformats.org/officeDocument/2006/relationships/image" Target="../media/image373.png"/><Relationship Id="rId23" Type="http://schemas.openxmlformats.org/officeDocument/2006/relationships/image" Target="../media/image25.png"/><Relationship Id="rId28" Type="http://schemas.openxmlformats.org/officeDocument/2006/relationships/image" Target="../media/image32.svg"/><Relationship Id="rId10" Type="http://schemas.openxmlformats.org/officeDocument/2006/relationships/image" Target="../media/image41.svg"/><Relationship Id="rId19" Type="http://schemas.openxmlformats.org/officeDocument/2006/relationships/image" Target="../media/image371.png"/><Relationship Id="rId4" Type="http://schemas.openxmlformats.org/officeDocument/2006/relationships/image" Target="../media/image10.svg"/><Relationship Id="rId9" Type="http://schemas.openxmlformats.org/officeDocument/2006/relationships/image" Target="../media/image40.png"/><Relationship Id="rId14" Type="http://schemas.openxmlformats.org/officeDocument/2006/relationships/image" Target="../media/image24.svg"/><Relationship Id="rId22" Type="http://schemas.openxmlformats.org/officeDocument/2006/relationships/image" Target="../media/image85.svg"/><Relationship Id="rId27" Type="http://schemas.openxmlformats.org/officeDocument/2006/relationships/image" Target="../media/image31.png"/><Relationship Id="rId30" Type="http://schemas.openxmlformats.org/officeDocument/2006/relationships/image" Target="../media/image338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79.png"/><Relationship Id="rId18" Type="http://schemas.openxmlformats.org/officeDocument/2006/relationships/image" Target="../media/image43.svg"/><Relationship Id="rId3" Type="http://schemas.openxmlformats.org/officeDocument/2006/relationships/image" Target="../media/image9.png"/><Relationship Id="rId21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378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364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377.png"/><Relationship Id="rId24" Type="http://schemas.openxmlformats.org/officeDocument/2006/relationships/image" Target="../media/image113.svg"/><Relationship Id="rId5" Type="http://schemas.openxmlformats.org/officeDocument/2006/relationships/image" Target="../media/image74.png"/><Relationship Id="rId15" Type="http://schemas.openxmlformats.org/officeDocument/2006/relationships/image" Target="../media/image363.png"/><Relationship Id="rId23" Type="http://schemas.openxmlformats.org/officeDocument/2006/relationships/image" Target="../media/image112.png"/><Relationship Id="rId10" Type="http://schemas.openxmlformats.org/officeDocument/2006/relationships/image" Target="../media/image338.svg"/><Relationship Id="rId19" Type="http://schemas.openxmlformats.org/officeDocument/2006/relationships/image" Target="../media/image40.png"/><Relationship Id="rId4" Type="http://schemas.openxmlformats.org/officeDocument/2006/relationships/image" Target="../media/image10.svg"/><Relationship Id="rId9" Type="http://schemas.openxmlformats.org/officeDocument/2006/relationships/image" Target="../media/image337.png"/><Relationship Id="rId14" Type="http://schemas.openxmlformats.org/officeDocument/2006/relationships/image" Target="../media/image380.svg"/><Relationship Id="rId22" Type="http://schemas.openxmlformats.org/officeDocument/2006/relationships/image" Target="../media/image32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80.png"/><Relationship Id="rId18" Type="http://schemas.openxmlformats.org/officeDocument/2006/relationships/image" Target="../media/image41.svg"/><Relationship Id="rId3" Type="http://schemas.openxmlformats.org/officeDocument/2006/relationships/image" Target="../media/image112.png"/><Relationship Id="rId21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7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43.svg"/><Relationship Id="rId20" Type="http://schemas.openxmlformats.org/officeDocument/2006/relationships/image" Target="../media/image3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svg"/><Relationship Id="rId11" Type="http://schemas.openxmlformats.org/officeDocument/2006/relationships/image" Target="../media/image6.png"/><Relationship Id="rId5" Type="http://schemas.openxmlformats.org/officeDocument/2006/relationships/image" Target="../media/image337.png"/><Relationship Id="rId15" Type="http://schemas.openxmlformats.org/officeDocument/2006/relationships/image" Target="../media/image42.png"/><Relationship Id="rId10" Type="http://schemas.openxmlformats.org/officeDocument/2006/relationships/image" Target="../media/image75.svg"/><Relationship Id="rId19" Type="http://schemas.openxmlformats.org/officeDocument/2006/relationships/image" Target="../media/image363.png"/><Relationship Id="rId4" Type="http://schemas.openxmlformats.org/officeDocument/2006/relationships/image" Target="../media/image113.svg"/><Relationship Id="rId9" Type="http://schemas.openxmlformats.org/officeDocument/2006/relationships/image" Target="../media/image74.png"/><Relationship Id="rId14" Type="http://schemas.openxmlformats.org/officeDocument/2006/relationships/image" Target="../media/image281.svg"/><Relationship Id="rId22" Type="http://schemas.openxmlformats.org/officeDocument/2006/relationships/image" Target="../media/image32.sv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image" Target="../media/image338.svg"/><Relationship Id="rId26" Type="http://schemas.openxmlformats.org/officeDocument/2006/relationships/image" Target="../media/image300.svg"/><Relationship Id="rId3" Type="http://schemas.openxmlformats.org/officeDocument/2006/relationships/image" Target="../media/image11.png"/><Relationship Id="rId21" Type="http://schemas.openxmlformats.org/officeDocument/2006/relationships/image" Target="../media/image303.png"/><Relationship Id="rId34" Type="http://schemas.openxmlformats.org/officeDocument/2006/relationships/image" Target="../media/image384.png"/><Relationship Id="rId7" Type="http://schemas.openxmlformats.org/officeDocument/2006/relationships/image" Target="../media/image200.png"/><Relationship Id="rId12" Type="http://schemas.openxmlformats.org/officeDocument/2006/relationships/image" Target="../media/image45.svg"/><Relationship Id="rId17" Type="http://schemas.openxmlformats.org/officeDocument/2006/relationships/image" Target="../media/image337.png"/><Relationship Id="rId25" Type="http://schemas.openxmlformats.org/officeDocument/2006/relationships/image" Target="../media/image299.png"/><Relationship Id="rId33" Type="http://schemas.openxmlformats.org/officeDocument/2006/relationships/image" Target="../media/image383.sv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24.svg"/><Relationship Id="rId20" Type="http://schemas.openxmlformats.org/officeDocument/2006/relationships/image" Target="../media/image26.svg"/><Relationship Id="rId29" Type="http://schemas.openxmlformats.org/officeDocument/2006/relationships/image" Target="../media/image2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svg"/><Relationship Id="rId11" Type="http://schemas.openxmlformats.org/officeDocument/2006/relationships/image" Target="../media/image44.png"/><Relationship Id="rId24" Type="http://schemas.openxmlformats.org/officeDocument/2006/relationships/image" Target="../media/image32.svg"/><Relationship Id="rId32" Type="http://schemas.openxmlformats.org/officeDocument/2006/relationships/image" Target="../media/image382.png"/><Relationship Id="rId5" Type="http://schemas.openxmlformats.org/officeDocument/2006/relationships/image" Target="../media/image208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227.png"/><Relationship Id="rId36" Type="http://schemas.openxmlformats.org/officeDocument/2006/relationships/image" Target="../media/image386.png"/><Relationship Id="rId10" Type="http://schemas.openxmlformats.org/officeDocument/2006/relationships/image" Target="../media/image72.svg"/><Relationship Id="rId19" Type="http://schemas.openxmlformats.org/officeDocument/2006/relationships/image" Target="../media/image25.png"/><Relationship Id="rId31" Type="http://schemas.openxmlformats.org/officeDocument/2006/relationships/image" Target="../media/image296.svg"/><Relationship Id="rId4" Type="http://schemas.openxmlformats.org/officeDocument/2006/relationships/image" Target="../media/image12.svg"/><Relationship Id="rId9" Type="http://schemas.openxmlformats.org/officeDocument/2006/relationships/image" Target="../media/image71.png"/><Relationship Id="rId14" Type="http://schemas.openxmlformats.org/officeDocument/2006/relationships/image" Target="../media/image302.svg"/><Relationship Id="rId22" Type="http://schemas.openxmlformats.org/officeDocument/2006/relationships/image" Target="../media/image304.svg"/><Relationship Id="rId27" Type="http://schemas.openxmlformats.org/officeDocument/2006/relationships/image" Target="../media/image381.png"/><Relationship Id="rId30" Type="http://schemas.openxmlformats.org/officeDocument/2006/relationships/image" Target="../media/image295.png"/><Relationship Id="rId35" Type="http://schemas.openxmlformats.org/officeDocument/2006/relationships/image" Target="../media/image385.svg"/><Relationship Id="rId8" Type="http://schemas.openxmlformats.org/officeDocument/2006/relationships/image" Target="../media/image27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svg"/><Relationship Id="rId13" Type="http://schemas.openxmlformats.org/officeDocument/2006/relationships/image" Target="../media/image31.png"/><Relationship Id="rId18" Type="http://schemas.openxmlformats.org/officeDocument/2006/relationships/image" Target="../media/image75.svg"/><Relationship Id="rId3" Type="http://schemas.openxmlformats.org/officeDocument/2006/relationships/image" Target="../media/image387.png"/><Relationship Id="rId21" Type="http://schemas.openxmlformats.org/officeDocument/2006/relationships/image" Target="../media/image386.png"/><Relationship Id="rId7" Type="http://schemas.openxmlformats.org/officeDocument/2006/relationships/image" Target="../media/image391.png"/><Relationship Id="rId12" Type="http://schemas.openxmlformats.org/officeDocument/2006/relationships/image" Target="../media/image22.sv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06.svg"/><Relationship Id="rId20" Type="http://schemas.openxmlformats.org/officeDocument/2006/relationships/image" Target="../media/image1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svg"/><Relationship Id="rId11" Type="http://schemas.openxmlformats.org/officeDocument/2006/relationships/image" Target="../media/image21.png"/><Relationship Id="rId5" Type="http://schemas.openxmlformats.org/officeDocument/2006/relationships/image" Target="../media/image389.png"/><Relationship Id="rId15" Type="http://schemas.openxmlformats.org/officeDocument/2006/relationships/image" Target="../media/image105.png"/><Relationship Id="rId10" Type="http://schemas.openxmlformats.org/officeDocument/2006/relationships/image" Target="../media/image45.svg"/><Relationship Id="rId19" Type="http://schemas.openxmlformats.org/officeDocument/2006/relationships/image" Target="../media/image192.png"/><Relationship Id="rId4" Type="http://schemas.openxmlformats.org/officeDocument/2006/relationships/image" Target="../media/image388.svg"/><Relationship Id="rId9" Type="http://schemas.openxmlformats.org/officeDocument/2006/relationships/image" Target="../media/image44.png"/><Relationship Id="rId14" Type="http://schemas.openxmlformats.org/officeDocument/2006/relationships/image" Target="../media/image32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392.svg"/><Relationship Id="rId18" Type="http://schemas.openxmlformats.org/officeDocument/2006/relationships/image" Target="../media/image44.png"/><Relationship Id="rId26" Type="http://schemas.openxmlformats.org/officeDocument/2006/relationships/image" Target="../media/image31.png"/><Relationship Id="rId3" Type="http://schemas.openxmlformats.org/officeDocument/2006/relationships/image" Target="../media/image346.png"/><Relationship Id="rId21" Type="http://schemas.openxmlformats.org/officeDocument/2006/relationships/image" Target="../media/image26.svg"/><Relationship Id="rId7" Type="http://schemas.openxmlformats.org/officeDocument/2006/relationships/image" Target="../media/image394.svg"/><Relationship Id="rId12" Type="http://schemas.openxmlformats.org/officeDocument/2006/relationships/image" Target="../media/image391.png"/><Relationship Id="rId17" Type="http://schemas.openxmlformats.org/officeDocument/2006/relationships/image" Target="../media/image400.svg"/><Relationship Id="rId25" Type="http://schemas.openxmlformats.org/officeDocument/2006/relationships/image" Target="../media/image300.sv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399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11" Type="http://schemas.openxmlformats.org/officeDocument/2006/relationships/image" Target="../media/image390.svg"/><Relationship Id="rId24" Type="http://schemas.openxmlformats.org/officeDocument/2006/relationships/image" Target="../media/image299.png"/><Relationship Id="rId5" Type="http://schemas.openxmlformats.org/officeDocument/2006/relationships/image" Target="../media/image388.svg"/><Relationship Id="rId15" Type="http://schemas.openxmlformats.org/officeDocument/2006/relationships/image" Target="../media/image398.svg"/><Relationship Id="rId23" Type="http://schemas.openxmlformats.org/officeDocument/2006/relationships/image" Target="../media/image24.svg"/><Relationship Id="rId10" Type="http://schemas.openxmlformats.org/officeDocument/2006/relationships/image" Target="../media/image389.png"/><Relationship Id="rId19" Type="http://schemas.openxmlformats.org/officeDocument/2006/relationships/image" Target="../media/image45.svg"/><Relationship Id="rId4" Type="http://schemas.openxmlformats.org/officeDocument/2006/relationships/image" Target="../media/image387.png"/><Relationship Id="rId9" Type="http://schemas.openxmlformats.org/officeDocument/2006/relationships/image" Target="../media/image396.svg"/><Relationship Id="rId14" Type="http://schemas.openxmlformats.org/officeDocument/2006/relationships/image" Target="../media/image397.png"/><Relationship Id="rId22" Type="http://schemas.openxmlformats.org/officeDocument/2006/relationships/image" Target="../media/image23.png"/><Relationship Id="rId27" Type="http://schemas.openxmlformats.org/officeDocument/2006/relationships/image" Target="../media/image32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01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svg"/><Relationship Id="rId11" Type="http://schemas.openxmlformats.org/officeDocument/2006/relationships/image" Target="../media/image302.svg"/><Relationship Id="rId5" Type="http://schemas.openxmlformats.org/officeDocument/2006/relationships/image" Target="../media/image117.png"/><Relationship Id="rId10" Type="http://schemas.openxmlformats.org/officeDocument/2006/relationships/image" Target="../media/image301.png"/><Relationship Id="rId4" Type="http://schemas.openxmlformats.org/officeDocument/2006/relationships/image" Target="../media/image402.sv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05.png"/><Relationship Id="rId3" Type="http://schemas.openxmlformats.org/officeDocument/2006/relationships/image" Target="../media/image40.png"/><Relationship Id="rId7" Type="http://schemas.openxmlformats.org/officeDocument/2006/relationships/image" Target="../media/image131.png"/><Relationship Id="rId12" Type="http://schemas.openxmlformats.org/officeDocument/2006/relationships/image" Target="../media/image13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133.png"/><Relationship Id="rId5" Type="http://schemas.openxmlformats.org/officeDocument/2006/relationships/image" Target="../media/image74.png"/><Relationship Id="rId15" Type="http://schemas.openxmlformats.org/officeDocument/2006/relationships/image" Target="../media/image107.png"/><Relationship Id="rId10" Type="http://schemas.openxmlformats.org/officeDocument/2006/relationships/image" Target="../media/image66.svg"/><Relationship Id="rId4" Type="http://schemas.openxmlformats.org/officeDocument/2006/relationships/image" Target="../media/image41.svg"/><Relationship Id="rId9" Type="http://schemas.openxmlformats.org/officeDocument/2006/relationships/image" Target="../media/image65.png"/><Relationship Id="rId14" Type="http://schemas.openxmlformats.org/officeDocument/2006/relationships/image" Target="../media/image106.sv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3.png"/><Relationship Id="rId18" Type="http://schemas.openxmlformats.org/officeDocument/2006/relationships/image" Target="../media/image418.svg"/><Relationship Id="rId26" Type="http://schemas.openxmlformats.org/officeDocument/2006/relationships/image" Target="../media/image426.svg"/><Relationship Id="rId39" Type="http://schemas.openxmlformats.org/officeDocument/2006/relationships/image" Target="../media/image434.svg"/><Relationship Id="rId21" Type="http://schemas.openxmlformats.org/officeDocument/2006/relationships/image" Target="../media/image421.png"/><Relationship Id="rId34" Type="http://schemas.openxmlformats.org/officeDocument/2006/relationships/image" Target="../media/image105.png"/><Relationship Id="rId7" Type="http://schemas.openxmlformats.org/officeDocument/2006/relationships/image" Target="../media/image407.png"/><Relationship Id="rId12" Type="http://schemas.openxmlformats.org/officeDocument/2006/relationships/image" Target="../media/image412.svg"/><Relationship Id="rId17" Type="http://schemas.openxmlformats.org/officeDocument/2006/relationships/image" Target="../media/image417.png"/><Relationship Id="rId25" Type="http://schemas.openxmlformats.org/officeDocument/2006/relationships/image" Target="../media/image425.png"/><Relationship Id="rId33" Type="http://schemas.openxmlformats.org/officeDocument/2006/relationships/image" Target="../media/image49.png"/><Relationship Id="rId38" Type="http://schemas.openxmlformats.org/officeDocument/2006/relationships/image" Target="../media/image433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416.svg"/><Relationship Id="rId20" Type="http://schemas.openxmlformats.org/officeDocument/2006/relationships/image" Target="../media/image420.svg"/><Relationship Id="rId29" Type="http://schemas.openxmlformats.org/officeDocument/2006/relationships/image" Target="../media/image4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6.svg"/><Relationship Id="rId11" Type="http://schemas.openxmlformats.org/officeDocument/2006/relationships/image" Target="../media/image411.png"/><Relationship Id="rId24" Type="http://schemas.openxmlformats.org/officeDocument/2006/relationships/image" Target="../media/image424.svg"/><Relationship Id="rId32" Type="http://schemas.openxmlformats.org/officeDocument/2006/relationships/image" Target="../media/image432.svg"/><Relationship Id="rId37" Type="http://schemas.openxmlformats.org/officeDocument/2006/relationships/image" Target="../media/image32.svg"/><Relationship Id="rId5" Type="http://schemas.openxmlformats.org/officeDocument/2006/relationships/image" Target="../media/image405.png"/><Relationship Id="rId15" Type="http://schemas.openxmlformats.org/officeDocument/2006/relationships/image" Target="../media/image415.png"/><Relationship Id="rId23" Type="http://schemas.openxmlformats.org/officeDocument/2006/relationships/image" Target="../media/image423.png"/><Relationship Id="rId28" Type="http://schemas.openxmlformats.org/officeDocument/2006/relationships/image" Target="../media/image428.svg"/><Relationship Id="rId36" Type="http://schemas.openxmlformats.org/officeDocument/2006/relationships/image" Target="../media/image31.png"/><Relationship Id="rId10" Type="http://schemas.openxmlformats.org/officeDocument/2006/relationships/image" Target="../media/image410.svg"/><Relationship Id="rId19" Type="http://schemas.openxmlformats.org/officeDocument/2006/relationships/image" Target="../media/image419.png"/><Relationship Id="rId31" Type="http://schemas.openxmlformats.org/officeDocument/2006/relationships/image" Target="../media/image431.png"/><Relationship Id="rId4" Type="http://schemas.openxmlformats.org/officeDocument/2006/relationships/image" Target="../media/image404.svg"/><Relationship Id="rId9" Type="http://schemas.openxmlformats.org/officeDocument/2006/relationships/image" Target="../media/image409.png"/><Relationship Id="rId14" Type="http://schemas.openxmlformats.org/officeDocument/2006/relationships/image" Target="../media/image414.svg"/><Relationship Id="rId22" Type="http://schemas.openxmlformats.org/officeDocument/2006/relationships/image" Target="../media/image422.svg"/><Relationship Id="rId27" Type="http://schemas.openxmlformats.org/officeDocument/2006/relationships/image" Target="../media/image427.png"/><Relationship Id="rId30" Type="http://schemas.openxmlformats.org/officeDocument/2006/relationships/image" Target="../media/image430.svg"/><Relationship Id="rId35" Type="http://schemas.openxmlformats.org/officeDocument/2006/relationships/image" Target="../media/image106.svg"/><Relationship Id="rId8" Type="http://schemas.openxmlformats.org/officeDocument/2006/relationships/image" Target="../media/image408.svg"/><Relationship Id="rId3" Type="http://schemas.openxmlformats.org/officeDocument/2006/relationships/image" Target="../media/image4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435.png"/><Relationship Id="rId18" Type="http://schemas.openxmlformats.org/officeDocument/2006/relationships/image" Target="../media/image440.svg"/><Relationship Id="rId3" Type="http://schemas.openxmlformats.org/officeDocument/2006/relationships/image" Target="../media/image431.png"/><Relationship Id="rId21" Type="http://schemas.openxmlformats.org/officeDocument/2006/relationships/image" Target="../media/image106.svg"/><Relationship Id="rId7" Type="http://schemas.openxmlformats.org/officeDocument/2006/relationships/image" Target="../media/image21.png"/><Relationship Id="rId12" Type="http://schemas.openxmlformats.org/officeDocument/2006/relationships/image" Target="../media/image32.svg"/><Relationship Id="rId17" Type="http://schemas.openxmlformats.org/officeDocument/2006/relationships/image" Target="../media/image439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438.sv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5" Type="http://schemas.openxmlformats.org/officeDocument/2006/relationships/image" Target="../media/image437.png"/><Relationship Id="rId23" Type="http://schemas.openxmlformats.org/officeDocument/2006/relationships/image" Target="../media/image442.svg"/><Relationship Id="rId10" Type="http://schemas.openxmlformats.org/officeDocument/2006/relationships/image" Target="../media/image108.svg"/><Relationship Id="rId19" Type="http://schemas.openxmlformats.org/officeDocument/2006/relationships/image" Target="../media/image49.png"/><Relationship Id="rId4" Type="http://schemas.openxmlformats.org/officeDocument/2006/relationships/image" Target="../media/image432.svg"/><Relationship Id="rId9" Type="http://schemas.openxmlformats.org/officeDocument/2006/relationships/image" Target="../media/image107.png"/><Relationship Id="rId14" Type="http://schemas.openxmlformats.org/officeDocument/2006/relationships/image" Target="../media/image436.svg"/><Relationship Id="rId22" Type="http://schemas.openxmlformats.org/officeDocument/2006/relationships/image" Target="../media/image441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52.svg"/><Relationship Id="rId26" Type="http://schemas.openxmlformats.org/officeDocument/2006/relationships/image" Target="../media/image32.svg"/><Relationship Id="rId3" Type="http://schemas.openxmlformats.org/officeDocument/2006/relationships/image" Target="../media/image443.png"/><Relationship Id="rId21" Type="http://schemas.openxmlformats.org/officeDocument/2006/relationships/image" Target="../media/image453.png"/><Relationship Id="rId34" Type="http://schemas.openxmlformats.org/officeDocument/2006/relationships/image" Target="../media/image464.svg"/><Relationship Id="rId7" Type="http://schemas.openxmlformats.org/officeDocument/2006/relationships/image" Target="../media/image447.png"/><Relationship Id="rId12" Type="http://schemas.openxmlformats.org/officeDocument/2006/relationships/image" Target="../media/image72.svg"/><Relationship Id="rId17" Type="http://schemas.openxmlformats.org/officeDocument/2006/relationships/image" Target="../media/image451.png"/><Relationship Id="rId25" Type="http://schemas.openxmlformats.org/officeDocument/2006/relationships/image" Target="../media/image31.png"/><Relationship Id="rId33" Type="http://schemas.openxmlformats.org/officeDocument/2006/relationships/image" Target="../media/image463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4.svg"/><Relationship Id="rId20" Type="http://schemas.openxmlformats.org/officeDocument/2006/relationships/image" Target="../media/image75.svg"/><Relationship Id="rId29" Type="http://schemas.openxmlformats.org/officeDocument/2006/relationships/image" Target="../media/image4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6.svg"/><Relationship Id="rId11" Type="http://schemas.openxmlformats.org/officeDocument/2006/relationships/image" Target="../media/image71.png"/><Relationship Id="rId24" Type="http://schemas.openxmlformats.org/officeDocument/2006/relationships/image" Target="../media/image456.svg"/><Relationship Id="rId32" Type="http://schemas.openxmlformats.org/officeDocument/2006/relationships/image" Target="../media/image462.svg"/><Relationship Id="rId5" Type="http://schemas.openxmlformats.org/officeDocument/2006/relationships/image" Target="../media/image445.png"/><Relationship Id="rId15" Type="http://schemas.openxmlformats.org/officeDocument/2006/relationships/image" Target="../media/image313.png"/><Relationship Id="rId23" Type="http://schemas.openxmlformats.org/officeDocument/2006/relationships/image" Target="../media/image455.png"/><Relationship Id="rId28" Type="http://schemas.openxmlformats.org/officeDocument/2006/relationships/image" Target="../media/image458.svg"/><Relationship Id="rId10" Type="http://schemas.openxmlformats.org/officeDocument/2006/relationships/image" Target="../media/image450.svg"/><Relationship Id="rId19" Type="http://schemas.openxmlformats.org/officeDocument/2006/relationships/image" Target="../media/image74.png"/><Relationship Id="rId31" Type="http://schemas.openxmlformats.org/officeDocument/2006/relationships/image" Target="../media/image461.png"/><Relationship Id="rId4" Type="http://schemas.openxmlformats.org/officeDocument/2006/relationships/image" Target="../media/image444.svg"/><Relationship Id="rId9" Type="http://schemas.openxmlformats.org/officeDocument/2006/relationships/image" Target="../media/image449.png"/><Relationship Id="rId14" Type="http://schemas.openxmlformats.org/officeDocument/2006/relationships/image" Target="../media/image45.svg"/><Relationship Id="rId22" Type="http://schemas.openxmlformats.org/officeDocument/2006/relationships/image" Target="../media/image454.svg"/><Relationship Id="rId27" Type="http://schemas.openxmlformats.org/officeDocument/2006/relationships/image" Target="../media/image457.png"/><Relationship Id="rId30" Type="http://schemas.openxmlformats.org/officeDocument/2006/relationships/image" Target="../media/image460.svg"/><Relationship Id="rId8" Type="http://schemas.openxmlformats.org/officeDocument/2006/relationships/image" Target="../media/image448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13" Type="http://schemas.openxmlformats.org/officeDocument/2006/relationships/image" Target="../media/image468.svg"/><Relationship Id="rId18" Type="http://schemas.openxmlformats.org/officeDocument/2006/relationships/image" Target="../media/image455.png"/><Relationship Id="rId3" Type="http://schemas.openxmlformats.org/officeDocument/2006/relationships/image" Target="../media/image451.png"/><Relationship Id="rId21" Type="http://schemas.openxmlformats.org/officeDocument/2006/relationships/image" Target="../media/image32.svg"/><Relationship Id="rId7" Type="http://schemas.openxmlformats.org/officeDocument/2006/relationships/image" Target="../media/image8.png"/><Relationship Id="rId12" Type="http://schemas.openxmlformats.org/officeDocument/2006/relationships/image" Target="../media/image467.png"/><Relationship Id="rId17" Type="http://schemas.openxmlformats.org/officeDocument/2006/relationships/image" Target="../media/image458.svg"/><Relationship Id="rId25" Type="http://schemas.openxmlformats.org/officeDocument/2006/relationships/image" Target="../media/image462.sv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45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4.svg"/><Relationship Id="rId11" Type="http://schemas.openxmlformats.org/officeDocument/2006/relationships/image" Target="../media/image45.svg"/><Relationship Id="rId24" Type="http://schemas.openxmlformats.org/officeDocument/2006/relationships/image" Target="../media/image461.png"/><Relationship Id="rId5" Type="http://schemas.openxmlformats.org/officeDocument/2006/relationships/image" Target="../media/image453.png"/><Relationship Id="rId15" Type="http://schemas.openxmlformats.org/officeDocument/2006/relationships/image" Target="../media/image444.svg"/><Relationship Id="rId23" Type="http://schemas.openxmlformats.org/officeDocument/2006/relationships/image" Target="../media/image75.svg"/><Relationship Id="rId10" Type="http://schemas.openxmlformats.org/officeDocument/2006/relationships/image" Target="../media/image44.png"/><Relationship Id="rId19" Type="http://schemas.openxmlformats.org/officeDocument/2006/relationships/image" Target="../media/image456.svg"/><Relationship Id="rId4" Type="http://schemas.openxmlformats.org/officeDocument/2006/relationships/image" Target="../media/image452.svg"/><Relationship Id="rId9" Type="http://schemas.openxmlformats.org/officeDocument/2006/relationships/image" Target="../media/image466.svg"/><Relationship Id="rId14" Type="http://schemas.openxmlformats.org/officeDocument/2006/relationships/image" Target="../media/image443.png"/><Relationship Id="rId22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13" Type="http://schemas.openxmlformats.org/officeDocument/2006/relationships/image" Target="../media/image90.png"/><Relationship Id="rId1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105.png"/><Relationship Id="rId12" Type="http://schemas.openxmlformats.org/officeDocument/2006/relationships/image" Target="../media/image472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66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svg"/><Relationship Id="rId11" Type="http://schemas.openxmlformats.org/officeDocument/2006/relationships/image" Target="../media/image471.png"/><Relationship Id="rId5" Type="http://schemas.openxmlformats.org/officeDocument/2006/relationships/image" Target="../media/image44.png"/><Relationship Id="rId15" Type="http://schemas.openxmlformats.org/officeDocument/2006/relationships/image" Target="../media/image65.png"/><Relationship Id="rId10" Type="http://schemas.openxmlformats.org/officeDocument/2006/relationships/image" Target="../media/image470.svg"/><Relationship Id="rId19" Type="http://schemas.openxmlformats.org/officeDocument/2006/relationships/image" Target="../media/image74.png"/><Relationship Id="rId4" Type="http://schemas.openxmlformats.org/officeDocument/2006/relationships/image" Target="../media/image20.svg"/><Relationship Id="rId9" Type="http://schemas.openxmlformats.org/officeDocument/2006/relationships/image" Target="../media/image469.png"/><Relationship Id="rId14" Type="http://schemas.openxmlformats.org/officeDocument/2006/relationships/image" Target="../media/image91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13" Type="http://schemas.openxmlformats.org/officeDocument/2006/relationships/image" Target="../media/image65.png"/><Relationship Id="rId18" Type="http://schemas.openxmlformats.org/officeDocument/2006/relationships/image" Target="../media/image75.svg"/><Relationship Id="rId3" Type="http://schemas.openxmlformats.org/officeDocument/2006/relationships/image" Target="../media/image19.png"/><Relationship Id="rId7" Type="http://schemas.openxmlformats.org/officeDocument/2006/relationships/image" Target="../media/image105.png"/><Relationship Id="rId12" Type="http://schemas.openxmlformats.org/officeDocument/2006/relationships/image" Target="../media/image91.sv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4.svg"/><Relationship Id="rId20" Type="http://schemas.openxmlformats.org/officeDocument/2006/relationships/image" Target="../media/image47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svg"/><Relationship Id="rId11" Type="http://schemas.openxmlformats.org/officeDocument/2006/relationships/image" Target="../media/image90.png"/><Relationship Id="rId5" Type="http://schemas.openxmlformats.org/officeDocument/2006/relationships/image" Target="../media/image44.png"/><Relationship Id="rId15" Type="http://schemas.openxmlformats.org/officeDocument/2006/relationships/image" Target="../media/image23.png"/><Relationship Id="rId10" Type="http://schemas.openxmlformats.org/officeDocument/2006/relationships/image" Target="../media/image470.svg"/><Relationship Id="rId19" Type="http://schemas.openxmlformats.org/officeDocument/2006/relationships/image" Target="../media/image473.png"/><Relationship Id="rId4" Type="http://schemas.openxmlformats.org/officeDocument/2006/relationships/image" Target="../media/image20.svg"/><Relationship Id="rId9" Type="http://schemas.openxmlformats.org/officeDocument/2006/relationships/image" Target="../media/image469.png"/><Relationship Id="rId14" Type="http://schemas.openxmlformats.org/officeDocument/2006/relationships/image" Target="../media/image66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svg"/><Relationship Id="rId13" Type="http://schemas.openxmlformats.org/officeDocument/2006/relationships/image" Target="../media/image482.png"/><Relationship Id="rId18" Type="http://schemas.openxmlformats.org/officeDocument/2006/relationships/image" Target="../media/image486.svg"/><Relationship Id="rId3" Type="http://schemas.openxmlformats.org/officeDocument/2006/relationships/image" Target="../media/image254.png"/><Relationship Id="rId21" Type="http://schemas.openxmlformats.org/officeDocument/2006/relationships/image" Target="../media/image487.png"/><Relationship Id="rId7" Type="http://schemas.openxmlformats.org/officeDocument/2006/relationships/image" Target="../media/image477.png"/><Relationship Id="rId12" Type="http://schemas.openxmlformats.org/officeDocument/2006/relationships/image" Target="../media/image481.sv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485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6.svg"/><Relationship Id="rId11" Type="http://schemas.openxmlformats.org/officeDocument/2006/relationships/image" Target="../media/image480.png"/><Relationship Id="rId5" Type="http://schemas.openxmlformats.org/officeDocument/2006/relationships/image" Target="../media/image475.png"/><Relationship Id="rId15" Type="http://schemas.openxmlformats.org/officeDocument/2006/relationships/image" Target="../media/image484.png"/><Relationship Id="rId10" Type="http://schemas.openxmlformats.org/officeDocument/2006/relationships/image" Target="../media/image479.svg"/><Relationship Id="rId19" Type="http://schemas.openxmlformats.org/officeDocument/2006/relationships/image" Target="../media/image44.png"/><Relationship Id="rId4" Type="http://schemas.openxmlformats.org/officeDocument/2006/relationships/image" Target="../media/image255.svg"/><Relationship Id="rId9" Type="http://schemas.openxmlformats.org/officeDocument/2006/relationships/image" Target="../media/image157.png"/><Relationship Id="rId14" Type="http://schemas.openxmlformats.org/officeDocument/2006/relationships/image" Target="../media/image483.svg"/><Relationship Id="rId22" Type="http://schemas.openxmlformats.org/officeDocument/2006/relationships/image" Target="../media/image488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45.svg"/><Relationship Id="rId18" Type="http://schemas.openxmlformats.org/officeDocument/2006/relationships/image" Target="../media/image24.svg"/><Relationship Id="rId3" Type="http://schemas.openxmlformats.org/officeDocument/2006/relationships/image" Target="../media/image105.png"/><Relationship Id="rId7" Type="http://schemas.openxmlformats.org/officeDocument/2006/relationships/image" Target="../media/image108.svg"/><Relationship Id="rId12" Type="http://schemas.openxmlformats.org/officeDocument/2006/relationships/image" Target="../media/image44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4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2.svg"/><Relationship Id="rId5" Type="http://schemas.openxmlformats.org/officeDocument/2006/relationships/image" Target="../media/image381.png"/><Relationship Id="rId15" Type="http://schemas.openxmlformats.org/officeDocument/2006/relationships/image" Target="../media/image490.svg"/><Relationship Id="rId10" Type="http://schemas.openxmlformats.org/officeDocument/2006/relationships/image" Target="../media/image31.png"/><Relationship Id="rId4" Type="http://schemas.openxmlformats.org/officeDocument/2006/relationships/image" Target="../media/image106.svg"/><Relationship Id="rId9" Type="http://schemas.openxmlformats.org/officeDocument/2006/relationships/image" Target="../media/image486.svg"/><Relationship Id="rId14" Type="http://schemas.openxmlformats.org/officeDocument/2006/relationships/image" Target="../media/image4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9.png"/><Relationship Id="rId18" Type="http://schemas.openxmlformats.org/officeDocument/2006/relationships/image" Target="../media/image142.svg"/><Relationship Id="rId26" Type="http://schemas.openxmlformats.org/officeDocument/2006/relationships/image" Target="../media/image108.svg"/><Relationship Id="rId3" Type="http://schemas.openxmlformats.org/officeDocument/2006/relationships/image" Target="../media/image6.png"/><Relationship Id="rId21" Type="http://schemas.openxmlformats.org/officeDocument/2006/relationships/image" Target="../media/image31.png"/><Relationship Id="rId7" Type="http://schemas.openxmlformats.org/officeDocument/2006/relationships/image" Target="../media/image40.png"/><Relationship Id="rId12" Type="http://schemas.openxmlformats.org/officeDocument/2006/relationships/image" Target="../media/image138.svg"/><Relationship Id="rId17" Type="http://schemas.openxmlformats.org/officeDocument/2006/relationships/image" Target="../media/image141.png"/><Relationship Id="rId25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svg"/><Relationship Id="rId11" Type="http://schemas.openxmlformats.org/officeDocument/2006/relationships/image" Target="../media/image137.png"/><Relationship Id="rId24" Type="http://schemas.openxmlformats.org/officeDocument/2006/relationships/image" Target="../media/image22.svg"/><Relationship Id="rId5" Type="http://schemas.openxmlformats.org/officeDocument/2006/relationships/image" Target="../media/image135.png"/><Relationship Id="rId15" Type="http://schemas.openxmlformats.org/officeDocument/2006/relationships/image" Target="../media/image29.png"/><Relationship Id="rId23" Type="http://schemas.openxmlformats.org/officeDocument/2006/relationships/image" Target="../media/image21.png"/><Relationship Id="rId28" Type="http://schemas.openxmlformats.org/officeDocument/2006/relationships/image" Target="../media/image145.svg"/><Relationship Id="rId10" Type="http://schemas.openxmlformats.org/officeDocument/2006/relationships/image" Target="../media/image75.svg"/><Relationship Id="rId19" Type="http://schemas.openxmlformats.org/officeDocument/2006/relationships/image" Target="../media/image23.png"/><Relationship Id="rId4" Type="http://schemas.openxmlformats.org/officeDocument/2006/relationships/image" Target="../media/image7.svg"/><Relationship Id="rId9" Type="http://schemas.openxmlformats.org/officeDocument/2006/relationships/image" Target="../media/image74.png"/><Relationship Id="rId14" Type="http://schemas.openxmlformats.org/officeDocument/2006/relationships/image" Target="../media/image140.svg"/><Relationship Id="rId22" Type="http://schemas.openxmlformats.org/officeDocument/2006/relationships/image" Target="../media/image32.svg"/><Relationship Id="rId27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98D2C3-3041-125A-EFF0-B1D92303188D}"/>
              </a:ext>
            </a:extLst>
          </p:cNvPr>
          <p:cNvSpPr txBox="1"/>
          <p:nvPr/>
        </p:nvSpPr>
        <p:spPr>
          <a:xfrm>
            <a:off x="2714560" y="5898971"/>
            <a:ext cx="676287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aka.ms/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ArcJumpstart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31104-16D5-414E-73E7-7ECF34D4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02" y="2056166"/>
            <a:ext cx="7077195" cy="274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1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231BB-D0AF-0E95-D459-AB6E6B411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35B1ACAF-BF35-9BE1-2375-04E28EBA3BF2}"/>
              </a:ext>
            </a:extLst>
          </p:cNvPr>
          <p:cNvSpPr/>
          <p:nvPr/>
        </p:nvSpPr>
        <p:spPr bwMode="auto">
          <a:xfrm>
            <a:off x="7184984" y="780289"/>
            <a:ext cx="4958248" cy="5401056"/>
          </a:xfrm>
          <a:prstGeom prst="roundRect">
            <a:avLst>
              <a:gd name="adj" fmla="val 894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9D84CFD-2D16-C6DF-7502-E6BA8F5EFC83}"/>
              </a:ext>
            </a:extLst>
          </p:cNvPr>
          <p:cNvSpPr/>
          <p:nvPr/>
        </p:nvSpPr>
        <p:spPr bwMode="auto">
          <a:xfrm>
            <a:off x="100990" y="1497171"/>
            <a:ext cx="5108318" cy="4684174"/>
          </a:xfrm>
          <a:prstGeom prst="roundRect">
            <a:avLst>
              <a:gd name="adj" fmla="val 1146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2286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 infrastructure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AFA7D09-4164-44EE-E044-AB6F60696D7E}"/>
              </a:ext>
            </a:extLst>
          </p:cNvPr>
          <p:cNvSpPr/>
          <p:nvPr/>
        </p:nvSpPr>
        <p:spPr bwMode="auto">
          <a:xfrm>
            <a:off x="208488" y="2187178"/>
            <a:ext cx="2660904" cy="3258177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4F251-31B4-0416-E327-B241F1DB2BC7}"/>
              </a:ext>
            </a:extLst>
          </p:cNvPr>
          <p:cNvSpPr/>
          <p:nvPr/>
        </p:nvSpPr>
        <p:spPr bwMode="auto">
          <a:xfrm>
            <a:off x="607562" y="1958316"/>
            <a:ext cx="2660904" cy="3258177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93A04B-2CE1-A3DA-124E-F2FBDA7E9CA3}"/>
              </a:ext>
            </a:extLst>
          </p:cNvPr>
          <p:cNvSpPr txBox="1"/>
          <p:nvPr/>
        </p:nvSpPr>
        <p:spPr>
          <a:xfrm>
            <a:off x="3587579" y="1983553"/>
            <a:ext cx="1649506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proxy forwards traffic via on-premises enterprise proxy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0C76F6-69DB-0CCA-C9DA-A9AB6AB14A2E}"/>
              </a:ext>
            </a:extLst>
          </p:cNvPr>
          <p:cNvGrpSpPr/>
          <p:nvPr/>
        </p:nvGrpSpPr>
        <p:grpSpPr>
          <a:xfrm>
            <a:off x="4200774" y="2803601"/>
            <a:ext cx="869369" cy="1178265"/>
            <a:chOff x="4503254" y="3388995"/>
            <a:chExt cx="869369" cy="1165317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EF6267F5-AD2B-FCD0-AAED-B4F7B1A0DC65}"/>
                </a:ext>
              </a:extLst>
            </p:cNvPr>
            <p:cNvSpPr/>
            <p:nvPr/>
          </p:nvSpPr>
          <p:spPr bwMode="auto">
            <a:xfrm>
              <a:off x="4503254" y="3388995"/>
              <a:ext cx="869369" cy="1165317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Enterprise proxy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EE8506B-F617-2FFE-AC83-BB3DB6A7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5058" y="4024773"/>
              <a:ext cx="365760" cy="365760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9ACEAA-EC8C-8472-DEC6-77573E18C3DE}"/>
              </a:ext>
            </a:extLst>
          </p:cNvPr>
          <p:cNvSpPr/>
          <p:nvPr/>
        </p:nvSpPr>
        <p:spPr bwMode="auto">
          <a:xfrm>
            <a:off x="983068" y="1742236"/>
            <a:ext cx="2657372" cy="3258177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 Arc-enabled Kubernetes cluster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62C0C-31B4-647D-C507-CB828547DE35}"/>
              </a:ext>
            </a:extLst>
          </p:cNvPr>
          <p:cNvSpPr/>
          <p:nvPr/>
        </p:nvSpPr>
        <p:spPr>
          <a:xfrm>
            <a:off x="2347987" y="3176649"/>
            <a:ext cx="1310304" cy="715751"/>
          </a:xfrm>
          <a:prstGeom prst="rect">
            <a:avLst/>
          </a:prstGeom>
          <a:noFill/>
        </p:spPr>
        <p:txBody>
          <a:bodyPr wrap="square" lIns="91440" rIns="91440" anchor="ctr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agentry &amp; extensions use the Azure Arc Proxy as their forward proxy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80F82E-868C-35D0-6C80-0CBCDDFCFA15}"/>
              </a:ext>
            </a:extLst>
          </p:cNvPr>
          <p:cNvGrpSpPr/>
          <p:nvPr/>
        </p:nvGrpSpPr>
        <p:grpSpPr>
          <a:xfrm>
            <a:off x="1406373" y="1888978"/>
            <a:ext cx="1872887" cy="2479141"/>
            <a:chOff x="1338428" y="1839583"/>
            <a:chExt cx="1872887" cy="245189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5C5B89-B026-D312-E70A-BE2B9683A347}"/>
                </a:ext>
              </a:extLst>
            </p:cNvPr>
            <p:cNvSpPr/>
            <p:nvPr/>
          </p:nvSpPr>
          <p:spPr bwMode="auto">
            <a:xfrm>
              <a:off x="1342585" y="1839583"/>
              <a:ext cx="1868730" cy="1215257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 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gentry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91E8498-AA33-94AB-835B-E293EC60808D}"/>
                </a:ext>
              </a:extLst>
            </p:cNvPr>
            <p:cNvSpPr/>
            <p:nvPr/>
          </p:nvSpPr>
          <p:spPr bwMode="auto">
            <a:xfrm>
              <a:off x="1718174" y="2413169"/>
              <a:ext cx="1109238" cy="41042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proxy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AA68BC-EECD-F4DD-73E5-671BC69744AF}"/>
                </a:ext>
              </a:extLst>
            </p:cNvPr>
            <p:cNvCxnSpPr>
              <a:cxnSpLocks/>
              <a:stCxn id="16" idx="0"/>
              <a:endCxn id="11" idx="2"/>
            </p:cNvCxnSpPr>
            <p:nvPr/>
          </p:nvCxnSpPr>
          <p:spPr>
            <a:xfrm flipV="1">
              <a:off x="2272793" y="2823592"/>
              <a:ext cx="0" cy="10574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C068D54-6DBD-1B11-722A-BA90ADC942FE}"/>
                </a:ext>
              </a:extLst>
            </p:cNvPr>
            <p:cNvGrpSpPr/>
            <p:nvPr/>
          </p:nvGrpSpPr>
          <p:grpSpPr>
            <a:xfrm>
              <a:off x="1338428" y="3881058"/>
              <a:ext cx="1868730" cy="410423"/>
              <a:chOff x="1997310" y="4256412"/>
              <a:chExt cx="1868730" cy="410423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C45A031-C3F5-9D5E-6942-3BD907287DFB}"/>
                  </a:ext>
                </a:extLst>
              </p:cNvPr>
              <p:cNvSpPr/>
              <p:nvPr/>
            </p:nvSpPr>
            <p:spPr bwMode="auto">
              <a:xfrm>
                <a:off x="1997310" y="4256412"/>
                <a:ext cx="1868730" cy="410423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 extensions</a:t>
                </a: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2B44B4DF-07CA-EC83-87A1-82C1DB3D8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15163" y="4324464"/>
                <a:ext cx="274320" cy="274320"/>
              </a:xfrm>
              <a:prstGeom prst="rect">
                <a:avLst/>
              </a:prstGeom>
            </p:spPr>
          </p:pic>
        </p:grpSp>
      </p:grp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9968431-3F44-E19E-EAAE-537CDB35E533}"/>
              </a:ext>
            </a:extLst>
          </p:cNvPr>
          <p:cNvCxnSpPr>
            <a:cxnSpLocks/>
            <a:stCxn id="11" idx="3"/>
            <a:endCxn id="63" idx="0"/>
          </p:cNvCxnSpPr>
          <p:nvPr/>
        </p:nvCxnSpPr>
        <p:spPr>
          <a:xfrm>
            <a:off x="2895357" y="2676429"/>
            <a:ext cx="1740102" cy="127172"/>
          </a:xfrm>
          <a:prstGeom prst="bentConnector2">
            <a:avLst/>
          </a:prstGeom>
          <a:ln w="127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E95CB5-DA49-E75C-2BE9-3961EE2E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 anchor="ctr"/>
          <a:lstStyle/>
          <a:p>
            <a:r>
              <a:rPr lang="en-US" sz="2000" dirty="0"/>
              <a:t>Azure Arc gateway – Arc-enabled Kubernetes solution architecture (Public Preview)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D87EB7B-57CF-A093-18E0-2618EE70B68F}"/>
              </a:ext>
            </a:extLst>
          </p:cNvPr>
          <p:cNvCxnSpPr>
            <a:cxnSpLocks/>
            <a:stCxn id="63" idx="3"/>
            <a:endCxn id="113" idx="1"/>
          </p:cNvCxnSpPr>
          <p:nvPr/>
        </p:nvCxnSpPr>
        <p:spPr>
          <a:xfrm flipV="1">
            <a:off x="5070143" y="2159385"/>
            <a:ext cx="2326193" cy="1233349"/>
          </a:xfrm>
          <a:prstGeom prst="bentConnector3">
            <a:avLst>
              <a:gd name="adj1" fmla="val 1091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41C3BBB-2AE7-2CE7-BCC3-92AE2F68B5DC}"/>
              </a:ext>
            </a:extLst>
          </p:cNvPr>
          <p:cNvCxnSpPr>
            <a:cxnSpLocks/>
            <a:stCxn id="63" idx="3"/>
            <a:endCxn id="71" idx="1"/>
          </p:cNvCxnSpPr>
          <p:nvPr/>
        </p:nvCxnSpPr>
        <p:spPr>
          <a:xfrm>
            <a:off x="5070143" y="3392734"/>
            <a:ext cx="2323271" cy="763647"/>
          </a:xfrm>
          <a:prstGeom prst="bentConnector3">
            <a:avLst>
              <a:gd name="adj1" fmla="val 1097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DB0014C-E085-587B-C4AB-1E0E31B8D948}"/>
              </a:ext>
            </a:extLst>
          </p:cNvPr>
          <p:cNvCxnSpPr>
            <a:cxnSpLocks/>
            <a:stCxn id="63" idx="3"/>
            <a:endCxn id="76" idx="1"/>
          </p:cNvCxnSpPr>
          <p:nvPr/>
        </p:nvCxnSpPr>
        <p:spPr>
          <a:xfrm>
            <a:off x="5070143" y="3392734"/>
            <a:ext cx="2322136" cy="1554299"/>
          </a:xfrm>
          <a:prstGeom prst="bentConnector3">
            <a:avLst>
              <a:gd name="adj1" fmla="val 10951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CFE1FC0-8C2C-5F96-8F03-903E36F515B7}"/>
              </a:ext>
            </a:extLst>
          </p:cNvPr>
          <p:cNvSpPr txBox="1"/>
          <p:nvPr/>
        </p:nvSpPr>
        <p:spPr>
          <a:xfrm>
            <a:off x="5408854" y="3754268"/>
            <a:ext cx="1785909" cy="33855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Entra ID traffic routes directly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C7EAE-DE91-E71B-0D04-38FAFAE0F99F}"/>
              </a:ext>
            </a:extLst>
          </p:cNvPr>
          <p:cNvSpPr txBox="1"/>
          <p:nvPr/>
        </p:nvSpPr>
        <p:spPr>
          <a:xfrm>
            <a:off x="5591213" y="4514874"/>
            <a:ext cx="141977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ARM traffic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routes directly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01313-34D7-41D3-64EB-B823AB1ABD52}"/>
              </a:ext>
            </a:extLst>
          </p:cNvPr>
          <p:cNvSpPr txBox="1"/>
          <p:nvPr/>
        </p:nvSpPr>
        <p:spPr>
          <a:xfrm>
            <a:off x="5415112" y="913562"/>
            <a:ext cx="1719072" cy="118494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Target services endpoints reached via Arc gateway using HTTP tunnels over HTTP2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gateway is reached using TLS connection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FE6CFC-1935-6800-7D54-2BAA55BF66A0}"/>
              </a:ext>
            </a:extLst>
          </p:cNvPr>
          <p:cNvSpPr txBox="1"/>
          <p:nvPr/>
        </p:nvSpPr>
        <p:spPr>
          <a:xfrm>
            <a:off x="5381693" y="2988404"/>
            <a:ext cx="1785909" cy="33855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Hybrid Identity Service traffic routes directly 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D13B36F-5507-52D5-D560-909EAA8EC403}"/>
              </a:ext>
            </a:extLst>
          </p:cNvPr>
          <p:cNvSpPr/>
          <p:nvPr/>
        </p:nvSpPr>
        <p:spPr bwMode="auto">
          <a:xfrm>
            <a:off x="10214602" y="1894588"/>
            <a:ext cx="1740425" cy="951125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Kubernetes core services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6EF90A-DB6F-40B5-AA62-CB91DFB6278B}"/>
              </a:ext>
            </a:extLst>
          </p:cNvPr>
          <p:cNvGrpSpPr/>
          <p:nvPr/>
        </p:nvGrpSpPr>
        <p:grpSpPr>
          <a:xfrm>
            <a:off x="7396336" y="1497171"/>
            <a:ext cx="2528323" cy="1324428"/>
            <a:chOff x="7429276" y="1399226"/>
            <a:chExt cx="2528323" cy="132442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1F320E9-89FA-8ECF-0D0D-DCB1C4556ED1}"/>
                </a:ext>
              </a:extLst>
            </p:cNvPr>
            <p:cNvGrpSpPr/>
            <p:nvPr/>
          </p:nvGrpSpPr>
          <p:grpSpPr>
            <a:xfrm>
              <a:off x="7429276" y="1399226"/>
              <a:ext cx="2528323" cy="1324428"/>
              <a:chOff x="6663690" y="2780029"/>
              <a:chExt cx="2787136" cy="1324428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63DCCCC2-961F-CBDF-B97C-8A821C8E4A2F}"/>
                  </a:ext>
                </a:extLst>
              </p:cNvPr>
              <p:cNvSpPr/>
              <p:nvPr/>
            </p:nvSpPr>
            <p:spPr bwMode="auto">
              <a:xfrm>
                <a:off x="6663690" y="2780029"/>
                <a:ext cx="2787136" cy="132442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 gateway ARM resource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[unique-</a:t>
                </a:r>
                <a:r>
                  <a:rPr kumimoji="0" lang="en-US" sz="11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guid</a:t>
                </a:r>
                <a: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].gw.arc.azure.com</a:t>
                </a: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48F9379A-9C8D-B3E7-375C-941D7D90FD90}"/>
                  </a:ext>
                </a:extLst>
              </p:cNvPr>
              <p:cNvSpPr/>
              <p:nvPr/>
            </p:nvSpPr>
            <p:spPr bwMode="auto">
              <a:xfrm>
                <a:off x="7786687" y="3293684"/>
                <a:ext cx="1091761" cy="7189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endpoint targets</a:t>
                </a:r>
                <a:endParaRPr kumimoji="0" lang="en-US" sz="900" b="0" i="1" u="none" strike="noStrike" kern="0" cap="none" spc="0" normalizeH="0" baseline="0" noProof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3D2105E-421D-5221-633C-5D1EA83E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10034" y="2073289"/>
              <a:ext cx="457200" cy="4572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468BD4C-8E94-46D3-ACB2-CE8E5DC2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04424" y="2303748"/>
              <a:ext cx="274320" cy="27432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4D0C1E-7C15-68F2-C068-5DE5BC3172AA}"/>
              </a:ext>
            </a:extLst>
          </p:cNvPr>
          <p:cNvGrpSpPr/>
          <p:nvPr/>
        </p:nvGrpSpPr>
        <p:grpSpPr>
          <a:xfrm>
            <a:off x="10214602" y="3001492"/>
            <a:ext cx="1740425" cy="2996487"/>
            <a:chOff x="10116097" y="3191512"/>
            <a:chExt cx="1740425" cy="2996487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E173B4B0-0849-F984-83B8-CE6C29CBF6F9}"/>
                </a:ext>
              </a:extLst>
            </p:cNvPr>
            <p:cNvSpPr/>
            <p:nvPr/>
          </p:nvSpPr>
          <p:spPr bwMode="auto">
            <a:xfrm>
              <a:off x="10116097" y="3191512"/>
              <a:ext cx="1740425" cy="299648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Additional Azure services endpoints via Arc extensions 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744D034-786C-C369-861D-F4F4079E2431}"/>
                </a:ext>
              </a:extLst>
            </p:cNvPr>
            <p:cNvGrpSpPr/>
            <p:nvPr/>
          </p:nvGrpSpPr>
          <p:grpSpPr>
            <a:xfrm>
              <a:off x="10363845" y="3726970"/>
              <a:ext cx="1233316" cy="2354863"/>
              <a:chOff x="10405942" y="3964336"/>
              <a:chExt cx="1233316" cy="235486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8CB5A48-4614-3523-648A-2A1C6E2E1948}"/>
                  </a:ext>
                </a:extLst>
              </p:cNvPr>
              <p:cNvSpPr/>
              <p:nvPr/>
            </p:nvSpPr>
            <p:spPr bwMode="auto">
              <a:xfrm>
                <a:off x="10408772" y="3964336"/>
                <a:ext cx="1230486" cy="733775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Monitor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CC3DEE0-B0F2-17DB-78FC-758F06F9992C}"/>
                  </a:ext>
                </a:extLst>
              </p:cNvPr>
              <p:cNvGrpSpPr/>
              <p:nvPr/>
            </p:nvGrpSpPr>
            <p:grpSpPr>
              <a:xfrm>
                <a:off x="10407357" y="4774880"/>
                <a:ext cx="1230486" cy="733775"/>
                <a:chOff x="3775359" y="1581110"/>
                <a:chExt cx="1230486" cy="733775"/>
              </a:xfrm>
            </p:grpSpPr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C19D28CE-2F30-8F0B-09C6-B03121A3D2C8}"/>
                    </a:ext>
                  </a:extLst>
                </p:cNvPr>
                <p:cNvSpPr/>
                <p:nvPr/>
              </p:nvSpPr>
              <p:spPr bwMode="auto">
                <a:xfrm>
                  <a:off x="3775359" y="1581110"/>
                  <a:ext cx="1230486" cy="73377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Microsoft Defender for Cloud</a:t>
                  </a:r>
                </a:p>
              </p:txBody>
            </p:sp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938A249A-BDCF-6DF9-A803-9E7C0AB1C7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8027" y="1991899"/>
                  <a:ext cx="274320" cy="274320"/>
                </a:xfrm>
                <a:prstGeom prst="rect">
                  <a:avLst/>
                </a:prstGeom>
              </p:spPr>
            </p:pic>
          </p:grp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47E6E77A-6D6B-49DD-BAD0-3576EA59CE21}"/>
                  </a:ext>
                </a:extLst>
              </p:cNvPr>
              <p:cNvSpPr/>
              <p:nvPr/>
            </p:nvSpPr>
            <p:spPr bwMode="auto">
              <a:xfrm>
                <a:off x="10405942" y="5585424"/>
                <a:ext cx="1230486" cy="733775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GitOps</a:t>
                </a: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2CDE44D4-7142-086B-CE0B-13E1A3B09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880025" y="4295490"/>
                <a:ext cx="274320" cy="274320"/>
              </a:xfrm>
              <a:prstGeom prst="rect">
                <a:avLst/>
              </a:prstGeom>
            </p:spPr>
          </p:pic>
        </p:grp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C584A70-4E94-85DB-E361-F174008AA3CD}"/>
              </a:ext>
            </a:extLst>
          </p:cNvPr>
          <p:cNvCxnSpPr>
            <a:cxnSpLocks/>
            <a:stCxn id="114" idx="3"/>
            <a:endCxn id="57" idx="1"/>
          </p:cNvCxnSpPr>
          <p:nvPr/>
        </p:nvCxnSpPr>
        <p:spPr>
          <a:xfrm flipV="1">
            <a:off x="9405432" y="2370151"/>
            <a:ext cx="809170" cy="155"/>
          </a:xfrm>
          <a:prstGeom prst="straightConnector1">
            <a:avLst/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8817CE4-7ECC-59BB-F87A-A20BAC39B586}"/>
              </a:ext>
            </a:extLst>
          </p:cNvPr>
          <p:cNvSpPr txBox="1"/>
          <p:nvPr/>
        </p:nvSpPr>
        <p:spPr>
          <a:xfrm>
            <a:off x="9927183" y="1443295"/>
            <a:ext cx="229281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gateway proxies traffic only to Azure services endpoints</a:t>
            </a: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9A6A9F9-C471-A9A8-B4DF-AD9682B48A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35508" y="856014"/>
            <a:ext cx="457200" cy="457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43DFE16-CCE4-537A-0F2F-EE1C24A4E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62076" y="2772204"/>
            <a:ext cx="274320" cy="27432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1675D5A-039D-5E81-8430-0CBC918FD2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4086" y="4570422"/>
            <a:ext cx="365760" cy="36576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479F063-C5A5-E751-4C39-9C73332416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5177" y="4858835"/>
            <a:ext cx="320040" cy="3200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231C253-D405-9A94-721B-E9E4B26855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4415" y="5084092"/>
            <a:ext cx="320040" cy="32004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024188BD-4591-A845-C36B-97DDDB359536}"/>
              </a:ext>
            </a:extLst>
          </p:cNvPr>
          <p:cNvGrpSpPr/>
          <p:nvPr/>
        </p:nvGrpSpPr>
        <p:grpSpPr>
          <a:xfrm>
            <a:off x="7393631" y="3123860"/>
            <a:ext cx="2531028" cy="527962"/>
            <a:chOff x="-2616401" y="1983554"/>
            <a:chExt cx="2531028" cy="527962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6181D07-5428-E20C-3D3B-584609D6682B}"/>
                </a:ext>
              </a:extLst>
            </p:cNvPr>
            <p:cNvSpPr/>
            <p:nvPr/>
          </p:nvSpPr>
          <p:spPr bwMode="auto">
            <a:xfrm>
              <a:off x="-2616401" y="1983554"/>
              <a:ext cx="2531028" cy="52796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Hybrid Identity Service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gbl.his.arc.azure.com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5FA14791-FB34-E1D9-22AC-ADE18214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2536192" y="2067578"/>
              <a:ext cx="365760" cy="36576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34B583-7E0B-6ACC-6A21-CF85C5FB904A}"/>
              </a:ext>
            </a:extLst>
          </p:cNvPr>
          <p:cNvGrpSpPr/>
          <p:nvPr/>
        </p:nvGrpSpPr>
        <p:grpSpPr>
          <a:xfrm>
            <a:off x="7393414" y="3892400"/>
            <a:ext cx="2531028" cy="527962"/>
            <a:chOff x="-2616401" y="2773545"/>
            <a:chExt cx="2531028" cy="527962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DFBB6AB-1C39-5E65-5AC2-B5B0923A4E88}"/>
                </a:ext>
              </a:extLst>
            </p:cNvPr>
            <p:cNvSpPr/>
            <p:nvPr/>
          </p:nvSpPr>
          <p:spPr bwMode="auto">
            <a:xfrm>
              <a:off x="-2616401" y="2773545"/>
              <a:ext cx="2531028" cy="52796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Entra ID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login.microsoftonline.com</a:t>
              </a: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9E346BE6-EA57-1AC9-F5FB-3F739517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2539045" y="2857974"/>
              <a:ext cx="365760" cy="36576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0C8013-2B89-DFAA-D00F-655B8BCDFBD7}"/>
              </a:ext>
            </a:extLst>
          </p:cNvPr>
          <p:cNvGrpSpPr/>
          <p:nvPr/>
        </p:nvGrpSpPr>
        <p:grpSpPr>
          <a:xfrm>
            <a:off x="7392279" y="4683052"/>
            <a:ext cx="2532163" cy="527962"/>
            <a:chOff x="-2616402" y="3553236"/>
            <a:chExt cx="2532163" cy="527962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F85C144-C0D0-C6FA-60EA-A91BF6CB47EE}"/>
                </a:ext>
              </a:extLst>
            </p:cNvPr>
            <p:cNvSpPr/>
            <p:nvPr/>
          </p:nvSpPr>
          <p:spPr bwMode="auto">
            <a:xfrm>
              <a:off x="-2616402" y="3553236"/>
              <a:ext cx="2532163" cy="52796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Resource Manager (ARM)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management.azure.com</a:t>
              </a:r>
            </a:p>
          </p:txBody>
        </p:sp>
        <p:pic>
          <p:nvPicPr>
            <p:cNvPr id="67" name="Graphic 24">
              <a:extLst>
                <a:ext uri="{FF2B5EF4-FFF2-40B4-BE49-F238E27FC236}">
                  <a16:creationId xmlns:a16="http://schemas.microsoft.com/office/drawing/2014/main" id="{F9420494-EFBD-C051-5231-2F06D94D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-2539045" y="3633065"/>
              <a:ext cx="365760" cy="36576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BEE895-2F45-6620-519C-0E34C6DA0A27}"/>
              </a:ext>
            </a:extLst>
          </p:cNvPr>
          <p:cNvGrpSpPr/>
          <p:nvPr/>
        </p:nvGrpSpPr>
        <p:grpSpPr>
          <a:xfrm>
            <a:off x="7399650" y="5463182"/>
            <a:ext cx="2532163" cy="527962"/>
            <a:chOff x="-2617536" y="4338775"/>
            <a:chExt cx="2532163" cy="527962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52F9BDB0-C488-1B04-EEC6-F6A0277CA9CD}"/>
                </a:ext>
              </a:extLst>
            </p:cNvPr>
            <p:cNvSpPr/>
            <p:nvPr/>
          </p:nvSpPr>
          <p:spPr bwMode="auto">
            <a:xfrm>
              <a:off x="-2617536" y="4338775"/>
              <a:ext cx="2532163" cy="52796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Container Registry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mcr.microsoft.com</a:t>
              </a:r>
            </a:p>
          </p:txBody>
        </p:sp>
        <p:pic>
          <p:nvPicPr>
            <p:cNvPr id="79" name="Graphic 24">
              <a:extLst>
                <a:ext uri="{FF2B5EF4-FFF2-40B4-BE49-F238E27FC236}">
                  <a16:creationId xmlns:a16="http://schemas.microsoft.com/office/drawing/2014/main" id="{F7F45DBE-2D6F-6F5E-F8F0-DF9C5C78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-2539045" y="4419876"/>
              <a:ext cx="365760" cy="365760"/>
            </a:xfrm>
            <a:prstGeom prst="rect">
              <a:avLst/>
            </a:prstGeom>
          </p:spPr>
        </p:pic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179F42-558B-1C2C-94B6-376EB4D12BB4}"/>
              </a:ext>
            </a:extLst>
          </p:cNvPr>
          <p:cNvCxnSpPr>
            <a:cxnSpLocks/>
            <a:stCxn id="114" idx="3"/>
            <a:endCxn id="61" idx="1"/>
          </p:cNvCxnSpPr>
          <p:nvPr/>
        </p:nvCxnSpPr>
        <p:spPr>
          <a:xfrm>
            <a:off x="9405432" y="2370306"/>
            <a:ext cx="809170" cy="2129430"/>
          </a:xfrm>
          <a:prstGeom prst="bentConnector3">
            <a:avLst>
              <a:gd name="adj1" fmla="val 73354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63AB4F5D-3386-65BF-10EE-BBE888EF4B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94607" y="2383398"/>
            <a:ext cx="365760" cy="36576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0F045BE8-6B1A-E2AB-0B5C-5C7BF653221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943263" y="5522418"/>
            <a:ext cx="274320" cy="27432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740DF53-CCBA-1BDB-725C-AA4D7BCEF711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5070143" y="3387841"/>
            <a:ext cx="2323488" cy="4893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083C0A96-C01C-AD0F-5448-34D550E31224}"/>
              </a:ext>
            </a:extLst>
          </p:cNvPr>
          <p:cNvCxnSpPr>
            <a:cxnSpLocks/>
            <a:stCxn id="63" idx="3"/>
            <a:endCxn id="77" idx="1"/>
          </p:cNvCxnSpPr>
          <p:nvPr/>
        </p:nvCxnSpPr>
        <p:spPr>
          <a:xfrm>
            <a:off x="5070143" y="3392734"/>
            <a:ext cx="2329507" cy="2334429"/>
          </a:xfrm>
          <a:prstGeom prst="bentConnector3">
            <a:avLst>
              <a:gd name="adj1" fmla="val 10965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53C27F8-5F8B-102A-350B-B4CB5030F5FD}"/>
              </a:ext>
            </a:extLst>
          </p:cNvPr>
          <p:cNvSpPr txBox="1"/>
          <p:nvPr/>
        </p:nvSpPr>
        <p:spPr>
          <a:xfrm>
            <a:off x="5426049" y="5368529"/>
            <a:ext cx="1750100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Container Registry traffic routes directly</a:t>
            </a:r>
          </a:p>
        </p:txBody>
      </p:sp>
    </p:spTree>
    <p:extLst>
      <p:ext uri="{BB962C8B-B14F-4D97-AF65-F5344CB8AC3E}">
        <p14:creationId xmlns:p14="http://schemas.microsoft.com/office/powerpoint/2010/main" val="357874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Arc gateway – Forwarding protocol architecture (Public Preview)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FC0CB-CA6A-EF3D-2CBC-27194E4CF25B}"/>
              </a:ext>
            </a:extLst>
          </p:cNvPr>
          <p:cNvSpPr txBox="1"/>
          <p:nvPr/>
        </p:nvSpPr>
        <p:spPr>
          <a:xfrm>
            <a:off x="3479517" y="1431055"/>
            <a:ext cx="2247324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Proxy establishes a TCP session with the enterprise proxy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598D02-3202-6737-B531-930A55AE80CB}"/>
              </a:ext>
            </a:extLst>
          </p:cNvPr>
          <p:cNvSpPr txBox="1"/>
          <p:nvPr/>
        </p:nvSpPr>
        <p:spPr>
          <a:xfrm>
            <a:off x="3360444" y="3037944"/>
            <a:ext cx="2536884" cy="69249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Since the TCP session has been established with Arc gateway, enterprise proxy responds with a HTTP 200 Success.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Now, Azure Arc Proxy has a logical TCP connection all the way to Arc gateway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722EDA-34CE-0EB0-3A9C-076151C72152}"/>
              </a:ext>
            </a:extLst>
          </p:cNvPr>
          <p:cNvSpPr/>
          <p:nvPr/>
        </p:nvSpPr>
        <p:spPr bwMode="auto">
          <a:xfrm>
            <a:off x="3478089" y="2725631"/>
            <a:ext cx="2318820" cy="246221"/>
          </a:xfrm>
          <a:prstGeom prst="roundRect">
            <a:avLst>
              <a:gd name="adj" fmla="val 4645"/>
            </a:avLst>
          </a:prstGeom>
          <a:solidFill>
            <a:srgbClr val="34063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HTTP 200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30B0B6-239C-C480-EE6C-985208DE0A83}"/>
              </a:ext>
            </a:extLst>
          </p:cNvPr>
          <p:cNvSpPr txBox="1"/>
          <p:nvPr/>
        </p:nvSpPr>
        <p:spPr>
          <a:xfrm>
            <a:off x="3416999" y="2391729"/>
            <a:ext cx="2504440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Proxy makes a connect request to forward the connection to the Arc gateway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BCCBEC-6A89-1C0D-7D9C-9B6609C43A58}"/>
              </a:ext>
            </a:extLst>
          </p:cNvPr>
          <p:cNvSpPr/>
          <p:nvPr/>
        </p:nvSpPr>
        <p:spPr bwMode="auto">
          <a:xfrm>
            <a:off x="3478089" y="2086036"/>
            <a:ext cx="2318820" cy="246221"/>
          </a:xfrm>
          <a:prstGeom prst="roundRect">
            <a:avLst>
              <a:gd name="adj" fmla="val 4645"/>
            </a:avLst>
          </a:prstGeom>
          <a:solidFill>
            <a:srgbClr val="34063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HTTP::Connect (gateway)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EFA0A9-66A5-710A-E8D5-F19C79D401C6}"/>
              </a:ext>
            </a:extLst>
          </p:cNvPr>
          <p:cNvSpPr txBox="1"/>
          <p:nvPr/>
        </p:nvSpPr>
        <p:spPr>
          <a:xfrm>
            <a:off x="866811" y="1431054"/>
            <a:ext cx="1790851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extensions open a TCP connection to the Arc proxy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669261-BB02-1024-8195-A264F390E458}"/>
              </a:ext>
            </a:extLst>
          </p:cNvPr>
          <p:cNvSpPr txBox="1"/>
          <p:nvPr/>
        </p:nvSpPr>
        <p:spPr>
          <a:xfrm>
            <a:off x="986745" y="2121788"/>
            <a:ext cx="1556288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Extensions make a connect request to forward the connection to the target service of interest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34ED596-14E9-CC46-889E-88A8131C1EA9}"/>
              </a:ext>
            </a:extLst>
          </p:cNvPr>
          <p:cNvSpPr/>
          <p:nvPr/>
        </p:nvSpPr>
        <p:spPr bwMode="auto">
          <a:xfrm>
            <a:off x="1018322" y="1792035"/>
            <a:ext cx="1484709" cy="246221"/>
          </a:xfrm>
          <a:prstGeom prst="roundRect">
            <a:avLst>
              <a:gd name="adj" fmla="val 4645"/>
            </a:avLst>
          </a:prstGeom>
          <a:solidFill>
            <a:srgbClr val="34063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HTTP::Connect (target)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539C96-6B1D-9CA8-E05A-43E94798EF31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2503031" y="1915145"/>
            <a:ext cx="435524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92EEA20-5B14-C6B8-C850-EE0E7FB0AB5E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570287" y="1915146"/>
            <a:ext cx="44803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5DCDC8F-BC69-DBA2-C50D-B17E9B3D87B4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952653" y="2848742"/>
            <a:ext cx="52543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68C0A6A-00C9-6D90-C040-AB48C2DB3012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796909" y="2209147"/>
            <a:ext cx="5975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212DD7C-8724-2120-FC47-9425168826F3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796909" y="2848742"/>
            <a:ext cx="5975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D827D2-5418-581D-426D-91F1E55F5B55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954633" y="2209147"/>
            <a:ext cx="52345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675C0A3C-B286-110E-7CCF-0C8906BC5C84}"/>
              </a:ext>
            </a:extLst>
          </p:cNvPr>
          <p:cNvSpPr/>
          <p:nvPr/>
        </p:nvSpPr>
        <p:spPr bwMode="auto">
          <a:xfrm>
            <a:off x="761933" y="132399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361AB2A4-78E4-4472-D9C8-733324F827C3}"/>
              </a:ext>
            </a:extLst>
          </p:cNvPr>
          <p:cNvSpPr/>
          <p:nvPr/>
        </p:nvSpPr>
        <p:spPr bwMode="auto">
          <a:xfrm>
            <a:off x="650891" y="177442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F803A43-C121-3163-D8BF-8DC9F6B3184B}"/>
              </a:ext>
            </a:extLst>
          </p:cNvPr>
          <p:cNvSpPr txBox="1"/>
          <p:nvPr/>
        </p:nvSpPr>
        <p:spPr>
          <a:xfrm>
            <a:off x="6397190" y="2460752"/>
            <a:ext cx="3373585" cy="1384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Enterprise Proxy establishes a TCP session with Arc gateway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152520D-59BB-BDF2-EC69-AE5AA91E963D}"/>
              </a:ext>
            </a:extLst>
          </p:cNvPr>
          <p:cNvSpPr txBox="1"/>
          <p:nvPr/>
        </p:nvSpPr>
        <p:spPr>
          <a:xfrm>
            <a:off x="9913872" y="4371760"/>
            <a:ext cx="1623567" cy="69249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If the Arc gateway access policies allow connection to the target service, Arc gateway establishes a TCP connection to the target service</a:t>
            </a:r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F849783A-7169-C8C3-7871-3F6EA60B2ABF}"/>
              </a:ext>
            </a:extLst>
          </p:cNvPr>
          <p:cNvSpPr/>
          <p:nvPr/>
        </p:nvSpPr>
        <p:spPr bwMode="auto">
          <a:xfrm>
            <a:off x="3203769" y="147272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E4A47C2A-6139-6C76-51F9-846B3295E9F6}"/>
              </a:ext>
            </a:extLst>
          </p:cNvPr>
          <p:cNvSpPr/>
          <p:nvPr/>
        </p:nvSpPr>
        <p:spPr bwMode="auto">
          <a:xfrm>
            <a:off x="3096397" y="207820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2FA3DD43-3A14-5A93-6588-80F13AFDC0BC}"/>
              </a:ext>
            </a:extLst>
          </p:cNvPr>
          <p:cNvSpPr/>
          <p:nvPr/>
        </p:nvSpPr>
        <p:spPr bwMode="auto">
          <a:xfrm>
            <a:off x="3101234" y="271158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FF2F7F61-4D71-CAD6-B1B3-64A2F8997D91}"/>
              </a:ext>
            </a:extLst>
          </p:cNvPr>
          <p:cNvSpPr/>
          <p:nvPr/>
        </p:nvSpPr>
        <p:spPr bwMode="auto">
          <a:xfrm>
            <a:off x="6494266" y="210639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4ABA2A40-8DF1-0944-BA42-5286B2414978}"/>
              </a:ext>
            </a:extLst>
          </p:cNvPr>
          <p:cNvSpPr/>
          <p:nvPr/>
        </p:nvSpPr>
        <p:spPr bwMode="auto">
          <a:xfrm>
            <a:off x="9997252" y="403295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9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3EE219-A84E-5000-5C67-34360D3DE93D}"/>
              </a:ext>
            </a:extLst>
          </p:cNvPr>
          <p:cNvSpPr/>
          <p:nvPr/>
        </p:nvSpPr>
        <p:spPr bwMode="auto">
          <a:xfrm>
            <a:off x="80086" y="969347"/>
            <a:ext cx="980401" cy="246221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extension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7E0ED17-F644-4489-C038-646ED9D0F6EA}"/>
              </a:ext>
            </a:extLst>
          </p:cNvPr>
          <p:cNvSpPr/>
          <p:nvPr/>
        </p:nvSpPr>
        <p:spPr bwMode="auto">
          <a:xfrm>
            <a:off x="2321886" y="966961"/>
            <a:ext cx="1261534" cy="246221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Arc Proxy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954195C-0D9D-0EC9-372C-6C4B76B04A40}"/>
              </a:ext>
            </a:extLst>
          </p:cNvPr>
          <p:cNvSpPr/>
          <p:nvPr/>
        </p:nvSpPr>
        <p:spPr bwMode="auto">
          <a:xfrm>
            <a:off x="5757476" y="975597"/>
            <a:ext cx="1261534" cy="246221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Enterprise Proxy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C238C21-B5C3-A969-20AF-00C8DAFD2C75}"/>
              </a:ext>
            </a:extLst>
          </p:cNvPr>
          <p:cNvSpPr/>
          <p:nvPr/>
        </p:nvSpPr>
        <p:spPr bwMode="auto">
          <a:xfrm>
            <a:off x="9199741" y="970847"/>
            <a:ext cx="1261534" cy="246221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gateway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D0A790C-CD71-CAD5-9578-8B6E1575647C}"/>
              </a:ext>
            </a:extLst>
          </p:cNvPr>
          <p:cNvSpPr/>
          <p:nvPr/>
        </p:nvSpPr>
        <p:spPr bwMode="auto">
          <a:xfrm>
            <a:off x="11130893" y="973910"/>
            <a:ext cx="980401" cy="246221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service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D33BD03-ACAD-3E5B-A91E-ED0F9F21DA09}"/>
              </a:ext>
            </a:extLst>
          </p:cNvPr>
          <p:cNvSpPr/>
          <p:nvPr/>
        </p:nvSpPr>
        <p:spPr bwMode="auto">
          <a:xfrm>
            <a:off x="3537780" y="6367607"/>
            <a:ext cx="5701235" cy="367859"/>
          </a:xfrm>
          <a:prstGeom prst="roundRect">
            <a:avLst>
              <a:gd name="adj" fmla="val 4645"/>
            </a:avLst>
          </a:prstGeom>
          <a:solidFill>
            <a:srgbClr val="3A043E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 TCP Level connection is now established between the extension, and the target service. Typically, extensions establish an additional end-to-end TLS session with the Target Service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BBE9121-1401-41D9-D840-0028B9D70219}"/>
              </a:ext>
            </a:extLst>
          </p:cNvPr>
          <p:cNvSpPr/>
          <p:nvPr/>
        </p:nvSpPr>
        <p:spPr bwMode="auto">
          <a:xfrm>
            <a:off x="3537761" y="5476353"/>
            <a:ext cx="5700966" cy="367859"/>
          </a:xfrm>
          <a:prstGeom prst="roundRect">
            <a:avLst>
              <a:gd name="adj" fmla="val 4645"/>
            </a:avLst>
          </a:prstGeom>
          <a:solidFill>
            <a:srgbClr val="3A043E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HTTP 200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EAC719-00AF-01C1-4987-7C8377B0AD96}"/>
              </a:ext>
            </a:extLst>
          </p:cNvPr>
          <p:cNvSpPr txBox="1"/>
          <p:nvPr/>
        </p:nvSpPr>
        <p:spPr>
          <a:xfrm>
            <a:off x="3195568" y="5966506"/>
            <a:ext cx="6365252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Since the TCP session has been established with the Target Service, Arc gateway responds with a HTTP 200 Success. Now, Azure Arc Proxy has a logical TCP connection all the way to the target service.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890A6BC-1B4C-8D36-FA3E-5B35AE8B810E}"/>
              </a:ext>
            </a:extLst>
          </p:cNvPr>
          <p:cNvSpPr txBox="1"/>
          <p:nvPr/>
        </p:nvSpPr>
        <p:spPr>
          <a:xfrm>
            <a:off x="3221895" y="5028923"/>
            <a:ext cx="6332696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proxy runs a nested HTTP connect within the TLS session.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Note: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Enterprise proxy is unaware of this, as this happens inside of the TLS session between the proxy and the Gateway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80D196-E182-9036-A706-2A47D6E2830C}"/>
              </a:ext>
            </a:extLst>
          </p:cNvPr>
          <p:cNvSpPr/>
          <p:nvPr/>
        </p:nvSpPr>
        <p:spPr bwMode="auto">
          <a:xfrm>
            <a:off x="3537761" y="4524039"/>
            <a:ext cx="5700966" cy="367859"/>
          </a:xfrm>
          <a:prstGeom prst="roundRect">
            <a:avLst>
              <a:gd name="adj" fmla="val 4645"/>
            </a:avLst>
          </a:prstGeom>
          <a:solidFill>
            <a:srgbClr val="3A043E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HTTP::Connect(Target)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407560-511F-CF2D-33A0-F9748B27BC98}"/>
              </a:ext>
            </a:extLst>
          </p:cNvPr>
          <p:cNvSpPr/>
          <p:nvPr/>
        </p:nvSpPr>
        <p:spPr bwMode="auto">
          <a:xfrm>
            <a:off x="3537760" y="3986185"/>
            <a:ext cx="5700966" cy="367859"/>
          </a:xfrm>
          <a:prstGeom prst="roundRect">
            <a:avLst>
              <a:gd name="adj" fmla="val 4645"/>
            </a:avLst>
          </a:prstGeom>
          <a:solidFill>
            <a:srgbClr val="3A043E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Since  Arc gateway is serving on HTTPS (Using HTTP2), a TLS Session gets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established between Arc Proxy and Arc gateway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FFD382D-74CC-1868-A296-9CB465BC83E4}"/>
              </a:ext>
            </a:extLst>
          </p:cNvPr>
          <p:cNvSpPr/>
          <p:nvPr/>
        </p:nvSpPr>
        <p:spPr bwMode="auto">
          <a:xfrm>
            <a:off x="1015901" y="5900458"/>
            <a:ext cx="1481328" cy="246221"/>
          </a:xfrm>
          <a:prstGeom prst="roundRect">
            <a:avLst>
              <a:gd name="adj" fmla="val 4645"/>
            </a:avLst>
          </a:prstGeom>
          <a:solidFill>
            <a:srgbClr val="34063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HTTP 200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F7A400-2964-D8FE-9EBD-500D76CAFAB3}"/>
              </a:ext>
            </a:extLst>
          </p:cNvPr>
          <p:cNvSpPr txBox="1"/>
          <p:nvPr/>
        </p:nvSpPr>
        <p:spPr>
          <a:xfrm>
            <a:off x="865782" y="5253571"/>
            <a:ext cx="1771421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Since the TCP connection has been established with the Target Service, Arc Proxy responds with a HTTP 200 Success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7D9B21A-C353-41B7-7DDE-67E9D44D9F74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570287" y="6023569"/>
            <a:ext cx="44561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2ECA87-5254-4A4A-AC20-094390A2F59F}"/>
              </a:ext>
            </a:extLst>
          </p:cNvPr>
          <p:cNvCxnSpPr>
            <a:cxnSpLocks/>
            <a:endCxn id="55" idx="3"/>
          </p:cNvCxnSpPr>
          <p:nvPr/>
        </p:nvCxnSpPr>
        <p:spPr>
          <a:xfrm flipH="1">
            <a:off x="2497229" y="6023569"/>
            <a:ext cx="43891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ED5250-ACBE-928C-D604-27629DD6B017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2952653" y="5660283"/>
            <a:ext cx="58510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9E02F16-B0A0-8148-33BE-7DCA261DE0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238727" y="4707969"/>
            <a:ext cx="59425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F3C4E4-035B-40F7-9289-BD1CFD01D84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952653" y="4707969"/>
            <a:ext cx="58510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F1C7407B-9C06-D220-E52F-FB1201842138}"/>
              </a:ext>
            </a:extLst>
          </p:cNvPr>
          <p:cNvSpPr/>
          <p:nvPr/>
        </p:nvSpPr>
        <p:spPr bwMode="auto">
          <a:xfrm>
            <a:off x="687097" y="588085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11</a:t>
            </a:r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8B2C9B34-A40A-EECB-E13F-AD671FB1BDA0}"/>
              </a:ext>
            </a:extLst>
          </p:cNvPr>
          <p:cNvSpPr/>
          <p:nvPr/>
        </p:nvSpPr>
        <p:spPr bwMode="auto">
          <a:xfrm>
            <a:off x="3108047" y="404172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FC6B0EFD-CF94-828A-5C2A-9F7F301D808C}"/>
              </a:ext>
            </a:extLst>
          </p:cNvPr>
          <p:cNvSpPr/>
          <p:nvPr/>
        </p:nvSpPr>
        <p:spPr bwMode="auto">
          <a:xfrm>
            <a:off x="3101234" y="455791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E1E45A20-417B-DBAB-F88A-3BEC7E63479E}"/>
              </a:ext>
            </a:extLst>
          </p:cNvPr>
          <p:cNvSpPr/>
          <p:nvPr/>
        </p:nvSpPr>
        <p:spPr bwMode="auto">
          <a:xfrm>
            <a:off x="3108047" y="552309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9CC4C2-95CC-44E7-9338-D0A28280F87A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388243" y="1271661"/>
            <a:ext cx="6229" cy="271452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9E04F6-FE57-01E5-D538-2D08F3716CD0}"/>
              </a:ext>
            </a:extLst>
          </p:cNvPr>
          <p:cNvCxnSpPr>
            <a:cxnSpLocks/>
          </p:cNvCxnSpPr>
          <p:nvPr/>
        </p:nvCxnSpPr>
        <p:spPr>
          <a:xfrm flipH="1">
            <a:off x="2952653" y="1271661"/>
            <a:ext cx="0" cy="553189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47E929-33E7-F0F6-7575-51EC05ACF122}"/>
              </a:ext>
            </a:extLst>
          </p:cNvPr>
          <p:cNvCxnSpPr>
            <a:cxnSpLocks/>
          </p:cNvCxnSpPr>
          <p:nvPr/>
        </p:nvCxnSpPr>
        <p:spPr>
          <a:xfrm flipH="1">
            <a:off x="11624516" y="1271659"/>
            <a:ext cx="0" cy="553189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3A102A5-3E23-AAA0-753C-9146500674C2}"/>
              </a:ext>
            </a:extLst>
          </p:cNvPr>
          <p:cNvCxnSpPr>
            <a:cxnSpLocks/>
          </p:cNvCxnSpPr>
          <p:nvPr/>
        </p:nvCxnSpPr>
        <p:spPr>
          <a:xfrm>
            <a:off x="9238726" y="6551537"/>
            <a:ext cx="238207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509B4C-A051-B616-D52B-6021FD892504}"/>
              </a:ext>
            </a:extLst>
          </p:cNvPr>
          <p:cNvCxnSpPr>
            <a:cxnSpLocks/>
            <a:endCxn id="68" idx="3"/>
          </p:cNvCxnSpPr>
          <p:nvPr/>
        </p:nvCxnSpPr>
        <p:spPr>
          <a:xfrm flipH="1">
            <a:off x="9238727" y="5660283"/>
            <a:ext cx="59425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4C6AC6-0EB7-0947-8B8A-3CB8F01F4FB8}"/>
              </a:ext>
            </a:extLst>
          </p:cNvPr>
          <p:cNvCxnSpPr>
            <a:cxnSpLocks/>
          </p:cNvCxnSpPr>
          <p:nvPr/>
        </p:nvCxnSpPr>
        <p:spPr>
          <a:xfrm flipH="1">
            <a:off x="9830508" y="1271660"/>
            <a:ext cx="0" cy="553189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99967B3-A44E-EC62-8554-56B9D8E5C06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570287" y="6551537"/>
            <a:ext cx="296749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764420-CD6B-9445-8905-9A4B515A1F56}"/>
              </a:ext>
            </a:extLst>
          </p:cNvPr>
          <p:cNvCxnSpPr>
            <a:cxnSpLocks/>
          </p:cNvCxnSpPr>
          <p:nvPr/>
        </p:nvCxnSpPr>
        <p:spPr>
          <a:xfrm flipH="1">
            <a:off x="563630" y="1269325"/>
            <a:ext cx="0" cy="553189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15557AB2-36CB-452F-FE1A-1540E0A5D6AE}"/>
              </a:ext>
            </a:extLst>
          </p:cNvPr>
          <p:cNvSpPr/>
          <p:nvPr/>
        </p:nvSpPr>
        <p:spPr bwMode="auto">
          <a:xfrm>
            <a:off x="3090964" y="639921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562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F356F0-5F9F-1449-753C-B42EF3E7A4BC}"/>
              </a:ext>
            </a:extLst>
          </p:cNvPr>
          <p:cNvSpPr/>
          <p:nvPr/>
        </p:nvSpPr>
        <p:spPr bwMode="auto">
          <a:xfrm>
            <a:off x="137794" y="3310387"/>
            <a:ext cx="11915792" cy="3390129"/>
          </a:xfrm>
          <a:prstGeom prst="roundRect">
            <a:avLst>
              <a:gd name="adj" fmla="val 2557"/>
            </a:avLst>
          </a:prstGeom>
          <a:noFill/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360DAFF-CD70-6B4A-F88B-D623E4A1A105}"/>
              </a:ext>
            </a:extLst>
          </p:cNvPr>
          <p:cNvSpPr/>
          <p:nvPr/>
        </p:nvSpPr>
        <p:spPr bwMode="auto">
          <a:xfrm>
            <a:off x="6653701" y="3855064"/>
            <a:ext cx="5266944" cy="2738506"/>
          </a:xfrm>
          <a:prstGeom prst="roundRect">
            <a:avLst>
              <a:gd name="adj" fmla="val 4645"/>
            </a:avLst>
          </a:prstGeom>
          <a:solidFill>
            <a:schemeClr val="bg1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FEDC3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54AED81-E4DF-DFB7-1589-D008BE3DD30E}"/>
              </a:ext>
            </a:extLst>
          </p:cNvPr>
          <p:cNvSpPr/>
          <p:nvPr/>
        </p:nvSpPr>
        <p:spPr bwMode="auto">
          <a:xfrm>
            <a:off x="273772" y="3855064"/>
            <a:ext cx="5270739" cy="2759096"/>
          </a:xfrm>
          <a:prstGeom prst="roundRect">
            <a:avLst>
              <a:gd name="adj" fmla="val 4645"/>
            </a:avLst>
          </a:prstGeom>
          <a:solidFill>
            <a:schemeClr val="bg1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FEDC3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dirty="0"/>
              <a:t>Azure Arc gateway – Azure Local solution architecture (Public Preview)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F6F565-CDCD-0B11-CB2F-A14E23E7AF7F}"/>
              </a:ext>
            </a:extLst>
          </p:cNvPr>
          <p:cNvGrpSpPr/>
          <p:nvPr/>
        </p:nvGrpSpPr>
        <p:grpSpPr>
          <a:xfrm>
            <a:off x="1683872" y="3576049"/>
            <a:ext cx="2461173" cy="890621"/>
            <a:chOff x="1709506" y="2667599"/>
            <a:chExt cx="2461173" cy="89062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E92F286-FC31-3125-0B23-7577704B02FE}"/>
                </a:ext>
              </a:extLst>
            </p:cNvPr>
            <p:cNvSpPr/>
            <p:nvPr/>
          </p:nvSpPr>
          <p:spPr bwMode="auto">
            <a:xfrm>
              <a:off x="1709506" y="2667599"/>
              <a:ext cx="2461173" cy="89062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Arc Connected Machine Agent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A702E60-B5CA-78FA-C015-7AFB8318627A}"/>
                </a:ext>
              </a:extLst>
            </p:cNvPr>
            <p:cNvSpPr/>
            <p:nvPr/>
          </p:nvSpPr>
          <p:spPr bwMode="auto">
            <a:xfrm>
              <a:off x="2385473" y="2972988"/>
              <a:ext cx="1109238" cy="41042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proxy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D4C1C6-5F23-9834-D762-F1B427483109}"/>
              </a:ext>
            </a:extLst>
          </p:cNvPr>
          <p:cNvSpPr txBox="1"/>
          <p:nvPr/>
        </p:nvSpPr>
        <p:spPr>
          <a:xfrm>
            <a:off x="981754" y="4585733"/>
            <a:ext cx="1670331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Machine OS outbound HTTP and HTTPS network traffic</a:t>
            </a:r>
          </a:p>
        </p:txBody>
      </p:sp>
      <p:pic>
        <p:nvPicPr>
          <p:cNvPr id="81" name="Graphic 80" descr="Server icon">
            <a:extLst>
              <a:ext uri="{FF2B5EF4-FFF2-40B4-BE49-F238E27FC236}">
                <a16:creationId xmlns:a16="http://schemas.microsoft.com/office/drawing/2014/main" id="{F352110E-2F20-842D-611C-B3FD0D036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396" y="6168128"/>
            <a:ext cx="365760" cy="365760"/>
          </a:xfrm>
          <a:prstGeom prst="rect">
            <a:avLst/>
          </a:prstGeom>
        </p:spPr>
      </p:pic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6AB23BFB-7FA4-7F2C-A575-7A28ADA10FD6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355154" y="4085317"/>
            <a:ext cx="731007" cy="1055646"/>
          </a:xfrm>
          <a:prstGeom prst="bentConnector2">
            <a:avLst/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47A5C18-2B27-3011-43E2-8ED48C63F65E}"/>
              </a:ext>
            </a:extLst>
          </p:cNvPr>
          <p:cNvSpPr txBox="1"/>
          <p:nvPr/>
        </p:nvSpPr>
        <p:spPr>
          <a:xfrm>
            <a:off x="4269433" y="4365665"/>
            <a:ext cx="1182795" cy="4154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AKS and ARB outbound HTTP and HTTPS network traffic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A1F30D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3D1028-631F-1605-D37C-B325C04582A1}"/>
              </a:ext>
            </a:extLst>
          </p:cNvPr>
          <p:cNvSpPr/>
          <p:nvPr/>
        </p:nvSpPr>
        <p:spPr bwMode="auto">
          <a:xfrm>
            <a:off x="2962247" y="4978643"/>
            <a:ext cx="2461173" cy="1119602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 Bridge (ARB) </a:t>
            </a:r>
            <a:b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appliance VM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4A840E-5976-EF2C-E224-0C2702AC02CF}"/>
              </a:ext>
            </a:extLst>
          </p:cNvPr>
          <p:cNvSpPr/>
          <p:nvPr/>
        </p:nvSpPr>
        <p:spPr bwMode="auto">
          <a:xfrm>
            <a:off x="3315151" y="5139628"/>
            <a:ext cx="1755363" cy="437439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Kubernetes Service (AKS) control plane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68C667E-6FD5-E705-5F29-71FA66FC0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1376" y="5673064"/>
            <a:ext cx="365760" cy="365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22099-69C0-968E-5B29-5FD8D763E96E}"/>
              </a:ext>
            </a:extLst>
          </p:cNvPr>
          <p:cNvGrpSpPr/>
          <p:nvPr/>
        </p:nvGrpSpPr>
        <p:grpSpPr>
          <a:xfrm>
            <a:off x="405497" y="4978643"/>
            <a:ext cx="2461173" cy="1119602"/>
            <a:chOff x="8761563" y="4929875"/>
            <a:chExt cx="2461173" cy="111960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E8525D-D593-D2C9-A2B9-C5DEA70A2D59}"/>
                </a:ext>
              </a:extLst>
            </p:cNvPr>
            <p:cNvSpPr/>
            <p:nvPr/>
          </p:nvSpPr>
          <p:spPr bwMode="auto">
            <a:xfrm>
              <a:off x="8761563" y="4929875"/>
              <a:ext cx="2461173" cy="111960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Machine Operating System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host components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3C6E4A7-DE03-0BDC-B3DB-9B4839EE824C}"/>
                </a:ext>
              </a:extLst>
            </p:cNvPr>
            <p:cNvSpPr/>
            <p:nvPr/>
          </p:nvSpPr>
          <p:spPr bwMode="auto">
            <a:xfrm>
              <a:off x="8888892" y="5086303"/>
              <a:ext cx="2206514" cy="58136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95DC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  <a:r>
                <a:rPr kumimoji="0" lang="en-US" sz="9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rd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party endpoint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(i.e. backup agent, monitor agent, etc.)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48EDE80-8DD0-7B71-C68E-24E496DA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56548" y="5148385"/>
              <a:ext cx="228600" cy="228600"/>
            </a:xfrm>
            <a:prstGeom prst="rect">
              <a:avLst/>
            </a:prstGeom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F79BDA-CBA7-FDDA-9A30-9F563138D782}"/>
              </a:ext>
            </a:extLst>
          </p:cNvPr>
          <p:cNvCxnSpPr>
            <a:cxnSpLocks/>
          </p:cNvCxnSpPr>
          <p:nvPr/>
        </p:nvCxnSpPr>
        <p:spPr>
          <a:xfrm flipV="1">
            <a:off x="2657856" y="4291861"/>
            <a:ext cx="0" cy="686782"/>
          </a:xfrm>
          <a:prstGeom prst="straightConnector1">
            <a:avLst/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9540CE0-B821-AF27-C955-C4655BC3C000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68402" y="4086650"/>
            <a:ext cx="1791437" cy="1048176"/>
          </a:xfrm>
          <a:prstGeom prst="bentConnector3">
            <a:avLst>
              <a:gd name="adj1" fmla="val 834"/>
            </a:avLst>
          </a:prstGeom>
          <a:ln w="12700">
            <a:solidFill>
              <a:srgbClr val="F95DC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CE8861-15D8-3AA1-5A48-DCEC6008A767}"/>
              </a:ext>
            </a:extLst>
          </p:cNvPr>
          <p:cNvGrpSpPr/>
          <p:nvPr/>
        </p:nvGrpSpPr>
        <p:grpSpPr>
          <a:xfrm>
            <a:off x="7847700" y="3576049"/>
            <a:ext cx="2461173" cy="890621"/>
            <a:chOff x="1709506" y="2667599"/>
            <a:chExt cx="2461173" cy="89062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99B92F8-2264-D9A5-0889-73A279024BC5}"/>
                </a:ext>
              </a:extLst>
            </p:cNvPr>
            <p:cNvSpPr/>
            <p:nvPr/>
          </p:nvSpPr>
          <p:spPr bwMode="auto">
            <a:xfrm>
              <a:off x="1709506" y="2667599"/>
              <a:ext cx="2461173" cy="89062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Arc Connected Machine Agent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57DE2DC-D29D-CA93-4C90-BAFC551B81E4}"/>
                </a:ext>
              </a:extLst>
            </p:cNvPr>
            <p:cNvSpPr/>
            <p:nvPr/>
          </p:nvSpPr>
          <p:spPr bwMode="auto">
            <a:xfrm>
              <a:off x="2385473" y="2972988"/>
              <a:ext cx="1109238" cy="41042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proxy</a:t>
              </a: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E6379A3-3D3C-6318-5298-811EE33D7D83}"/>
              </a:ext>
            </a:extLst>
          </p:cNvPr>
          <p:cNvSpPr/>
          <p:nvPr/>
        </p:nvSpPr>
        <p:spPr bwMode="auto">
          <a:xfrm>
            <a:off x="7144107" y="4978397"/>
            <a:ext cx="987085" cy="1119602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4ED30EC5-FFCE-2D16-2E29-51CB97557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4769" y="5355317"/>
            <a:ext cx="365760" cy="36576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E4CE38ED-AE55-576F-B7C6-5584EF1D6566}"/>
              </a:ext>
            </a:extLst>
          </p:cNvPr>
          <p:cNvGrpSpPr/>
          <p:nvPr/>
        </p:nvGrpSpPr>
        <p:grpSpPr>
          <a:xfrm>
            <a:off x="9352923" y="4978397"/>
            <a:ext cx="2461173" cy="1119602"/>
            <a:chOff x="8761563" y="4929875"/>
            <a:chExt cx="2461173" cy="111960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A060BD5-EB8B-DDA4-5367-A40721FA052C}"/>
                </a:ext>
              </a:extLst>
            </p:cNvPr>
            <p:cNvSpPr/>
            <p:nvPr/>
          </p:nvSpPr>
          <p:spPr bwMode="auto">
            <a:xfrm>
              <a:off x="8761563" y="4929875"/>
              <a:ext cx="2461173" cy="111960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Machine Operating System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host components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78BF03B-C315-9B67-AE48-46705CB329B9}"/>
                </a:ext>
              </a:extLst>
            </p:cNvPr>
            <p:cNvSpPr/>
            <p:nvPr/>
          </p:nvSpPr>
          <p:spPr bwMode="auto">
            <a:xfrm>
              <a:off x="8888892" y="5086303"/>
              <a:ext cx="2206514" cy="58136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95DC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  <a:r>
                <a:rPr kumimoji="0" lang="en-US" sz="9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rd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party endpoint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(i.e. backup agent, monitor agent, etc.)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144E1DD-D882-6D11-79C6-52F0835EE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56548" y="5148385"/>
              <a:ext cx="228600" cy="228600"/>
            </a:xfrm>
            <a:prstGeom prst="rect">
              <a:avLst/>
            </a:prstGeom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CE8508-B9A2-5895-9FD9-38AD69FE436C}"/>
              </a:ext>
            </a:extLst>
          </p:cNvPr>
          <p:cNvCxnSpPr>
            <a:cxnSpLocks/>
          </p:cNvCxnSpPr>
          <p:nvPr/>
        </p:nvCxnSpPr>
        <p:spPr>
          <a:xfrm flipV="1">
            <a:off x="9547908" y="4291861"/>
            <a:ext cx="0" cy="686782"/>
          </a:xfrm>
          <a:prstGeom prst="straightConnector1">
            <a:avLst/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3AEBE55-9A5E-DDDC-B2FC-A86864DAC130}"/>
              </a:ext>
            </a:extLst>
          </p:cNvPr>
          <p:cNvSpPr txBox="1"/>
          <p:nvPr/>
        </p:nvSpPr>
        <p:spPr>
          <a:xfrm>
            <a:off x="9609738" y="4585733"/>
            <a:ext cx="1573419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Machine OS outbound HTTP and HTTPS network traffic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A1F30D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B20852E-65FA-EEAE-7647-F33E833DD24B}"/>
              </a:ext>
            </a:extLst>
          </p:cNvPr>
          <p:cNvCxnSpPr>
            <a:cxnSpLocks/>
          </p:cNvCxnSpPr>
          <p:nvPr/>
        </p:nvCxnSpPr>
        <p:spPr>
          <a:xfrm rot="10800000">
            <a:off x="9632905" y="4014421"/>
            <a:ext cx="1939077" cy="1120407"/>
          </a:xfrm>
          <a:prstGeom prst="bentConnector3">
            <a:avLst>
              <a:gd name="adj1" fmla="val 763"/>
            </a:avLst>
          </a:prstGeom>
          <a:ln w="12700">
            <a:solidFill>
              <a:srgbClr val="F95DC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Server icon">
            <a:extLst>
              <a:ext uri="{FF2B5EF4-FFF2-40B4-BE49-F238E27FC236}">
                <a16:creationId xmlns:a16="http://schemas.microsoft.com/office/drawing/2014/main" id="{F1C1D873-3C1D-5EF2-1291-BC2352501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2844" y="6180543"/>
            <a:ext cx="365760" cy="365760"/>
          </a:xfrm>
          <a:prstGeom prst="rect">
            <a:avLst/>
          </a:prstGeom>
        </p:spPr>
      </p:pic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019048C-DF67-61ED-F0E5-1330CA23638C}"/>
              </a:ext>
            </a:extLst>
          </p:cNvPr>
          <p:cNvSpPr/>
          <p:nvPr/>
        </p:nvSpPr>
        <p:spPr bwMode="auto">
          <a:xfrm>
            <a:off x="5248480" y="3911077"/>
            <a:ext cx="1582995" cy="36785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Routable IP address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3A8BFD5-EA74-E0A4-E61D-951B4BBBC652}"/>
              </a:ext>
            </a:extLst>
          </p:cNvPr>
          <p:cNvCxnSpPr>
            <a:cxnSpLocks/>
            <a:stCxn id="9" idx="3"/>
            <a:endCxn id="83" idx="2"/>
          </p:cNvCxnSpPr>
          <p:nvPr/>
        </p:nvCxnSpPr>
        <p:spPr>
          <a:xfrm flipV="1">
            <a:off x="5070514" y="4278935"/>
            <a:ext cx="969464" cy="1079413"/>
          </a:xfrm>
          <a:prstGeom prst="bentConnector2">
            <a:avLst/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C63087C-BA08-AEB3-970D-F5C935869214}"/>
              </a:ext>
            </a:extLst>
          </p:cNvPr>
          <p:cNvCxnSpPr>
            <a:cxnSpLocks/>
            <a:stCxn id="12" idx="3"/>
            <a:endCxn id="40" idx="1"/>
          </p:cNvCxnSpPr>
          <p:nvPr/>
        </p:nvCxnSpPr>
        <p:spPr>
          <a:xfrm flipV="1">
            <a:off x="5423420" y="5538198"/>
            <a:ext cx="1720687" cy="24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F9FC64A-864D-6715-6692-C5EF1D32F364}"/>
              </a:ext>
            </a:extLst>
          </p:cNvPr>
          <p:cNvSpPr txBox="1"/>
          <p:nvPr/>
        </p:nvSpPr>
        <p:spPr>
          <a:xfrm>
            <a:off x="5604787" y="5561365"/>
            <a:ext cx="987085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ARB VM can move between nodes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F306D08-2057-300D-8CD9-E255C138C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288" y="3346373"/>
            <a:ext cx="439962" cy="429444"/>
          </a:xfrm>
          <a:prstGeom prst="rect">
            <a:avLst/>
          </a:prstGeom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2A77FF-3804-CB1F-2852-915922F30FE9}"/>
              </a:ext>
            </a:extLst>
          </p:cNvPr>
          <p:cNvSpPr txBox="1"/>
          <p:nvPr/>
        </p:nvSpPr>
        <p:spPr>
          <a:xfrm>
            <a:off x="588427" y="3310388"/>
            <a:ext cx="1029857" cy="492443"/>
          </a:xfrm>
          <a:prstGeom prst="rect">
            <a:avLst/>
          </a:prstGeom>
          <a:noFill/>
        </p:spPr>
        <p:txBody>
          <a:bodyPr wrap="square" lIns="0" tIns="91440" rIns="0" bIns="91440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D8EEE4-9BE9-87C3-97F6-A92E0C1FAF33}"/>
              </a:ext>
            </a:extLst>
          </p:cNvPr>
          <p:cNvSpPr/>
          <p:nvPr/>
        </p:nvSpPr>
        <p:spPr bwMode="auto">
          <a:xfrm>
            <a:off x="72842" y="3200400"/>
            <a:ext cx="12045696" cy="3570608"/>
          </a:xfrm>
          <a:prstGeom prst="roundRect">
            <a:avLst>
              <a:gd name="adj" fmla="val 2557"/>
            </a:avLst>
          </a:prstGeom>
          <a:noFill/>
          <a:ln w="12700" cap="flat" cmpd="sng" algn="ctr">
            <a:solidFill>
              <a:schemeClr val="accent2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399BDB4-0C6B-24DD-93A4-AB56E9EC55CA}"/>
              </a:ext>
            </a:extLst>
          </p:cNvPr>
          <p:cNvSpPr/>
          <p:nvPr/>
        </p:nvSpPr>
        <p:spPr bwMode="auto">
          <a:xfrm>
            <a:off x="2636178" y="769281"/>
            <a:ext cx="6901980" cy="1595928"/>
          </a:xfrm>
          <a:prstGeom prst="roundRect">
            <a:avLst>
              <a:gd name="adj" fmla="val 3872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4AC055-E882-D99F-5541-5193C66E4812}"/>
              </a:ext>
            </a:extLst>
          </p:cNvPr>
          <p:cNvSpPr/>
          <p:nvPr/>
        </p:nvSpPr>
        <p:spPr bwMode="auto">
          <a:xfrm>
            <a:off x="3608088" y="863362"/>
            <a:ext cx="4975206" cy="778271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services endpoints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368615-9404-3AC0-CFDD-4466E997E532}"/>
              </a:ext>
            </a:extLst>
          </p:cNvPr>
          <p:cNvGrpSpPr/>
          <p:nvPr/>
        </p:nvGrpSpPr>
        <p:grpSpPr>
          <a:xfrm>
            <a:off x="3737662" y="1214959"/>
            <a:ext cx="4716058" cy="267794"/>
            <a:chOff x="588427" y="2316480"/>
            <a:chExt cx="4716058" cy="26779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C93AC0D-2372-529D-D637-522126193841}"/>
                </a:ext>
              </a:extLst>
            </p:cNvPr>
            <p:cNvSpPr/>
            <p:nvPr/>
          </p:nvSpPr>
          <p:spPr bwMode="auto">
            <a:xfrm>
              <a:off x="588427" y="2316480"/>
              <a:ext cx="1095445" cy="26779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Identity</a:t>
              </a: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19DEFB5-7B16-81DC-E82F-64B316CEDF57}"/>
                </a:ext>
              </a:extLst>
            </p:cNvPr>
            <p:cNvSpPr/>
            <p:nvPr/>
          </p:nvSpPr>
          <p:spPr bwMode="auto">
            <a:xfrm>
              <a:off x="1795298" y="2316480"/>
              <a:ext cx="1095445" cy="26779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Extensions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5D74EEA-3A6A-81A8-81AC-79C06D3F95D7}"/>
                </a:ext>
              </a:extLst>
            </p:cNvPr>
            <p:cNvSpPr/>
            <p:nvPr/>
          </p:nvSpPr>
          <p:spPr bwMode="auto">
            <a:xfrm>
              <a:off x="3002169" y="2316480"/>
              <a:ext cx="1095445" cy="26779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Connection</a:t>
              </a: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25BA2AB-F971-A8A4-25C1-18A7965D4794}"/>
                </a:ext>
              </a:extLst>
            </p:cNvPr>
            <p:cNvSpPr/>
            <p:nvPr/>
          </p:nvSpPr>
          <p:spPr bwMode="auto">
            <a:xfrm>
              <a:off x="4209040" y="2316480"/>
              <a:ext cx="1095445" cy="26779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…</a:t>
              </a: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8707B6-6ECC-E0B0-FD0B-DF8023CE23EB}"/>
              </a:ext>
            </a:extLst>
          </p:cNvPr>
          <p:cNvGrpSpPr/>
          <p:nvPr/>
        </p:nvGrpSpPr>
        <p:grpSpPr>
          <a:xfrm>
            <a:off x="4674959" y="1785785"/>
            <a:ext cx="2841463" cy="400999"/>
            <a:chOff x="3323520" y="1882744"/>
            <a:chExt cx="2841463" cy="400999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0F0A9F9-690F-A332-AAD9-FA69BD2A1EB5}"/>
                </a:ext>
              </a:extLst>
            </p:cNvPr>
            <p:cNvSpPr/>
            <p:nvPr/>
          </p:nvSpPr>
          <p:spPr bwMode="auto">
            <a:xfrm>
              <a:off x="3323520" y="1882744"/>
              <a:ext cx="2841463" cy="40099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gateway ARM resource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357D21B7-D66A-7036-1B8F-6BBA7A53A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81668" y="1923456"/>
              <a:ext cx="320040" cy="320040"/>
            </a:xfrm>
            <a:prstGeom prst="rect">
              <a:avLst/>
            </a:prstGeom>
          </p:spPr>
        </p:pic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F1E9710-0D1B-005B-1381-3C0C4A59F629}"/>
              </a:ext>
            </a:extLst>
          </p:cNvPr>
          <p:cNvCxnSpPr>
            <a:cxnSpLocks/>
            <a:stCxn id="47" idx="0"/>
            <a:endCxn id="27" idx="2"/>
          </p:cNvCxnSpPr>
          <p:nvPr/>
        </p:nvCxnSpPr>
        <p:spPr>
          <a:xfrm rot="16200000" flipV="1">
            <a:off x="5039022" y="729116"/>
            <a:ext cx="303032" cy="1810306"/>
          </a:xfrm>
          <a:prstGeom prst="bentConnector3">
            <a:avLst>
              <a:gd name="adj1" fmla="val 20202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0A29357-5B0E-1F89-0794-FE78E8C7FE0B}"/>
              </a:ext>
            </a:extLst>
          </p:cNvPr>
          <p:cNvCxnSpPr>
            <a:cxnSpLocks/>
            <a:stCxn id="47" idx="0"/>
            <a:endCxn id="29" idx="2"/>
          </p:cNvCxnSpPr>
          <p:nvPr/>
        </p:nvCxnSpPr>
        <p:spPr>
          <a:xfrm rot="16200000" flipV="1">
            <a:off x="5642458" y="1332551"/>
            <a:ext cx="303032" cy="603435"/>
          </a:xfrm>
          <a:prstGeom prst="bentConnector3">
            <a:avLst>
              <a:gd name="adj1" fmla="val 20326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7A6027B-AC42-B4AA-13E3-2DB3B432E73B}"/>
              </a:ext>
            </a:extLst>
          </p:cNvPr>
          <p:cNvCxnSpPr>
            <a:cxnSpLocks/>
            <a:stCxn id="47" idx="0"/>
            <a:endCxn id="30" idx="2"/>
          </p:cNvCxnSpPr>
          <p:nvPr/>
        </p:nvCxnSpPr>
        <p:spPr>
          <a:xfrm rot="5400000" flipH="1" flipV="1">
            <a:off x="6245893" y="1332551"/>
            <a:ext cx="303032" cy="603436"/>
          </a:xfrm>
          <a:prstGeom prst="bentConnector3">
            <a:avLst>
              <a:gd name="adj1" fmla="val 20663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670FD55B-8DCF-AA2F-643A-BCBC83F68170}"/>
              </a:ext>
            </a:extLst>
          </p:cNvPr>
          <p:cNvCxnSpPr>
            <a:cxnSpLocks/>
            <a:stCxn id="47" idx="0"/>
            <a:endCxn id="36" idx="2"/>
          </p:cNvCxnSpPr>
          <p:nvPr/>
        </p:nvCxnSpPr>
        <p:spPr>
          <a:xfrm rot="5400000" flipH="1" flipV="1">
            <a:off x="6849328" y="729116"/>
            <a:ext cx="303032" cy="1810307"/>
          </a:xfrm>
          <a:prstGeom prst="bentConnector3">
            <a:avLst>
              <a:gd name="adj1" fmla="val 20662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3A29200-2552-DFE8-1C2D-9D623E9296B7}"/>
              </a:ext>
            </a:extLst>
          </p:cNvPr>
          <p:cNvSpPr/>
          <p:nvPr/>
        </p:nvSpPr>
        <p:spPr bwMode="auto">
          <a:xfrm>
            <a:off x="4338968" y="2593972"/>
            <a:ext cx="3513443" cy="400999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FFC000"/>
                </a:gs>
                <a:gs pos="100000">
                  <a:srgbClr val="FC4324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Enterprise outbound proxy or firewall</a:t>
            </a: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id="{3509DE11-681A-5832-5F84-B142B66632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83401" y="2631068"/>
            <a:ext cx="320040" cy="32004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670FA53-EBF2-FE79-4EF0-5F2EAA009A5D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3765038" y="2270574"/>
            <a:ext cx="454896" cy="2156054"/>
          </a:xfrm>
          <a:prstGeom prst="bentConnector2">
            <a:avLst/>
          </a:prstGeom>
          <a:ln w="12700">
            <a:solidFill>
              <a:srgbClr val="A1F30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2BC8045-A768-C1B9-5EC9-C236E765BB53}"/>
              </a:ext>
            </a:extLst>
          </p:cNvPr>
          <p:cNvCxnSpPr>
            <a:cxnSpLocks/>
          </p:cNvCxnSpPr>
          <p:nvPr/>
        </p:nvCxnSpPr>
        <p:spPr>
          <a:xfrm flipV="1">
            <a:off x="5065434" y="2994971"/>
            <a:ext cx="0" cy="126182"/>
          </a:xfrm>
          <a:prstGeom prst="straightConnector1">
            <a:avLst/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1F321ECD-8E49-C3A6-B071-88AE8BA84BE9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V="1">
            <a:off x="7775849" y="2273610"/>
            <a:ext cx="448302" cy="2156575"/>
          </a:xfrm>
          <a:prstGeom prst="bentConnector2">
            <a:avLst/>
          </a:prstGeom>
          <a:ln w="12700">
            <a:solidFill>
              <a:srgbClr val="A1F30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D3A2BBB-8598-5E70-12C5-5732E95B278B}"/>
              </a:ext>
            </a:extLst>
          </p:cNvPr>
          <p:cNvCxnSpPr>
            <a:cxnSpLocks/>
          </p:cNvCxnSpPr>
          <p:nvPr/>
        </p:nvCxnSpPr>
        <p:spPr>
          <a:xfrm flipV="1">
            <a:off x="6925559" y="3001564"/>
            <a:ext cx="0" cy="126182"/>
          </a:xfrm>
          <a:prstGeom prst="straightConnector1">
            <a:avLst/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BF7AE29-D180-6B4E-FE8B-39CE8BF877BB}"/>
              </a:ext>
            </a:extLst>
          </p:cNvPr>
          <p:cNvCxnSpPr>
            <a:cxnSpLocks/>
          </p:cNvCxnSpPr>
          <p:nvPr/>
        </p:nvCxnSpPr>
        <p:spPr>
          <a:xfrm flipV="1">
            <a:off x="5049435" y="2186783"/>
            <a:ext cx="1" cy="407188"/>
          </a:xfrm>
          <a:prstGeom prst="straightConnector1">
            <a:avLst/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0EBAFD9B-507C-8316-8D04-0299302B6D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80541" y="834932"/>
            <a:ext cx="457200" cy="4572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1B49F6E-49ED-521F-AEE1-A39CF7F1DC2A}"/>
              </a:ext>
            </a:extLst>
          </p:cNvPr>
          <p:cNvSpPr txBox="1"/>
          <p:nvPr/>
        </p:nvSpPr>
        <p:spPr>
          <a:xfrm>
            <a:off x="209288" y="2987711"/>
            <a:ext cx="1342704" cy="15388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On-premises network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3FF3E1C-9043-11F3-A6EC-00E94CCB2377}"/>
              </a:ext>
            </a:extLst>
          </p:cNvPr>
          <p:cNvSpPr txBox="1"/>
          <p:nvPr/>
        </p:nvSpPr>
        <p:spPr>
          <a:xfrm>
            <a:off x="2945366" y="3353175"/>
            <a:ext cx="2024567" cy="1384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Local machine 1 HTTPS tunnel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3CDF3CC-FC3C-9AD2-E71D-0D6D0DE19C10}"/>
              </a:ext>
            </a:extLst>
          </p:cNvPr>
          <p:cNvSpPr txBox="1"/>
          <p:nvPr/>
        </p:nvSpPr>
        <p:spPr>
          <a:xfrm>
            <a:off x="6953459" y="3352781"/>
            <a:ext cx="2123841" cy="1384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Local machine 2 HTTPS tunnel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28F48FB-756D-8494-797C-38B7F2C3A952}"/>
              </a:ext>
            </a:extLst>
          </p:cNvPr>
          <p:cNvSpPr txBox="1"/>
          <p:nvPr/>
        </p:nvSpPr>
        <p:spPr>
          <a:xfrm>
            <a:off x="3560956" y="1829111"/>
            <a:ext cx="1144030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gateway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allowed endpoints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7E687F-CF6F-FABF-A976-2749FA70B176}"/>
              </a:ext>
            </a:extLst>
          </p:cNvPr>
          <p:cNvGrpSpPr/>
          <p:nvPr/>
        </p:nvGrpSpPr>
        <p:grpSpPr>
          <a:xfrm>
            <a:off x="10335125" y="778941"/>
            <a:ext cx="1193756" cy="1594706"/>
            <a:chOff x="-2046383" y="1826497"/>
            <a:chExt cx="1193756" cy="1594706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582D8D6C-F22E-65A0-05ED-0D6D5BC547F5}"/>
                </a:ext>
              </a:extLst>
            </p:cNvPr>
            <p:cNvSpPr/>
            <p:nvPr/>
          </p:nvSpPr>
          <p:spPr bwMode="auto">
            <a:xfrm>
              <a:off x="-2046383" y="1826497"/>
              <a:ext cx="1193756" cy="1594706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solidFill>
                <a:srgbClr val="F95DC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Internet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57FDA46A-213B-1C2D-CC5F-D616357C3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723825" y="2402468"/>
              <a:ext cx="548640" cy="548640"/>
            </a:xfrm>
            <a:prstGeom prst="rect">
              <a:avLst/>
            </a:prstGeom>
          </p:spPr>
        </p:pic>
      </p:grp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5BD1EE95-0972-2FB9-265D-DDBA3A8F2F87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7847179" y="2373647"/>
            <a:ext cx="3084824" cy="567533"/>
          </a:xfrm>
          <a:prstGeom prst="bentConnector2">
            <a:avLst/>
          </a:prstGeom>
          <a:ln w="12700">
            <a:solidFill>
              <a:srgbClr val="F95DC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356C6D9-158B-B8E3-65A3-4A39DCA04547}"/>
              </a:ext>
            </a:extLst>
          </p:cNvPr>
          <p:cNvSpPr txBox="1"/>
          <p:nvPr/>
        </p:nvSpPr>
        <p:spPr>
          <a:xfrm>
            <a:off x="7882681" y="2457708"/>
            <a:ext cx="2975303" cy="4154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95DC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gateway denied endpoints go over enterprise proxy/firewall automatically (endpoints must be permitted on the enterprise proxy or firewall)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7A124FC-CC23-733A-60FC-B9A05FCC596D}"/>
              </a:ext>
            </a:extLst>
          </p:cNvPr>
          <p:cNvSpPr txBox="1"/>
          <p:nvPr/>
        </p:nvSpPr>
        <p:spPr>
          <a:xfrm>
            <a:off x="10363488" y="4014420"/>
            <a:ext cx="1267808" cy="4154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95DC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3</a:t>
            </a:r>
            <a:r>
              <a:rPr kumimoji="0" lang="en-US" sz="900" b="0" i="0" u="none" strike="noStrike" kern="1200" cap="none" spc="0" normalizeH="0" baseline="30000" noProof="0">
                <a:ln>
                  <a:noFill/>
                </a:ln>
                <a:solidFill>
                  <a:srgbClr val="F95DC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rd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95DC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party outbound HTTP and HTTPS network traffic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95DC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5AE447A-6EE5-BA6E-976B-11E0375942AD}"/>
              </a:ext>
            </a:extLst>
          </p:cNvPr>
          <p:cNvSpPr txBox="1"/>
          <p:nvPr/>
        </p:nvSpPr>
        <p:spPr>
          <a:xfrm>
            <a:off x="481765" y="4092797"/>
            <a:ext cx="1267808" cy="4154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95DC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3</a:t>
            </a:r>
            <a:r>
              <a:rPr kumimoji="0" lang="en-US" sz="900" b="0" i="0" u="none" strike="noStrike" kern="1200" cap="none" spc="0" normalizeH="0" baseline="30000" noProof="0">
                <a:ln>
                  <a:noFill/>
                </a:ln>
                <a:solidFill>
                  <a:srgbClr val="F95DC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rd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95DC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party outbound HTTP and HTTPS network traffic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95DC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98323D-1DE6-B9F7-6966-B6176ADAA333}"/>
              </a:ext>
            </a:extLst>
          </p:cNvPr>
          <p:cNvCxnSpPr>
            <a:cxnSpLocks/>
          </p:cNvCxnSpPr>
          <p:nvPr/>
        </p:nvCxnSpPr>
        <p:spPr>
          <a:xfrm flipV="1">
            <a:off x="6921709" y="2186783"/>
            <a:ext cx="1" cy="407188"/>
          </a:xfrm>
          <a:prstGeom prst="straightConnector1">
            <a:avLst/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1ADEAB-6841-02CC-AE53-8BF325E646E2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3469077" y="4086650"/>
            <a:ext cx="1779403" cy="0"/>
          </a:xfrm>
          <a:prstGeom prst="straightConnector1">
            <a:avLst/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5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7B6F1-1041-A6F2-B72B-22487AD8A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DC2688B-F152-48F6-D35F-0801AE556247}"/>
              </a:ext>
            </a:extLst>
          </p:cNvPr>
          <p:cNvSpPr/>
          <p:nvPr/>
        </p:nvSpPr>
        <p:spPr bwMode="auto">
          <a:xfrm>
            <a:off x="180238" y="1826643"/>
            <a:ext cx="4760062" cy="4161407"/>
          </a:xfrm>
          <a:prstGeom prst="roundRect">
            <a:avLst>
              <a:gd name="adj" fmla="val 1146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 infrastructure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BEDCAB-782B-37A6-D677-80F82E73B607}"/>
              </a:ext>
            </a:extLst>
          </p:cNvPr>
          <p:cNvSpPr/>
          <p:nvPr/>
        </p:nvSpPr>
        <p:spPr bwMode="auto">
          <a:xfrm>
            <a:off x="287736" y="2438842"/>
            <a:ext cx="2660904" cy="3006513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F407061-EBF3-4939-3DE5-E5826374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231" y="5016972"/>
            <a:ext cx="341405" cy="34519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63FCFC-A03C-8856-A8F9-BFF6E1D70BD8}"/>
              </a:ext>
            </a:extLst>
          </p:cNvPr>
          <p:cNvSpPr/>
          <p:nvPr/>
        </p:nvSpPr>
        <p:spPr bwMode="auto">
          <a:xfrm>
            <a:off x="686810" y="2209980"/>
            <a:ext cx="2660904" cy="3006513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DA97DA8-54FB-4AA7-8371-7C02140A2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05" y="4788110"/>
            <a:ext cx="341405" cy="34519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8FC0AD-24B0-1510-194B-6F46B69022BC}"/>
              </a:ext>
            </a:extLst>
          </p:cNvPr>
          <p:cNvSpPr/>
          <p:nvPr/>
        </p:nvSpPr>
        <p:spPr bwMode="auto">
          <a:xfrm>
            <a:off x="1062316" y="1993900"/>
            <a:ext cx="2657372" cy="3006513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 server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DFD27FA-941E-8C25-29E5-31F838990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315" y="4515553"/>
            <a:ext cx="410423" cy="414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D1F27A-0F59-C689-120A-FB951C2E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Firewall Explicit proxy – Arc-enabled servers connectivity (Public Preview)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248CAE-E646-03A2-DE44-CE7FACAA81F4}"/>
              </a:ext>
            </a:extLst>
          </p:cNvPr>
          <p:cNvGrpSpPr/>
          <p:nvPr/>
        </p:nvGrpSpPr>
        <p:grpSpPr>
          <a:xfrm>
            <a:off x="1171802" y="2193269"/>
            <a:ext cx="2438399" cy="2180941"/>
            <a:chOff x="1219200" y="2187179"/>
            <a:chExt cx="2438399" cy="218094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930B8C0-601D-4D79-6C18-6C45B6416392}"/>
                </a:ext>
              </a:extLst>
            </p:cNvPr>
            <p:cNvSpPr/>
            <p:nvPr/>
          </p:nvSpPr>
          <p:spPr bwMode="auto">
            <a:xfrm>
              <a:off x="1224612" y="2187179"/>
              <a:ext cx="2432987" cy="86991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Arc Connected Machine Agent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9B53D5-3D2C-BCDB-E6AE-22136C966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2799" y="3057092"/>
              <a:ext cx="0" cy="8960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DBB19B-8287-AC52-D4C5-F8D62989E271}"/>
                </a:ext>
              </a:extLst>
            </p:cNvPr>
            <p:cNvSpPr/>
            <p:nvPr/>
          </p:nvSpPr>
          <p:spPr bwMode="auto">
            <a:xfrm>
              <a:off x="1219200" y="3953137"/>
              <a:ext cx="2432987" cy="4149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extensions</a:t>
              </a:r>
            </a:p>
          </p:txBody>
        </p:sp>
        <p:pic>
          <p:nvPicPr>
            <p:cNvPr id="26" name="Graphic 25" descr="Server icon">
              <a:extLst>
                <a:ext uri="{FF2B5EF4-FFF2-40B4-BE49-F238E27FC236}">
                  <a16:creationId xmlns:a16="http://schemas.microsoft.com/office/drawing/2014/main" id="{E207E167-E453-D212-17CA-616DAFA7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4822" y="2589325"/>
              <a:ext cx="361741" cy="36576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8DF6AB68-1A2F-EBAB-3871-B3A75E89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03474" y="4021944"/>
              <a:ext cx="274320" cy="277368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CF35652-23EA-541E-881A-B631DAFCE750}"/>
              </a:ext>
            </a:extLst>
          </p:cNvPr>
          <p:cNvSpPr txBox="1"/>
          <p:nvPr/>
        </p:nvSpPr>
        <p:spPr>
          <a:xfrm>
            <a:off x="3725300" y="2677613"/>
            <a:ext cx="1197918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Azure Firewall Explicit proxy is set as the forward proxy for each Arc Agent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F644366-4D36-46DE-AA5A-E56129829C12}"/>
              </a:ext>
            </a:extLst>
          </p:cNvPr>
          <p:cNvSpPr/>
          <p:nvPr/>
        </p:nvSpPr>
        <p:spPr bwMode="auto">
          <a:xfrm>
            <a:off x="6330765" y="1079500"/>
            <a:ext cx="5680998" cy="5226050"/>
          </a:xfrm>
          <a:prstGeom prst="roundRect">
            <a:avLst>
              <a:gd name="adj" fmla="val 894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D990684-0426-E29A-92EC-8C3FFC3800AE}"/>
              </a:ext>
            </a:extLst>
          </p:cNvPr>
          <p:cNvSpPr/>
          <p:nvPr/>
        </p:nvSpPr>
        <p:spPr bwMode="auto">
          <a:xfrm>
            <a:off x="6527634" y="1826643"/>
            <a:ext cx="2597150" cy="1878582"/>
          </a:xfrm>
          <a:prstGeom prst="roundRect">
            <a:avLst>
              <a:gd name="adj" fmla="val 2979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Virtual Network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4483940-7E98-39A3-EF2C-4DF9ED324DA7}"/>
              </a:ext>
            </a:extLst>
          </p:cNvPr>
          <p:cNvSpPr/>
          <p:nvPr/>
        </p:nvSpPr>
        <p:spPr bwMode="auto">
          <a:xfrm>
            <a:off x="10005151" y="1315390"/>
            <a:ext cx="1851371" cy="4872610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Required Azure Services and Extensions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6E04640-CBA4-6F83-D89E-62F0D1734F96}"/>
              </a:ext>
            </a:extLst>
          </p:cNvPr>
          <p:cNvGrpSpPr/>
          <p:nvPr/>
        </p:nvGrpSpPr>
        <p:grpSpPr>
          <a:xfrm>
            <a:off x="10238822" y="4043481"/>
            <a:ext cx="1463040" cy="914400"/>
            <a:chOff x="3775359" y="1581110"/>
            <a:chExt cx="1230486" cy="733775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306F7C27-FFDF-3941-9411-F93F29FC93A3}"/>
                </a:ext>
              </a:extLst>
            </p:cNvPr>
            <p:cNvSpPr/>
            <p:nvPr/>
          </p:nvSpPr>
          <p:spPr bwMode="auto">
            <a:xfrm>
              <a:off x="3775359" y="1581110"/>
              <a:ext cx="1230486" cy="73377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Defender for Cloud</a:t>
              </a: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96232FAD-8677-E7B4-A4C0-FB38BB9F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48027" y="1991899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EB713C0-1BE1-7615-8B08-69902E64169B}"/>
              </a:ext>
            </a:extLst>
          </p:cNvPr>
          <p:cNvGrpSpPr/>
          <p:nvPr/>
        </p:nvGrpSpPr>
        <p:grpSpPr>
          <a:xfrm>
            <a:off x="10238822" y="5136254"/>
            <a:ext cx="1463040" cy="914400"/>
            <a:chOff x="10363845" y="5348057"/>
            <a:chExt cx="1463040" cy="914400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A3AD8B12-7368-79FD-B6D7-CF2751C88594}"/>
                </a:ext>
              </a:extLst>
            </p:cNvPr>
            <p:cNvSpPr/>
            <p:nvPr/>
          </p:nvSpPr>
          <p:spPr bwMode="auto">
            <a:xfrm>
              <a:off x="10363845" y="5348057"/>
              <a:ext cx="1463040" cy="91440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Update Manager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8D9E138C-A08D-C911-866C-DE2F7C57B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58205" y="5869581"/>
              <a:ext cx="274320" cy="27432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39181BD-90BD-0D6D-31A9-3DF9F940E5E1}"/>
              </a:ext>
            </a:extLst>
          </p:cNvPr>
          <p:cNvGrpSpPr/>
          <p:nvPr/>
        </p:nvGrpSpPr>
        <p:grpSpPr>
          <a:xfrm>
            <a:off x="10238822" y="2950709"/>
            <a:ext cx="1463040" cy="914400"/>
            <a:chOff x="10366675" y="3726970"/>
            <a:chExt cx="1230486" cy="733775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6DB04BB2-8B7B-F6F8-9059-E9A4D2D06F46}"/>
                </a:ext>
              </a:extLst>
            </p:cNvPr>
            <p:cNvSpPr/>
            <p:nvPr/>
          </p:nvSpPr>
          <p:spPr bwMode="auto">
            <a:xfrm>
              <a:off x="10366675" y="3726970"/>
              <a:ext cx="1230486" cy="73377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Monitor</a:t>
              </a:r>
            </a:p>
          </p:txBody>
        </p: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0C68C238-2ABA-4026-647A-26FD97D12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837928" y="4058124"/>
              <a:ext cx="274320" cy="274320"/>
            </a:xfrm>
            <a:prstGeom prst="rect">
              <a:avLst/>
            </a:prstGeom>
          </p:spPr>
        </p:pic>
      </p:grpSp>
      <p:pic>
        <p:nvPicPr>
          <p:cNvPr id="90" name="Graphic 89">
            <a:extLst>
              <a:ext uri="{FF2B5EF4-FFF2-40B4-BE49-F238E27FC236}">
                <a16:creationId xmlns:a16="http://schemas.microsoft.com/office/drawing/2014/main" id="{99310E93-7D52-A65E-B03E-87E3E4AC03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6289" y="1140843"/>
            <a:ext cx="457200" cy="45720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9C47667C-BB3D-4F7A-8C4E-7389BBA60ED6}"/>
              </a:ext>
            </a:extLst>
          </p:cNvPr>
          <p:cNvGrpSpPr/>
          <p:nvPr/>
        </p:nvGrpSpPr>
        <p:grpSpPr>
          <a:xfrm>
            <a:off x="6734912" y="1968386"/>
            <a:ext cx="2182593" cy="1324428"/>
            <a:chOff x="6977341" y="2260398"/>
            <a:chExt cx="2182593" cy="1324428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5490B3C-7185-A948-32BB-D07E21E1E7BD}"/>
                </a:ext>
              </a:extLst>
            </p:cNvPr>
            <p:cNvSpPr/>
            <p:nvPr/>
          </p:nvSpPr>
          <p:spPr bwMode="auto">
            <a:xfrm>
              <a:off x="6977341" y="2260398"/>
              <a:ext cx="2182593" cy="132442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Firewall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Explicit proxy enabled</a:t>
              </a: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32D0120C-D2D0-A2A7-1997-D12CEDFA8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7296088" y="2902482"/>
              <a:ext cx="457200" cy="457200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6AF0A5C-BF70-22E8-D88D-E97DD839A0E2}"/>
                </a:ext>
              </a:extLst>
            </p:cNvPr>
            <p:cNvGrpSpPr/>
            <p:nvPr/>
          </p:nvGrpSpPr>
          <p:grpSpPr>
            <a:xfrm>
              <a:off x="7996056" y="2752508"/>
              <a:ext cx="990380" cy="718960"/>
              <a:chOff x="7996056" y="3111316"/>
              <a:chExt cx="990380" cy="718960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714D5FDB-85E0-EE84-C332-A2406830B34B}"/>
                  </a:ext>
                </a:extLst>
              </p:cNvPr>
              <p:cNvSpPr/>
              <p:nvPr/>
            </p:nvSpPr>
            <p:spPr bwMode="auto">
              <a:xfrm>
                <a:off x="7996056" y="3111316"/>
                <a:ext cx="990380" cy="7189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Allowed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endpoints</a:t>
                </a:r>
                <a:endParaRPr kumimoji="0" lang="en-US" sz="900" b="0" i="1" u="none" strike="noStrike" kern="0" cap="none" spc="0" normalizeH="0" baseline="0" noProof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850D825B-867D-BD14-1E00-50B6491C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354086" y="3494573"/>
                <a:ext cx="274320" cy="274320"/>
              </a:xfrm>
              <a:prstGeom prst="rect">
                <a:avLst/>
              </a:prstGeom>
            </p:spPr>
          </p:pic>
        </p:grpSp>
      </p:grp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03C1ADFD-DF67-56C3-2AEA-AB7AAB768077}"/>
              </a:ext>
            </a:extLst>
          </p:cNvPr>
          <p:cNvCxnSpPr>
            <a:cxnSpLocks/>
            <a:stCxn id="98" idx="3"/>
            <a:endCxn id="101" idx="1"/>
          </p:cNvCxnSpPr>
          <p:nvPr/>
        </p:nvCxnSpPr>
        <p:spPr>
          <a:xfrm flipV="1">
            <a:off x="8744007" y="2315137"/>
            <a:ext cx="1494815" cy="504839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E27672A-8D1F-5D8E-E00F-8BDB9C02624A}"/>
              </a:ext>
            </a:extLst>
          </p:cNvPr>
          <p:cNvSpPr/>
          <p:nvPr/>
        </p:nvSpPr>
        <p:spPr bwMode="auto">
          <a:xfrm>
            <a:off x="10238822" y="1857937"/>
            <a:ext cx="1463040" cy="914400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servers services</a:t>
            </a:r>
          </a:p>
        </p:txBody>
      </p:sp>
      <p:pic>
        <p:nvPicPr>
          <p:cNvPr id="102" name="Graphic 101" descr="Server icon">
            <a:extLst>
              <a:ext uri="{FF2B5EF4-FFF2-40B4-BE49-F238E27FC236}">
                <a16:creationId xmlns:a16="http://schemas.microsoft.com/office/drawing/2014/main" id="{C19EAB4B-39F1-F2B2-E01A-1DED53616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93628" y="2325976"/>
            <a:ext cx="353426" cy="351637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0DEDD44-BC22-9AE7-8034-82B8D3C73983}"/>
              </a:ext>
            </a:extLst>
          </p:cNvPr>
          <p:cNvCxnSpPr>
            <a:cxnSpLocks/>
            <a:stCxn id="98" idx="3"/>
            <a:endCxn id="82" idx="1"/>
          </p:cNvCxnSpPr>
          <p:nvPr/>
        </p:nvCxnSpPr>
        <p:spPr>
          <a:xfrm>
            <a:off x="8744007" y="2819976"/>
            <a:ext cx="1494815" cy="1680705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A460563F-287D-29BE-BB80-EBC6D4A6FDE8}"/>
              </a:ext>
            </a:extLst>
          </p:cNvPr>
          <p:cNvCxnSpPr>
            <a:cxnSpLocks/>
            <a:stCxn id="98" idx="3"/>
            <a:endCxn id="85" idx="1"/>
          </p:cNvCxnSpPr>
          <p:nvPr/>
        </p:nvCxnSpPr>
        <p:spPr>
          <a:xfrm>
            <a:off x="8744007" y="2819976"/>
            <a:ext cx="1494815" cy="2773478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62698F28-0DBB-5ACC-EDF8-91D9C9806315}"/>
              </a:ext>
            </a:extLst>
          </p:cNvPr>
          <p:cNvCxnSpPr>
            <a:cxnSpLocks/>
            <a:stCxn id="98" idx="3"/>
            <a:endCxn id="88" idx="1"/>
          </p:cNvCxnSpPr>
          <p:nvPr/>
        </p:nvCxnSpPr>
        <p:spPr>
          <a:xfrm>
            <a:off x="8744007" y="2819976"/>
            <a:ext cx="1494815" cy="587933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73A954C-A30B-7CBB-9D45-82C655317D00}"/>
              </a:ext>
            </a:extLst>
          </p:cNvPr>
          <p:cNvSpPr txBox="1"/>
          <p:nvPr/>
        </p:nvSpPr>
        <p:spPr>
          <a:xfrm>
            <a:off x="7420351" y="3866379"/>
            <a:ext cx="2089610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Firewall Application Rules can be used to control which endpoints are allowed to be reached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7C7940A-335F-2CFF-3D3A-76758FB05C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687437" y="3314952"/>
            <a:ext cx="365760" cy="365760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470859A-DF09-9474-5345-6AD234C420B8}"/>
              </a:ext>
            </a:extLst>
          </p:cNvPr>
          <p:cNvCxnSpPr>
            <a:cxnSpLocks/>
            <a:stCxn id="4" idx="3"/>
            <a:endCxn id="95" idx="1"/>
          </p:cNvCxnSpPr>
          <p:nvPr/>
        </p:nvCxnSpPr>
        <p:spPr>
          <a:xfrm>
            <a:off x="3610201" y="2628226"/>
            <a:ext cx="3124711" cy="2374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C3718DE-A32F-2D64-B31A-F2523187A934}"/>
              </a:ext>
            </a:extLst>
          </p:cNvPr>
          <p:cNvGrpSpPr/>
          <p:nvPr/>
        </p:nvGrpSpPr>
        <p:grpSpPr>
          <a:xfrm>
            <a:off x="5218880" y="1762423"/>
            <a:ext cx="833306" cy="365760"/>
            <a:chOff x="5273261" y="2752765"/>
            <a:chExt cx="833306" cy="365760"/>
          </a:xfrm>
        </p:grpSpPr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69B33FE7-2145-5D45-2229-C1CF7FAF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73261" y="2752765"/>
              <a:ext cx="365760" cy="365760"/>
            </a:xfrm>
            <a:prstGeom prst="rect">
              <a:avLst/>
            </a:prstGeom>
          </p:spPr>
        </p:pic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692FE991-58F2-AB73-DE53-E3EC31E5A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740807" y="2752765"/>
              <a:ext cx="365760" cy="365760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3EFC797-4647-A04B-01B7-527E4B8F907C}"/>
              </a:ext>
            </a:extLst>
          </p:cNvPr>
          <p:cNvSpPr txBox="1"/>
          <p:nvPr/>
        </p:nvSpPr>
        <p:spPr>
          <a:xfrm>
            <a:off x="4858139" y="2150326"/>
            <a:ext cx="1554788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100"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ExpressRoute or Site-to-Site VPN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82CFE1-621D-E0EF-8300-FD017DAF7098}"/>
              </a:ext>
            </a:extLst>
          </p:cNvPr>
          <p:cNvSpPr txBox="1"/>
          <p:nvPr/>
        </p:nvSpPr>
        <p:spPr>
          <a:xfrm>
            <a:off x="1875494" y="3157261"/>
            <a:ext cx="1632023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100"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Extension Manager manages VM extensions, including install, uninstall, and upgrade</a:t>
            </a:r>
          </a:p>
        </p:txBody>
      </p:sp>
    </p:spTree>
    <p:extLst>
      <p:ext uri="{BB962C8B-B14F-4D97-AF65-F5344CB8AC3E}">
        <p14:creationId xmlns:p14="http://schemas.microsoft.com/office/powerpoint/2010/main" val="155082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E21F6-465F-8AB4-5B2F-5C0BE1B8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6EBA7A-97AC-31C6-1AC9-A896A61776B8}"/>
              </a:ext>
            </a:extLst>
          </p:cNvPr>
          <p:cNvSpPr/>
          <p:nvPr/>
        </p:nvSpPr>
        <p:spPr bwMode="auto">
          <a:xfrm>
            <a:off x="180238" y="1826643"/>
            <a:ext cx="4760062" cy="4161407"/>
          </a:xfrm>
          <a:prstGeom prst="roundRect">
            <a:avLst>
              <a:gd name="adj" fmla="val 1146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 infrastructure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F116E3F-0456-A697-0636-FAF10C3FF51D}"/>
              </a:ext>
            </a:extLst>
          </p:cNvPr>
          <p:cNvSpPr/>
          <p:nvPr/>
        </p:nvSpPr>
        <p:spPr bwMode="auto">
          <a:xfrm>
            <a:off x="287736" y="2438842"/>
            <a:ext cx="2660904" cy="3006513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5100D3F-C7B9-4526-9F8A-B81BCFCE519F}"/>
              </a:ext>
            </a:extLst>
          </p:cNvPr>
          <p:cNvSpPr/>
          <p:nvPr/>
        </p:nvSpPr>
        <p:spPr bwMode="auto">
          <a:xfrm>
            <a:off x="686810" y="2209980"/>
            <a:ext cx="2660904" cy="3006513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67A01D-B992-CC0D-A5D0-7D814289D719}"/>
              </a:ext>
            </a:extLst>
          </p:cNvPr>
          <p:cNvSpPr/>
          <p:nvPr/>
        </p:nvSpPr>
        <p:spPr bwMode="auto">
          <a:xfrm>
            <a:off x="1062316" y="1993900"/>
            <a:ext cx="2657372" cy="3006513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 </a:t>
            </a:r>
          </a:p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Kubernetes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89235-A220-1E54-0BE1-14B6176D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Firewall Explicit proxy – Arc-enabled Kubernetes connectivity (Public Preview)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EB47BB-597D-D3DC-FF83-7992EF9D1B87}"/>
              </a:ext>
            </a:extLst>
          </p:cNvPr>
          <p:cNvGrpSpPr/>
          <p:nvPr/>
        </p:nvGrpSpPr>
        <p:grpSpPr>
          <a:xfrm>
            <a:off x="1171802" y="2193269"/>
            <a:ext cx="2438399" cy="2180941"/>
            <a:chOff x="1219200" y="2187179"/>
            <a:chExt cx="2438399" cy="218094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95E45B0-1E7B-9702-34A9-C8C37EF85BFA}"/>
                </a:ext>
              </a:extLst>
            </p:cNvPr>
            <p:cNvSpPr/>
            <p:nvPr/>
          </p:nvSpPr>
          <p:spPr bwMode="auto">
            <a:xfrm>
              <a:off x="1224612" y="2187179"/>
              <a:ext cx="2432987" cy="86991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Cluster A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gentry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276A6F4-A2D1-0669-F9C4-3AF6B3BC7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2799" y="3057092"/>
              <a:ext cx="0" cy="8960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51D53B9-4F06-CFA0-17FE-0F649902707B}"/>
                </a:ext>
              </a:extLst>
            </p:cNvPr>
            <p:cNvSpPr/>
            <p:nvPr/>
          </p:nvSpPr>
          <p:spPr bwMode="auto">
            <a:xfrm>
              <a:off x="1219200" y="3953137"/>
              <a:ext cx="2432987" cy="4149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extensions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EFA42C3B-FD11-4767-E215-980EEAAED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3474" y="4021944"/>
              <a:ext cx="274320" cy="277368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186AEE8-BDDA-D1F9-F4D5-443E36F3063C}"/>
              </a:ext>
            </a:extLst>
          </p:cNvPr>
          <p:cNvSpPr txBox="1"/>
          <p:nvPr/>
        </p:nvSpPr>
        <p:spPr>
          <a:xfrm>
            <a:off x="3725300" y="2677613"/>
            <a:ext cx="1197918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Azure Firewall Explicit proxy is set as the forward proxy for each Arc Agent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D2D5E0F-6365-DCB6-8785-93A3D788CA50}"/>
              </a:ext>
            </a:extLst>
          </p:cNvPr>
          <p:cNvSpPr/>
          <p:nvPr/>
        </p:nvSpPr>
        <p:spPr bwMode="auto">
          <a:xfrm>
            <a:off x="6330765" y="1079500"/>
            <a:ext cx="5680998" cy="5226050"/>
          </a:xfrm>
          <a:prstGeom prst="roundRect">
            <a:avLst>
              <a:gd name="adj" fmla="val 894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B8F2C0E-6AE5-076A-FC0D-904B0EF50675}"/>
              </a:ext>
            </a:extLst>
          </p:cNvPr>
          <p:cNvSpPr/>
          <p:nvPr/>
        </p:nvSpPr>
        <p:spPr bwMode="auto">
          <a:xfrm>
            <a:off x="6527634" y="1826643"/>
            <a:ext cx="2597150" cy="1878582"/>
          </a:xfrm>
          <a:prstGeom prst="roundRect">
            <a:avLst>
              <a:gd name="adj" fmla="val 2979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Virtual Network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81C536B1-5D62-5EC3-642F-579949667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6289" y="1140843"/>
            <a:ext cx="457200" cy="45720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2A5E9CD-AAF8-7919-67F9-ADDED62DB8A1}"/>
              </a:ext>
            </a:extLst>
          </p:cNvPr>
          <p:cNvGrpSpPr/>
          <p:nvPr/>
        </p:nvGrpSpPr>
        <p:grpSpPr>
          <a:xfrm>
            <a:off x="6734912" y="1968386"/>
            <a:ext cx="2182593" cy="1324428"/>
            <a:chOff x="6977341" y="2260398"/>
            <a:chExt cx="2182593" cy="1324428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9D8E8D4A-F633-CC31-AEEB-440A3552CB4D}"/>
                </a:ext>
              </a:extLst>
            </p:cNvPr>
            <p:cNvSpPr/>
            <p:nvPr/>
          </p:nvSpPr>
          <p:spPr bwMode="auto">
            <a:xfrm>
              <a:off x="6977341" y="2260398"/>
              <a:ext cx="2182593" cy="132442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Firewall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Explicit proxy enabled</a:t>
              </a: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D59CE3DF-4EDF-B30E-0C97-3B3EECB43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296088" y="2902482"/>
              <a:ext cx="457200" cy="457200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9A4DC23-589E-4750-10DC-47BC0AFF404B}"/>
                </a:ext>
              </a:extLst>
            </p:cNvPr>
            <p:cNvGrpSpPr/>
            <p:nvPr/>
          </p:nvGrpSpPr>
          <p:grpSpPr>
            <a:xfrm>
              <a:off x="7996056" y="2752508"/>
              <a:ext cx="990380" cy="718960"/>
              <a:chOff x="7996056" y="3111316"/>
              <a:chExt cx="990380" cy="718960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688F19A7-75F2-49F5-822D-D5E89ECF0110}"/>
                  </a:ext>
                </a:extLst>
              </p:cNvPr>
              <p:cNvSpPr/>
              <p:nvPr/>
            </p:nvSpPr>
            <p:spPr bwMode="auto">
              <a:xfrm>
                <a:off x="7996056" y="3111316"/>
                <a:ext cx="990380" cy="7189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Allowed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endpoints</a:t>
                </a:r>
                <a:endParaRPr kumimoji="0" lang="en-US" sz="900" b="0" i="1" u="none" strike="noStrike" kern="0" cap="none" spc="0" normalizeH="0" baseline="0" noProof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6FEFE471-D8C9-02D3-9CA6-CCC83A18F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354086" y="3494573"/>
                <a:ext cx="274320" cy="274320"/>
              </a:xfrm>
              <a:prstGeom prst="rect">
                <a:avLst/>
              </a:prstGeom>
            </p:spPr>
          </p:pic>
        </p:grp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E2F4CC52-BF78-4BBA-3D84-5A1011A856D7}"/>
              </a:ext>
            </a:extLst>
          </p:cNvPr>
          <p:cNvSpPr txBox="1"/>
          <p:nvPr/>
        </p:nvSpPr>
        <p:spPr>
          <a:xfrm>
            <a:off x="7420351" y="3866379"/>
            <a:ext cx="2089610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Firewall Application Rules can be used to control which endpoints are allowed to be reached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43EDAED1-AAA2-7D66-D280-622FEC20C7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687437" y="3314952"/>
            <a:ext cx="365760" cy="365760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1A85542-5AE6-D1BC-62E1-5F18A2BD0FBD}"/>
              </a:ext>
            </a:extLst>
          </p:cNvPr>
          <p:cNvCxnSpPr>
            <a:cxnSpLocks/>
            <a:stCxn id="4" idx="3"/>
            <a:endCxn id="95" idx="1"/>
          </p:cNvCxnSpPr>
          <p:nvPr/>
        </p:nvCxnSpPr>
        <p:spPr>
          <a:xfrm>
            <a:off x="3610201" y="2628226"/>
            <a:ext cx="3124711" cy="2374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F3CFFE-45AD-CF2C-D671-314F0EDDD85E}"/>
              </a:ext>
            </a:extLst>
          </p:cNvPr>
          <p:cNvGrpSpPr/>
          <p:nvPr/>
        </p:nvGrpSpPr>
        <p:grpSpPr>
          <a:xfrm>
            <a:off x="5218880" y="1762423"/>
            <a:ext cx="833306" cy="365760"/>
            <a:chOff x="5273261" y="2752765"/>
            <a:chExt cx="833306" cy="365760"/>
          </a:xfrm>
        </p:grpSpPr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932DDBE3-7254-008F-CA4A-29DDF86E6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73261" y="2752765"/>
              <a:ext cx="365760" cy="365760"/>
            </a:xfrm>
            <a:prstGeom prst="rect">
              <a:avLst/>
            </a:prstGeom>
          </p:spPr>
        </p:pic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77917429-CC06-1FDF-8B89-A48FA023F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40807" y="2752765"/>
              <a:ext cx="365760" cy="365760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C8461BF-010F-718E-7149-2014DE9174BF}"/>
              </a:ext>
            </a:extLst>
          </p:cNvPr>
          <p:cNvSpPr txBox="1"/>
          <p:nvPr/>
        </p:nvSpPr>
        <p:spPr>
          <a:xfrm>
            <a:off x="4858139" y="2150326"/>
            <a:ext cx="1554788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100"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ExpressRoute or Site-to-Site VPN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A9AD84-B2EE-FBAA-9708-618F6F803DA2}"/>
              </a:ext>
            </a:extLst>
          </p:cNvPr>
          <p:cNvSpPr txBox="1"/>
          <p:nvPr/>
        </p:nvSpPr>
        <p:spPr>
          <a:xfrm>
            <a:off x="1875494" y="3080317"/>
            <a:ext cx="1632023" cy="86177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100"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Extension Manager manages cluster extensions, including install, uninstall, and upgrade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AAB849-D72C-4C22-AB08-47EADC3DD3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9336" y="4541467"/>
            <a:ext cx="365760" cy="3657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D41111-203F-33CE-52D1-90A1118F35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7403" y="4863253"/>
            <a:ext cx="274320" cy="2743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B4DCCE-2ED2-3A61-921A-8B11CD4DE4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1897" y="5079333"/>
            <a:ext cx="274320" cy="2743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B1066E-C75B-4799-47B9-DC64904227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05415" y="2651015"/>
            <a:ext cx="365760" cy="3657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39008E-D458-D4E0-54E2-90C86B688F5B}"/>
              </a:ext>
            </a:extLst>
          </p:cNvPr>
          <p:cNvSpPr/>
          <p:nvPr/>
        </p:nvSpPr>
        <p:spPr bwMode="auto">
          <a:xfrm>
            <a:off x="10005151" y="1315390"/>
            <a:ext cx="1851371" cy="4872610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Required Azure Services and Extensions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2C7807-C6EE-CD6E-B6A4-A8C28BBAC81D}"/>
              </a:ext>
            </a:extLst>
          </p:cNvPr>
          <p:cNvGrpSpPr/>
          <p:nvPr/>
        </p:nvGrpSpPr>
        <p:grpSpPr>
          <a:xfrm>
            <a:off x="10238822" y="4043481"/>
            <a:ext cx="1463040" cy="914400"/>
            <a:chOff x="3775359" y="1581110"/>
            <a:chExt cx="1230486" cy="7337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96510D5-F490-08E1-71CA-E1599E1ACC60}"/>
                </a:ext>
              </a:extLst>
            </p:cNvPr>
            <p:cNvSpPr/>
            <p:nvPr/>
          </p:nvSpPr>
          <p:spPr bwMode="auto">
            <a:xfrm>
              <a:off x="3775359" y="1581110"/>
              <a:ext cx="1230486" cy="73377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Defender for Cloud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0E801DC-FDB9-AB41-47FF-92B2377A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48027" y="1991899"/>
              <a:ext cx="274320" cy="2743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9B80F7-AC91-80AA-BEE6-8FB94C094E14}"/>
              </a:ext>
            </a:extLst>
          </p:cNvPr>
          <p:cNvGrpSpPr/>
          <p:nvPr/>
        </p:nvGrpSpPr>
        <p:grpSpPr>
          <a:xfrm>
            <a:off x="10238822" y="5136254"/>
            <a:ext cx="1463040" cy="914400"/>
            <a:chOff x="10363845" y="5348057"/>
            <a:chExt cx="1463040" cy="9144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45AEDDD-EDC6-1514-D87A-E82123AB4059}"/>
                </a:ext>
              </a:extLst>
            </p:cNvPr>
            <p:cNvSpPr/>
            <p:nvPr/>
          </p:nvSpPr>
          <p:spPr bwMode="auto">
            <a:xfrm>
              <a:off x="10363845" y="5348057"/>
              <a:ext cx="1463040" cy="91440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GitOps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81C71C0-6E27-5B91-C61B-7406F5A00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0958205" y="5869581"/>
              <a:ext cx="274320" cy="2743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A03BB1-EDB4-836C-FFF5-C0E5939C2613}"/>
              </a:ext>
            </a:extLst>
          </p:cNvPr>
          <p:cNvGrpSpPr/>
          <p:nvPr/>
        </p:nvGrpSpPr>
        <p:grpSpPr>
          <a:xfrm>
            <a:off x="10238822" y="2950709"/>
            <a:ext cx="1463040" cy="914400"/>
            <a:chOff x="10366675" y="3726970"/>
            <a:chExt cx="1230486" cy="73377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59D0027-6DF3-A4DF-CEF0-04ADF6976FAC}"/>
                </a:ext>
              </a:extLst>
            </p:cNvPr>
            <p:cNvSpPr/>
            <p:nvPr/>
          </p:nvSpPr>
          <p:spPr bwMode="auto">
            <a:xfrm>
              <a:off x="10366675" y="3726970"/>
              <a:ext cx="1230486" cy="73377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Monitor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EB9AB1A-0E7B-96D8-C239-7FB235C71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837928" y="4058124"/>
              <a:ext cx="274320" cy="274320"/>
            </a:xfrm>
            <a:prstGeom prst="rect">
              <a:avLst/>
            </a:prstGeom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4F28C3-3CFF-0BA3-22B8-E26F5D8922FF}"/>
              </a:ext>
            </a:extLst>
          </p:cNvPr>
          <p:cNvSpPr/>
          <p:nvPr/>
        </p:nvSpPr>
        <p:spPr bwMode="auto">
          <a:xfrm>
            <a:off x="10238822" y="1857937"/>
            <a:ext cx="1463040" cy="914400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Kubernetes services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DB7A060F-446D-B028-E7DE-2F8F715903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94522" y="2325976"/>
            <a:ext cx="351637" cy="351637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D77FF1D-D42C-B2EF-068D-7FA95714BDF0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744007" y="2315137"/>
            <a:ext cx="1494815" cy="504839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72A6CBA-DEF7-E87A-6EF4-1BB6DA75F7EC}"/>
              </a:ext>
            </a:extLst>
          </p:cNvPr>
          <p:cNvCxnSpPr>
            <a:cxnSpLocks/>
            <a:stCxn id="98" idx="3"/>
            <a:endCxn id="23" idx="1"/>
          </p:cNvCxnSpPr>
          <p:nvPr/>
        </p:nvCxnSpPr>
        <p:spPr>
          <a:xfrm>
            <a:off x="8744007" y="2819976"/>
            <a:ext cx="1494815" cy="587933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4A6149C-2E3B-8561-C438-338593A47A09}"/>
              </a:ext>
            </a:extLst>
          </p:cNvPr>
          <p:cNvCxnSpPr>
            <a:cxnSpLocks/>
            <a:stCxn id="98" idx="3"/>
            <a:endCxn id="12" idx="1"/>
          </p:cNvCxnSpPr>
          <p:nvPr/>
        </p:nvCxnSpPr>
        <p:spPr>
          <a:xfrm>
            <a:off x="8744007" y="2819976"/>
            <a:ext cx="1494815" cy="1680705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E1426B5-A1A8-1479-B77C-602C6D4612B8}"/>
              </a:ext>
            </a:extLst>
          </p:cNvPr>
          <p:cNvCxnSpPr>
            <a:cxnSpLocks/>
            <a:stCxn id="98" idx="3"/>
            <a:endCxn id="17" idx="1"/>
          </p:cNvCxnSpPr>
          <p:nvPr/>
        </p:nvCxnSpPr>
        <p:spPr>
          <a:xfrm>
            <a:off x="8744007" y="2819976"/>
            <a:ext cx="1494815" cy="2773478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97545"/>
          </a:xfrm>
        </p:spPr>
        <p:txBody>
          <a:bodyPr/>
          <a:lstStyle/>
          <a:p>
            <a:r>
              <a:rPr lang="en-GB" dirty="0"/>
              <a:t>Arc-enabled Kubernetes – Cluster onboarding workflow </a:t>
            </a:r>
            <a:r>
              <a:rPr lang="en-US" dirty="0"/>
              <a:t>architecture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301CF8-9DD0-EE33-D731-86FC84D37827}"/>
              </a:ext>
            </a:extLst>
          </p:cNvPr>
          <p:cNvGrpSpPr/>
          <p:nvPr/>
        </p:nvGrpSpPr>
        <p:grpSpPr>
          <a:xfrm>
            <a:off x="121609" y="813411"/>
            <a:ext cx="11948781" cy="5933844"/>
            <a:chOff x="243219" y="795660"/>
            <a:chExt cx="11948781" cy="593384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E801B0-AA12-5611-76BE-C915E8ADC1C5}"/>
                </a:ext>
              </a:extLst>
            </p:cNvPr>
            <p:cNvSpPr/>
            <p:nvPr/>
          </p:nvSpPr>
          <p:spPr bwMode="auto">
            <a:xfrm>
              <a:off x="2527063" y="795660"/>
              <a:ext cx="9624144" cy="3238353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53" name="Rectangle: Rounded Corners 252">
              <a:extLst>
                <a:ext uri="{FF2B5EF4-FFF2-40B4-BE49-F238E27FC236}">
                  <a16:creationId xmlns:a16="http://schemas.microsoft.com/office/drawing/2014/main" id="{58BF1689-06E1-03F9-5A2B-B849B1C0DA19}"/>
                </a:ext>
              </a:extLst>
            </p:cNvPr>
            <p:cNvSpPr/>
            <p:nvPr/>
          </p:nvSpPr>
          <p:spPr bwMode="auto">
            <a:xfrm>
              <a:off x="2527063" y="4190312"/>
              <a:ext cx="9624610" cy="25391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7448DEC3-8789-96DA-5912-0A8C69324C78}"/>
                </a:ext>
              </a:extLst>
            </p:cNvPr>
            <p:cNvSpPr/>
            <p:nvPr/>
          </p:nvSpPr>
          <p:spPr bwMode="auto">
            <a:xfrm>
              <a:off x="3288234" y="5808292"/>
              <a:ext cx="816777" cy="514055"/>
            </a:xfrm>
            <a:prstGeom prst="can">
              <a:avLst>
                <a:gd name="adj" fmla="val 16854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etcd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0DB54B5-FD83-F3DD-3016-3803FB63E06E}"/>
                </a:ext>
              </a:extLst>
            </p:cNvPr>
            <p:cNvGrpSpPr/>
            <p:nvPr/>
          </p:nvGrpSpPr>
          <p:grpSpPr>
            <a:xfrm>
              <a:off x="5250588" y="5258465"/>
              <a:ext cx="1804338" cy="514055"/>
              <a:chOff x="3170772" y="4326136"/>
              <a:chExt cx="1804338" cy="514055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66AF471-C606-67C9-9B1C-140B99AADA95}"/>
                  </a:ext>
                </a:extLst>
              </p:cNvPr>
              <p:cNvSpPr/>
              <p:nvPr/>
            </p:nvSpPr>
            <p:spPr bwMode="auto">
              <a:xfrm>
                <a:off x="3170772" y="4326136"/>
                <a:ext cx="1804338" cy="514055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Kubernetes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API server</a:t>
                </a: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A644CE65-38AF-3425-ACF5-74EA3C853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42874" y="4428043"/>
                <a:ext cx="329737" cy="32004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4610294-DEDE-0A33-F23D-3B3C383D82FE}"/>
                </a:ext>
              </a:extLst>
            </p:cNvPr>
            <p:cNvGrpSpPr/>
            <p:nvPr/>
          </p:nvGrpSpPr>
          <p:grpSpPr>
            <a:xfrm>
              <a:off x="9124240" y="4730771"/>
              <a:ext cx="1145577" cy="1569442"/>
              <a:chOff x="6736028" y="4442212"/>
              <a:chExt cx="1145577" cy="2025924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D2A7AC0-D31F-FC41-2022-5B690B8DDC49}"/>
                  </a:ext>
                </a:extLst>
              </p:cNvPr>
              <p:cNvSpPr/>
              <p:nvPr/>
            </p:nvSpPr>
            <p:spPr bwMode="auto">
              <a:xfrm>
                <a:off x="6736028" y="4442212"/>
                <a:ext cx="1145577" cy="59089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Cluster Metadata o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perator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B95CEAFB-171B-0182-A589-22305F911BE3}"/>
                  </a:ext>
                </a:extLst>
              </p:cNvPr>
              <p:cNvSpPr/>
              <p:nvPr/>
            </p:nvSpPr>
            <p:spPr bwMode="auto">
              <a:xfrm>
                <a:off x="6736028" y="5160796"/>
                <a:ext cx="1145577" cy="59089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Resource Sync operator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AD0B2A5-74DC-0F03-7C95-2F4ADA28F20F}"/>
                  </a:ext>
                </a:extLst>
              </p:cNvPr>
              <p:cNvSpPr/>
              <p:nvPr/>
            </p:nvSpPr>
            <p:spPr bwMode="auto">
              <a:xfrm>
                <a:off x="6736028" y="5877245"/>
                <a:ext cx="1145577" cy="59089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Cluster Identity Operator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00082A-2306-8A47-F99B-9F70740EE215}"/>
                </a:ext>
              </a:extLst>
            </p:cNvPr>
            <p:cNvCxnSpPr>
              <a:cxnSpLocks/>
              <a:stCxn id="39" idx="1"/>
              <a:endCxn id="36" idx="3"/>
            </p:cNvCxnSpPr>
            <p:nvPr/>
          </p:nvCxnSpPr>
          <p:spPr>
            <a:xfrm flipH="1" flipV="1">
              <a:off x="7054926" y="5515493"/>
              <a:ext cx="2069314" cy="8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159B5D4-9738-F944-5B3C-327CB5B3478D}"/>
                </a:ext>
              </a:extLst>
            </p:cNvPr>
            <p:cNvCxnSpPr>
              <a:cxnSpLocks/>
              <a:stCxn id="35" idx="1"/>
              <a:endCxn id="36" idx="0"/>
            </p:cNvCxnSpPr>
            <p:nvPr/>
          </p:nvCxnSpPr>
          <p:spPr>
            <a:xfrm rot="10800000" flipV="1">
              <a:off x="6152758" y="4959647"/>
              <a:ext cx="2971483" cy="298818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CF71A1C5-78F2-AB59-261A-1661ED61BFE8}"/>
                </a:ext>
              </a:extLst>
            </p:cNvPr>
            <p:cNvCxnSpPr>
              <a:cxnSpLocks/>
              <a:stCxn id="40" idx="1"/>
              <a:endCxn id="36" idx="2"/>
            </p:cNvCxnSpPr>
            <p:nvPr/>
          </p:nvCxnSpPr>
          <p:spPr>
            <a:xfrm rot="10800000">
              <a:off x="6152758" y="5772520"/>
              <a:ext cx="2971483" cy="298818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6D13BE-4F77-D227-64F1-99ED18334AEC}"/>
                </a:ext>
              </a:extLst>
            </p:cNvPr>
            <p:cNvSpPr/>
            <p:nvPr/>
          </p:nvSpPr>
          <p:spPr>
            <a:xfrm>
              <a:off x="6408941" y="4694241"/>
              <a:ext cx="260199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Fetch cluster metadata and update custom resource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9FA3C5-5336-C669-DBD2-58775014DAE6}"/>
                </a:ext>
              </a:extLst>
            </p:cNvPr>
            <p:cNvSpPr/>
            <p:nvPr/>
          </p:nvSpPr>
          <p:spPr>
            <a:xfrm>
              <a:off x="6824119" y="6084769"/>
              <a:ext cx="1771639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Save the Azure identity certificate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2355F34-5761-FD6C-84E8-23673FD87C5D}"/>
                </a:ext>
              </a:extLst>
            </p:cNvPr>
            <p:cNvSpPr/>
            <p:nvPr/>
          </p:nvSpPr>
          <p:spPr>
            <a:xfrm>
              <a:off x="7324790" y="5159344"/>
              <a:ext cx="1529586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Watch for updates in cluster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metadata custom resource</a:t>
              </a:r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E8387188-0874-9D12-3710-F758F25C1095}"/>
                </a:ext>
              </a:extLst>
            </p:cNvPr>
            <p:cNvSpPr/>
            <p:nvPr/>
          </p:nvSpPr>
          <p:spPr bwMode="auto">
            <a:xfrm>
              <a:off x="7112407" y="5157611"/>
              <a:ext cx="274320" cy="274320"/>
            </a:xfrm>
            <a:prstGeom prst="flowChartConnector">
              <a:avLst/>
            </a:prstGeom>
            <a:solidFill>
              <a:srgbClr val="7D617E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6b</a:t>
              </a:r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C773CF23-B6AC-6D8D-F836-A5D1FE2E7CB1}"/>
                </a:ext>
              </a:extLst>
            </p:cNvPr>
            <p:cNvSpPr/>
            <p:nvPr/>
          </p:nvSpPr>
          <p:spPr bwMode="auto">
            <a:xfrm>
              <a:off x="6158476" y="4599755"/>
              <a:ext cx="274320" cy="274320"/>
            </a:xfrm>
            <a:prstGeom prst="flowChartConnector">
              <a:avLst/>
            </a:prstGeom>
            <a:solidFill>
              <a:srgbClr val="7D617E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6a</a:t>
              </a:r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3FB6B12-3578-B879-1453-82F66D5EE8A0}"/>
                </a:ext>
              </a:extLst>
            </p:cNvPr>
            <p:cNvSpPr/>
            <p:nvPr/>
          </p:nvSpPr>
          <p:spPr bwMode="auto">
            <a:xfrm>
              <a:off x="6154411" y="6149414"/>
              <a:ext cx="274320" cy="274320"/>
            </a:xfrm>
            <a:prstGeom prst="flowChartConnector">
              <a:avLst/>
            </a:prstGeom>
            <a:solidFill>
              <a:srgbClr val="AA129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5c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5CF4DFE-068B-6945-E97F-5C8D3C21B8F6}"/>
                </a:ext>
              </a:extLst>
            </p:cNvPr>
            <p:cNvSpPr/>
            <p:nvPr/>
          </p:nvSpPr>
          <p:spPr>
            <a:xfrm>
              <a:off x="4169634" y="5772520"/>
              <a:ext cx="1804338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Save state and onboarding private key in Kubernetes datastore</a:t>
              </a:r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52A7FCF-7F8E-FC08-132E-293FF3FBB855}"/>
                </a:ext>
              </a:extLst>
            </p:cNvPr>
            <p:cNvSpPr/>
            <p:nvPr/>
          </p:nvSpPr>
          <p:spPr bwMode="auto">
            <a:xfrm>
              <a:off x="4538985" y="6132509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3b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AA14656-4C74-8EA2-C910-4254CAC3A780}"/>
                </a:ext>
              </a:extLst>
            </p:cNvPr>
            <p:cNvGrpSpPr/>
            <p:nvPr/>
          </p:nvGrpSpPr>
          <p:grpSpPr>
            <a:xfrm>
              <a:off x="6062217" y="1923365"/>
              <a:ext cx="3164184" cy="1654474"/>
              <a:chOff x="5410025" y="1174846"/>
              <a:chExt cx="3164184" cy="1654474"/>
            </a:xfrm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0AF889B3-8724-1B76-C15B-25321C1707DA}"/>
                  </a:ext>
                </a:extLst>
              </p:cNvPr>
              <p:cNvSpPr/>
              <p:nvPr/>
            </p:nvSpPr>
            <p:spPr bwMode="auto">
              <a:xfrm>
                <a:off x="5410025" y="1174846"/>
                <a:ext cx="3164184" cy="165447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Resource Manager (ARM)</a:t>
                </a: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49134BBA-5D06-27E0-044C-A1B4841CA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23046" y="1226494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F3A12301-CB71-85C4-E2A5-9D0A644FDD47}"/>
                  </a:ext>
                </a:extLst>
              </p:cNvPr>
              <p:cNvSpPr/>
              <p:nvPr/>
            </p:nvSpPr>
            <p:spPr bwMode="auto">
              <a:xfrm>
                <a:off x="6188771" y="1729802"/>
                <a:ext cx="1611155" cy="474177"/>
              </a:xfrm>
              <a:prstGeom prst="roundRect">
                <a:avLst>
                  <a:gd name="adj" fmla="val 4645"/>
                </a:avLst>
              </a:prstGeom>
              <a:solidFill>
                <a:srgbClr val="007D9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Microsoft.Kubernetes</a:t>
                </a:r>
                <a:endPara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resource provider</a:t>
                </a: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05FCDFE-1C00-D6AD-1DE2-294B0EA1AC2A}"/>
                </a:ext>
              </a:extLst>
            </p:cNvPr>
            <p:cNvSpPr/>
            <p:nvPr/>
          </p:nvSpPr>
          <p:spPr>
            <a:xfrm>
              <a:off x="6062217" y="3108796"/>
              <a:ext cx="2040625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PUT </a:t>
              </a:r>
              <a:r>
                <a:rPr kumimoji="0" lang="en-US" sz="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connectedCluster</a:t>
              </a: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resource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along with Managed Identity metadata</a:t>
              </a:r>
            </a:p>
          </p:txBody>
        </p: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18450A38-9E65-D8F7-CBEF-51727147FFA7}"/>
                </a:ext>
              </a:extLst>
            </p:cNvPr>
            <p:cNvCxnSpPr>
              <a:cxnSpLocks/>
              <a:stCxn id="97" idx="2"/>
              <a:endCxn id="101" idx="2"/>
            </p:cNvCxnSpPr>
            <p:nvPr/>
          </p:nvCxnSpPr>
          <p:spPr>
            <a:xfrm rot="16200000" flipH="1">
              <a:off x="6646467" y="1952423"/>
              <a:ext cx="611725" cy="1388423"/>
            </a:xfrm>
            <a:prstGeom prst="bentConnector3">
              <a:avLst>
                <a:gd name="adj1" fmla="val 129554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FDDE3B4D-FA68-4F3F-F5F3-988064FC1210}"/>
                </a:ext>
              </a:extLst>
            </p:cNvPr>
            <p:cNvSpPr/>
            <p:nvPr/>
          </p:nvSpPr>
          <p:spPr bwMode="auto">
            <a:xfrm>
              <a:off x="8036232" y="3114393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3g</a:t>
              </a: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3CA32CEE-E8F7-6549-945E-7E7993083B3D}"/>
                </a:ext>
              </a:extLst>
            </p:cNvPr>
            <p:cNvSpPr/>
            <p:nvPr/>
          </p:nvSpPr>
          <p:spPr bwMode="auto">
            <a:xfrm>
              <a:off x="10240933" y="2873366"/>
              <a:ext cx="1686952" cy="50109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Data Plane service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C633AF94-77EC-82B6-FB5F-A224DA2EB0D6}"/>
                </a:ext>
              </a:extLst>
            </p:cNvPr>
            <p:cNvSpPr/>
            <p:nvPr/>
          </p:nvSpPr>
          <p:spPr bwMode="auto">
            <a:xfrm>
              <a:off x="10240933" y="2070638"/>
              <a:ext cx="1686952" cy="50109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Hybrid Identity service</a:t>
              </a:r>
            </a:p>
          </p:txBody>
        </p: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278A6D3E-A974-1A45-2058-C44594BA9336}"/>
                </a:ext>
              </a:extLst>
            </p:cNvPr>
            <p:cNvCxnSpPr>
              <a:cxnSpLocks/>
              <a:stCxn id="156" idx="1"/>
              <a:endCxn id="101" idx="3"/>
            </p:cNvCxnSpPr>
            <p:nvPr/>
          </p:nvCxnSpPr>
          <p:spPr>
            <a:xfrm rot="10800000">
              <a:off x="8452119" y="2715410"/>
              <a:ext cx="1788815" cy="408504"/>
            </a:xfrm>
            <a:prstGeom prst="bentConnector3">
              <a:avLst>
                <a:gd name="adj1" fmla="val 3226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or: Elbow 168">
              <a:extLst>
                <a:ext uri="{FF2B5EF4-FFF2-40B4-BE49-F238E27FC236}">
                  <a16:creationId xmlns:a16="http://schemas.microsoft.com/office/drawing/2014/main" id="{243EE557-4CE8-E05C-FC3D-68660160D570}"/>
                </a:ext>
              </a:extLst>
            </p:cNvPr>
            <p:cNvCxnSpPr>
              <a:cxnSpLocks/>
              <a:stCxn id="101" idx="0"/>
              <a:endCxn id="157" idx="1"/>
            </p:cNvCxnSpPr>
            <p:nvPr/>
          </p:nvCxnSpPr>
          <p:spPr>
            <a:xfrm rot="5400000" flipH="1" flipV="1">
              <a:off x="8865170" y="1102558"/>
              <a:ext cx="157135" cy="2594392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053471F-0CB6-ADFB-8CE9-70467DE05E01}"/>
                </a:ext>
              </a:extLst>
            </p:cNvPr>
            <p:cNvSpPr/>
            <p:nvPr/>
          </p:nvSpPr>
          <p:spPr>
            <a:xfrm>
              <a:off x="9065850" y="2723740"/>
              <a:ext cx="1334020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Update cluster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metadata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E9641628-E66A-BE3D-A4AA-03C50ACDEEDD}"/>
                </a:ext>
              </a:extLst>
            </p:cNvPr>
            <p:cNvSpPr/>
            <p:nvPr/>
          </p:nvSpPr>
          <p:spPr>
            <a:xfrm>
              <a:off x="9030018" y="1973199"/>
              <a:ext cx="1334020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Save identity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metadata</a:t>
              </a:r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8757F2E9-A142-F1BF-3DF0-C3CDA8B2BBBC}"/>
                </a:ext>
              </a:extLst>
            </p:cNvPr>
            <p:cNvSpPr/>
            <p:nvPr/>
          </p:nvSpPr>
          <p:spPr bwMode="auto">
            <a:xfrm>
              <a:off x="9596507" y="3091271"/>
              <a:ext cx="274320" cy="274320"/>
            </a:xfrm>
            <a:prstGeom prst="flowChartConnector">
              <a:avLst/>
            </a:prstGeom>
            <a:solidFill>
              <a:srgbClr val="7D617E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6d</a:t>
              </a:r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B3661385-F160-CDB5-DAFA-0E68C438FB32}"/>
                </a:ext>
              </a:extLst>
            </p:cNvPr>
            <p:cNvSpPr/>
            <p:nvPr/>
          </p:nvSpPr>
          <p:spPr bwMode="auto">
            <a:xfrm>
              <a:off x="9984627" y="1767871"/>
              <a:ext cx="274320" cy="274320"/>
            </a:xfrm>
            <a:prstGeom prst="flowChartConnector">
              <a:avLst/>
            </a:prstGeom>
            <a:solidFill>
              <a:srgbClr val="A27B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4</a:t>
              </a:r>
            </a:p>
          </p:txBody>
        </p:sp>
        <p:cxnSp>
          <p:nvCxnSpPr>
            <p:cNvPr id="179" name="Connector: Elbow 178">
              <a:extLst>
                <a:ext uri="{FF2B5EF4-FFF2-40B4-BE49-F238E27FC236}">
                  <a16:creationId xmlns:a16="http://schemas.microsoft.com/office/drawing/2014/main" id="{82BE50EA-F6DA-C7B0-0B80-24768DD5169A}"/>
                </a:ext>
              </a:extLst>
            </p:cNvPr>
            <p:cNvCxnSpPr>
              <a:cxnSpLocks/>
              <a:stCxn id="39" idx="3"/>
              <a:endCxn id="156" idx="2"/>
            </p:cNvCxnSpPr>
            <p:nvPr/>
          </p:nvCxnSpPr>
          <p:spPr>
            <a:xfrm flipV="1">
              <a:off x="10269817" y="3374462"/>
              <a:ext cx="814592" cy="2141857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or: Elbow 182">
              <a:extLst>
                <a:ext uri="{FF2B5EF4-FFF2-40B4-BE49-F238E27FC236}">
                  <a16:creationId xmlns:a16="http://schemas.microsoft.com/office/drawing/2014/main" id="{6FDBDE7C-8C88-145C-5589-5A958FDDC6DE}"/>
                </a:ext>
              </a:extLst>
            </p:cNvPr>
            <p:cNvCxnSpPr>
              <a:cxnSpLocks/>
              <a:stCxn id="40" idx="3"/>
              <a:endCxn id="157" idx="3"/>
            </p:cNvCxnSpPr>
            <p:nvPr/>
          </p:nvCxnSpPr>
          <p:spPr>
            <a:xfrm flipV="1">
              <a:off x="10269817" y="2321186"/>
              <a:ext cx="1658068" cy="3750152"/>
            </a:xfrm>
            <a:prstGeom prst="bentConnector3">
              <a:avLst>
                <a:gd name="adj1" fmla="val 109101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872BFEB-5F02-B1A1-FA63-3FF8CE3BF996}"/>
                </a:ext>
              </a:extLst>
            </p:cNvPr>
            <p:cNvSpPr/>
            <p:nvPr/>
          </p:nvSpPr>
          <p:spPr>
            <a:xfrm>
              <a:off x="7988156" y="3651596"/>
              <a:ext cx="3164184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Push cluster metadata (uses Managed Identity to authenticate </a:t>
              </a: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eastus.dp.kubernetesconfiguration.com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B658DB99-A70A-69F3-A8F7-979EE8545379}"/>
                </a:ext>
              </a:extLst>
            </p:cNvPr>
            <p:cNvSpPr/>
            <p:nvPr/>
          </p:nvSpPr>
          <p:spPr bwMode="auto">
            <a:xfrm>
              <a:off x="10678266" y="3416528"/>
              <a:ext cx="274320" cy="274320"/>
            </a:xfrm>
            <a:prstGeom prst="flowChartConnector">
              <a:avLst/>
            </a:prstGeom>
            <a:solidFill>
              <a:srgbClr val="7D617E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6c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C194AC6-2814-D04D-59F7-A3200E59981F}"/>
                </a:ext>
              </a:extLst>
            </p:cNvPr>
            <p:cNvSpPr/>
            <p:nvPr/>
          </p:nvSpPr>
          <p:spPr>
            <a:xfrm>
              <a:off x="10345291" y="6090043"/>
              <a:ext cx="1846709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Fetch </a:t>
              </a:r>
              <a:r>
                <a:rPr kumimoji="0" lang="en-US" sz="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connectedCluster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Managed Identity certificate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(uses onboarding private key to authenticate </a:t>
              </a: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eus.his.azure.com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2F759E7C-0C8C-19DE-796C-B9E989AE4A8C}"/>
                </a:ext>
              </a:extLst>
            </p:cNvPr>
            <p:cNvSpPr/>
            <p:nvPr/>
          </p:nvSpPr>
          <p:spPr bwMode="auto">
            <a:xfrm>
              <a:off x="11131485" y="5711340"/>
              <a:ext cx="274320" cy="274320"/>
            </a:xfrm>
            <a:prstGeom prst="flowChartConnector">
              <a:avLst/>
            </a:prstGeom>
            <a:solidFill>
              <a:srgbClr val="AA129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5a</a:t>
              </a:r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679A11F9-2961-9065-AC1A-D689446241F1}"/>
                </a:ext>
              </a:extLst>
            </p:cNvPr>
            <p:cNvSpPr/>
            <p:nvPr/>
          </p:nvSpPr>
          <p:spPr bwMode="auto">
            <a:xfrm>
              <a:off x="6062217" y="1232808"/>
              <a:ext cx="1686952" cy="31741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Managed Identity service</a:t>
              </a:r>
            </a:p>
          </p:txBody>
        </p:sp>
        <p:cxnSp>
          <p:nvCxnSpPr>
            <p:cNvPr id="196" name="Connector: Elbow 195">
              <a:extLst>
                <a:ext uri="{FF2B5EF4-FFF2-40B4-BE49-F238E27FC236}">
                  <a16:creationId xmlns:a16="http://schemas.microsoft.com/office/drawing/2014/main" id="{664B32AD-926E-F5ED-8EE2-C831E25ACE06}"/>
                </a:ext>
              </a:extLst>
            </p:cNvPr>
            <p:cNvCxnSpPr>
              <a:cxnSpLocks/>
              <a:stCxn id="157" idx="0"/>
              <a:endCxn id="195" idx="0"/>
            </p:cNvCxnSpPr>
            <p:nvPr/>
          </p:nvCxnSpPr>
          <p:spPr>
            <a:xfrm rot="16200000" flipV="1">
              <a:off x="8576136" y="-437635"/>
              <a:ext cx="837830" cy="4178716"/>
            </a:xfrm>
            <a:prstGeom prst="bentConnector3">
              <a:avLst>
                <a:gd name="adj1" fmla="val 116585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84EF985-055E-34D2-6EA1-74A9E8D0C4FA}"/>
                </a:ext>
              </a:extLst>
            </p:cNvPr>
            <p:cNvSpPr/>
            <p:nvPr/>
          </p:nvSpPr>
          <p:spPr>
            <a:xfrm>
              <a:off x="8542480" y="1159268"/>
              <a:ext cx="1489510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Fetch the identity certificate</a:t>
              </a:r>
            </a:p>
          </p:txBody>
        </p:sp>
        <p:sp>
          <p:nvSpPr>
            <p:cNvPr id="200" name="Flowchart: Connector 199">
              <a:extLst>
                <a:ext uri="{FF2B5EF4-FFF2-40B4-BE49-F238E27FC236}">
                  <a16:creationId xmlns:a16="http://schemas.microsoft.com/office/drawing/2014/main" id="{30884DAF-2C16-1E20-EDB1-2673FE2058B4}"/>
                </a:ext>
              </a:extLst>
            </p:cNvPr>
            <p:cNvSpPr/>
            <p:nvPr/>
          </p:nvSpPr>
          <p:spPr bwMode="auto">
            <a:xfrm>
              <a:off x="9984627" y="1154547"/>
              <a:ext cx="274320" cy="274320"/>
            </a:xfrm>
            <a:prstGeom prst="flowChartConnector">
              <a:avLst/>
            </a:prstGeom>
            <a:solidFill>
              <a:srgbClr val="AA129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5b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2FE1512-1585-97D8-D0EF-0C2EF8EF2F8F}"/>
                </a:ext>
              </a:extLst>
            </p:cNvPr>
            <p:cNvGrpSpPr/>
            <p:nvPr/>
          </p:nvGrpSpPr>
          <p:grpSpPr>
            <a:xfrm>
              <a:off x="4601691" y="1230377"/>
              <a:ext cx="940224" cy="852589"/>
              <a:chOff x="4901289" y="2263170"/>
              <a:chExt cx="940224" cy="852589"/>
            </a:xfrm>
          </p:grpSpPr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E4814D37-1D42-F4ED-7085-F685D0908C8D}"/>
                  </a:ext>
                </a:extLst>
              </p:cNvPr>
              <p:cNvSpPr/>
              <p:nvPr/>
            </p:nvSpPr>
            <p:spPr bwMode="auto">
              <a:xfrm>
                <a:off x="4901289" y="2263170"/>
                <a:ext cx="940224" cy="852589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Microsoft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Entra ID</a:t>
                </a:r>
              </a:p>
            </p:txBody>
          </p:sp>
          <p:pic>
            <p:nvPicPr>
              <p:cNvPr id="202" name="Graphic 201">
                <a:extLst>
                  <a:ext uri="{FF2B5EF4-FFF2-40B4-BE49-F238E27FC236}">
                    <a16:creationId xmlns:a16="http://schemas.microsoft.com/office/drawing/2014/main" id="{59F76415-A6F9-48C9-BA90-33C6A3D15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88521" y="2725884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CC2767CB-A3CC-E7A5-6059-CDE0CB959338}"/>
                </a:ext>
              </a:extLst>
            </p:cNvPr>
            <p:cNvCxnSpPr>
              <a:cxnSpLocks/>
              <a:stCxn id="195" idx="1"/>
            </p:cNvCxnSpPr>
            <p:nvPr/>
          </p:nvCxnSpPr>
          <p:spPr>
            <a:xfrm flipH="1">
              <a:off x="5541915" y="1391516"/>
              <a:ext cx="52030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B715A5F-01D2-D847-3116-522A0B882BFB}"/>
                </a:ext>
              </a:extLst>
            </p:cNvPr>
            <p:cNvSpPr/>
            <p:nvPr/>
          </p:nvSpPr>
          <p:spPr>
            <a:xfrm>
              <a:off x="5112564" y="874739"/>
              <a:ext cx="1282105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Create Service Principal in 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 Entra ID</a:t>
              </a:r>
            </a:p>
          </p:txBody>
        </p:sp>
        <p:sp>
          <p:nvSpPr>
            <p:cNvPr id="212" name="Flowchart: Connector 211">
              <a:extLst>
                <a:ext uri="{FF2B5EF4-FFF2-40B4-BE49-F238E27FC236}">
                  <a16:creationId xmlns:a16="http://schemas.microsoft.com/office/drawing/2014/main" id="{F238BE63-0B22-6D29-CB12-D1A1EAF04291}"/>
                </a:ext>
              </a:extLst>
            </p:cNvPr>
            <p:cNvSpPr/>
            <p:nvPr/>
          </p:nvSpPr>
          <p:spPr bwMode="auto">
            <a:xfrm>
              <a:off x="4888923" y="894587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3f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725E56-F30A-622D-27B5-CFDB131A6665}"/>
                </a:ext>
              </a:extLst>
            </p:cNvPr>
            <p:cNvSpPr/>
            <p:nvPr/>
          </p:nvSpPr>
          <p:spPr>
            <a:xfrm>
              <a:off x="6678817" y="1583276"/>
              <a:ext cx="1343638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Create Managed Identity</a:t>
              </a:r>
            </a:p>
          </p:txBody>
        </p:sp>
        <p:cxnSp>
          <p:nvCxnSpPr>
            <p:cNvPr id="216" name="Connector: Elbow 215">
              <a:extLst>
                <a:ext uri="{FF2B5EF4-FFF2-40B4-BE49-F238E27FC236}">
                  <a16:creationId xmlns:a16="http://schemas.microsoft.com/office/drawing/2014/main" id="{01306498-5A61-C770-A721-5B03402DF92A}"/>
                </a:ext>
              </a:extLst>
            </p:cNvPr>
            <p:cNvCxnSpPr>
              <a:cxnSpLocks/>
              <a:endCxn id="195" idx="3"/>
            </p:cNvCxnSpPr>
            <p:nvPr/>
          </p:nvCxnSpPr>
          <p:spPr>
            <a:xfrm rot="10800000">
              <a:off x="7749169" y="1391516"/>
              <a:ext cx="546572" cy="537612"/>
            </a:xfrm>
            <a:prstGeom prst="bentConnector3">
              <a:avLst>
                <a:gd name="adj1" fmla="val -1392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Flowchart: Connector 218">
              <a:extLst>
                <a:ext uri="{FF2B5EF4-FFF2-40B4-BE49-F238E27FC236}">
                  <a16:creationId xmlns:a16="http://schemas.microsoft.com/office/drawing/2014/main" id="{76E1DD73-5C39-392E-7907-32D0F780C7E3}"/>
                </a:ext>
              </a:extLst>
            </p:cNvPr>
            <p:cNvSpPr/>
            <p:nvPr/>
          </p:nvSpPr>
          <p:spPr bwMode="auto">
            <a:xfrm>
              <a:off x="7977397" y="1567985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3e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48970A8-E016-644A-CD05-1856BCF59D1F}"/>
                </a:ext>
              </a:extLst>
            </p:cNvPr>
            <p:cNvSpPr/>
            <p:nvPr/>
          </p:nvSpPr>
          <p:spPr>
            <a:xfrm>
              <a:off x="868044" y="5027632"/>
              <a:ext cx="1690757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Uses Helm to deploy </a:t>
              </a:r>
              <a:br>
                <a:rPr lang="en-US" sz="800" dirty="0">
                  <a:solidFill>
                    <a:srgbClr val="FFFFFF"/>
                  </a:solidFill>
                  <a:latin typeface="Segoe UI Semibold"/>
                </a:rPr>
              </a:b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Arc-enabled Kubernetes agents with onboarding private key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07F2862-5E83-ECFE-F388-8CFBF496CD93}"/>
                </a:ext>
              </a:extLst>
            </p:cNvPr>
            <p:cNvSpPr/>
            <p:nvPr/>
          </p:nvSpPr>
          <p:spPr>
            <a:xfrm>
              <a:off x="2434582" y="1864869"/>
              <a:ext cx="2218245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PUT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 resource </a:t>
              </a:r>
              <a:r>
                <a:rPr lang="en-US" sz="800" i="1" dirty="0" err="1">
                  <a:solidFill>
                    <a:srgbClr val="FFFFFF"/>
                  </a:solidFill>
                  <a:latin typeface="Segoe UI Semibold"/>
                </a:rPr>
                <a:t>Microsoft.Kubernetes</a:t>
              </a:r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/</a:t>
              </a:r>
              <a:r>
                <a:rPr lang="en-US" sz="800" i="1" dirty="0" err="1">
                  <a:solidFill>
                    <a:srgbClr val="FFFFFF"/>
                  </a:solidFill>
                  <a:latin typeface="Segoe UI Semibold"/>
                </a:rPr>
                <a:t>connectedClusters</a:t>
              </a:r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 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with public key (</a:t>
              </a:r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management.azure.com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)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A9F5E293-0318-FCFE-6B22-0EF9E65AD6C5}"/>
                </a:ext>
              </a:extLst>
            </p:cNvPr>
            <p:cNvGrpSpPr/>
            <p:nvPr/>
          </p:nvGrpSpPr>
          <p:grpSpPr>
            <a:xfrm>
              <a:off x="4683241" y="2743900"/>
              <a:ext cx="1278898" cy="852590"/>
              <a:chOff x="2971060" y="1099560"/>
              <a:chExt cx="1278898" cy="852590"/>
            </a:xfrm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9BEC64BE-FC2E-E9BD-3A40-A27ECF076663}"/>
                  </a:ext>
                </a:extLst>
              </p:cNvPr>
              <p:cNvSpPr/>
              <p:nvPr/>
            </p:nvSpPr>
            <p:spPr bwMode="auto">
              <a:xfrm>
                <a:off x="2971060" y="1099560"/>
                <a:ext cx="1278898" cy="852590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Container Registry</a:t>
                </a:r>
              </a:p>
            </p:txBody>
          </p:sp>
          <p:pic>
            <p:nvPicPr>
              <p:cNvPr id="250" name="Graphic 249">
                <a:extLst>
                  <a:ext uri="{FF2B5EF4-FFF2-40B4-BE49-F238E27FC236}">
                    <a16:creationId xmlns:a16="http://schemas.microsoft.com/office/drawing/2014/main" id="{8E4EB25B-4C18-4C6F-F50D-01A563A14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22171" y="1525210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F9FDDC7-B05A-1EB6-1897-C16D986B6474}"/>
                </a:ext>
              </a:extLst>
            </p:cNvPr>
            <p:cNvCxnSpPr>
              <a:cxnSpLocks/>
              <a:endCxn id="249" idx="2"/>
            </p:cNvCxnSpPr>
            <p:nvPr/>
          </p:nvCxnSpPr>
          <p:spPr>
            <a:xfrm flipV="1">
              <a:off x="5322690" y="3596490"/>
              <a:ext cx="0" cy="5938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357269-E729-5CC8-C5A8-58CF454806F6}"/>
                </a:ext>
              </a:extLst>
            </p:cNvPr>
            <p:cNvSpPr/>
            <p:nvPr/>
          </p:nvSpPr>
          <p:spPr>
            <a:xfrm>
              <a:off x="5306209" y="3658564"/>
              <a:ext cx="1048516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Pull agent images</a:t>
              </a:r>
            </a:p>
          </p:txBody>
        </p:sp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00A3F5A4-1393-74CD-6511-4A29D49712E3}"/>
                </a:ext>
              </a:extLst>
            </p:cNvPr>
            <p:cNvSpPr/>
            <p:nvPr/>
          </p:nvSpPr>
          <p:spPr bwMode="auto">
            <a:xfrm>
              <a:off x="6283477" y="3655369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3c</a:t>
              </a:r>
            </a:p>
          </p:txBody>
        </p:sp>
        <p:pic>
          <p:nvPicPr>
            <p:cNvPr id="6" name="Graphic 5" descr="User outline">
              <a:extLst>
                <a:ext uri="{FF2B5EF4-FFF2-40B4-BE49-F238E27FC236}">
                  <a16:creationId xmlns:a16="http://schemas.microsoft.com/office/drawing/2014/main" id="{77AE3D8D-A7F6-E33F-DEBE-92DC16FC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0113" y="945963"/>
              <a:ext cx="553722" cy="5537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D30869-6244-53F4-FECD-6C57D09E55ED}"/>
                </a:ext>
              </a:extLst>
            </p:cNvPr>
            <p:cNvSpPr txBox="1"/>
            <p:nvPr/>
          </p:nvSpPr>
          <p:spPr>
            <a:xfrm>
              <a:off x="428650" y="797508"/>
              <a:ext cx="86827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Cluster admin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906796F-0C06-12B5-15BB-C5E1078EBE0A}"/>
                </a:ext>
              </a:extLst>
            </p:cNvPr>
            <p:cNvSpPr/>
            <p:nvPr/>
          </p:nvSpPr>
          <p:spPr bwMode="auto">
            <a:xfrm>
              <a:off x="243219" y="1923960"/>
              <a:ext cx="1239137" cy="83362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Azure CLI and Azure PowerShell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5805482-4103-9C27-E205-047D7F165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6536" y="2349649"/>
              <a:ext cx="365760" cy="36576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865792-0A01-5793-28F4-78C37B6A4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1105" y="1547744"/>
              <a:ext cx="107714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Onboard cluster</a:t>
              </a:r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A4630912-8C57-70E6-9F4E-BDE2FF1D1733}"/>
                </a:ext>
              </a:extLst>
            </p:cNvPr>
            <p:cNvSpPr/>
            <p:nvPr/>
          </p:nvSpPr>
          <p:spPr bwMode="auto">
            <a:xfrm>
              <a:off x="1163270" y="124939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05907B-AB38-7B42-2A35-4AEE153CF31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862788" y="1468061"/>
              <a:ext cx="0" cy="45589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E588AC6B-77C9-2433-32F7-DB2D57F5AFEF}"/>
                </a:ext>
              </a:extLst>
            </p:cNvPr>
            <p:cNvCxnSpPr>
              <a:cxnSpLocks/>
              <a:stCxn id="249" idx="1"/>
            </p:cNvCxnSpPr>
            <p:nvPr/>
          </p:nvCxnSpPr>
          <p:spPr>
            <a:xfrm rot="10800000">
              <a:off x="1482357" y="2571735"/>
              <a:ext cx="3200885" cy="598461"/>
            </a:xfrm>
            <a:prstGeom prst="bentConnector3">
              <a:avLst>
                <a:gd name="adj1" fmla="val 2593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6871C5-8DDF-5A75-AE06-3914F41F9F0A}"/>
                </a:ext>
              </a:extLst>
            </p:cNvPr>
            <p:cNvSpPr/>
            <p:nvPr/>
          </p:nvSpPr>
          <p:spPr>
            <a:xfrm>
              <a:off x="3396491" y="2603205"/>
              <a:ext cx="1048516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Fetch Helm chart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ADD076A1-AF64-74C8-282F-2FCF1C639310}"/>
                </a:ext>
              </a:extLst>
            </p:cNvPr>
            <p:cNvSpPr/>
            <p:nvPr/>
          </p:nvSpPr>
          <p:spPr bwMode="auto">
            <a:xfrm>
              <a:off x="4241590" y="2805950"/>
              <a:ext cx="274320" cy="274320"/>
            </a:xfrm>
            <a:prstGeom prst="flowChartConnector">
              <a:avLst/>
            </a:prstGeom>
            <a:solidFill>
              <a:srgbClr val="F4540C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2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C2E5642-03B9-D31A-A84F-E490449F313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482356" y="2340771"/>
              <a:ext cx="457790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6B3A5128-D21E-8B25-B036-2EE6948452F3}"/>
                </a:ext>
              </a:extLst>
            </p:cNvPr>
            <p:cNvSpPr/>
            <p:nvPr/>
          </p:nvSpPr>
          <p:spPr bwMode="auto">
            <a:xfrm>
              <a:off x="3408907" y="1598253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3d</a:t>
              </a: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6DDF25AB-4AFF-D08D-7C15-568008CBF83E}"/>
                </a:ext>
              </a:extLst>
            </p:cNvPr>
            <p:cNvCxnSpPr>
              <a:cxnSpLocks/>
              <a:stCxn id="8" idx="2"/>
              <a:endCxn id="36" idx="1"/>
            </p:cNvCxnSpPr>
            <p:nvPr/>
          </p:nvCxnSpPr>
          <p:spPr>
            <a:xfrm rot="16200000" flipH="1">
              <a:off x="1677733" y="1942637"/>
              <a:ext cx="2757911" cy="4387800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5C3C0C06-574C-8F94-AAE9-AA67FCFC6EB5}"/>
                </a:ext>
              </a:extLst>
            </p:cNvPr>
            <p:cNvCxnSpPr>
              <a:cxnSpLocks/>
              <a:endCxn id="32" idx="4"/>
            </p:cNvCxnSpPr>
            <p:nvPr/>
          </p:nvCxnSpPr>
          <p:spPr>
            <a:xfrm rot="10800000" flipV="1">
              <a:off x="4105012" y="5676848"/>
              <a:ext cx="1145581" cy="388471"/>
            </a:xfrm>
            <a:prstGeom prst="bentConnector3">
              <a:avLst>
                <a:gd name="adj1" fmla="val 88606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C70C981-7AAF-BDC1-BADB-021A8038396A}"/>
                </a:ext>
              </a:extLst>
            </p:cNvPr>
            <p:cNvSpPr/>
            <p:nvPr/>
          </p:nvSpPr>
          <p:spPr bwMode="auto">
            <a:xfrm>
              <a:off x="1575311" y="4726360"/>
              <a:ext cx="274320" cy="274320"/>
            </a:xfrm>
            <a:prstGeom prst="flowChartConnector">
              <a:avLst/>
            </a:prstGeom>
            <a:solidFill>
              <a:srgbClr val="00B05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3a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7FCFA948-4507-C5F4-D73B-AEA12E241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39806" y="4262510"/>
              <a:ext cx="365760" cy="36576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CAAE2299-E29A-AAF4-BAA2-6B916A49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83866" y="838137"/>
              <a:ext cx="517998" cy="517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33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97545"/>
          </a:xfrm>
        </p:spPr>
        <p:txBody>
          <a:bodyPr/>
          <a:lstStyle/>
          <a:p>
            <a:r>
              <a:rPr lang="en-GB" dirty="0"/>
              <a:t>Arc-enabled Kubernetes – </a:t>
            </a:r>
            <a:r>
              <a:rPr lang="en-US" dirty="0"/>
              <a:t>Connected cluster management architecture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CCB97B-4FDF-5F46-EFCF-0A17A3629C9C}"/>
              </a:ext>
            </a:extLst>
          </p:cNvPr>
          <p:cNvGrpSpPr/>
          <p:nvPr/>
        </p:nvGrpSpPr>
        <p:grpSpPr>
          <a:xfrm>
            <a:off x="640379" y="998281"/>
            <a:ext cx="10911241" cy="5522048"/>
            <a:chOff x="1163709" y="1040116"/>
            <a:chExt cx="10911241" cy="552204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7340B6E-67EC-49B7-C78C-C74EEB0242A1}"/>
                </a:ext>
              </a:extLst>
            </p:cNvPr>
            <p:cNvSpPr/>
            <p:nvPr/>
          </p:nvSpPr>
          <p:spPr bwMode="auto">
            <a:xfrm>
              <a:off x="4267197" y="1134486"/>
              <a:ext cx="7807753" cy="322372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3403AF4-80D8-2B43-F7CA-13F6F5B8D638}"/>
                </a:ext>
              </a:extLst>
            </p:cNvPr>
            <p:cNvSpPr/>
            <p:nvPr/>
          </p:nvSpPr>
          <p:spPr bwMode="auto">
            <a:xfrm>
              <a:off x="5195238" y="2089590"/>
              <a:ext cx="3275169" cy="138972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 resource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9DB3A2C-43A9-813B-5B9D-59FC6112538D}"/>
                </a:ext>
              </a:extLst>
            </p:cNvPr>
            <p:cNvSpPr/>
            <p:nvPr/>
          </p:nvSpPr>
          <p:spPr bwMode="auto">
            <a:xfrm>
              <a:off x="5513125" y="2469835"/>
              <a:ext cx="2660819" cy="85486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Connect Service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EF317314-911D-C4DB-34DA-221C386BBE88}"/>
                </a:ext>
              </a:extLst>
            </p:cNvPr>
            <p:cNvSpPr/>
            <p:nvPr/>
          </p:nvSpPr>
          <p:spPr bwMode="auto">
            <a:xfrm>
              <a:off x="1177365" y="4828988"/>
              <a:ext cx="10897585" cy="1733176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D2548BC-4C4B-B842-B82A-30E235FDECFC}"/>
                </a:ext>
              </a:extLst>
            </p:cNvPr>
            <p:cNvGrpSpPr/>
            <p:nvPr/>
          </p:nvGrpSpPr>
          <p:grpSpPr>
            <a:xfrm>
              <a:off x="1966128" y="5182404"/>
              <a:ext cx="9320057" cy="890495"/>
              <a:chOff x="1874697" y="4948517"/>
              <a:chExt cx="9320057" cy="89049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031F0AE9-A9C2-C191-0EFB-09D4EBC0D0B4}"/>
                  </a:ext>
                </a:extLst>
              </p:cNvPr>
              <p:cNvGrpSpPr/>
              <p:nvPr/>
            </p:nvGrpSpPr>
            <p:grpSpPr>
              <a:xfrm>
                <a:off x="5251903" y="4948517"/>
                <a:ext cx="5942851" cy="890495"/>
                <a:chOff x="3460927" y="3131670"/>
                <a:chExt cx="5942851" cy="890495"/>
              </a:xfrm>
            </p:grpSpPr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1DA6BF25-F5B2-CDBE-BBA2-576634452C88}"/>
                    </a:ext>
                  </a:extLst>
                </p:cNvPr>
                <p:cNvSpPr/>
                <p:nvPr/>
              </p:nvSpPr>
              <p:spPr bwMode="auto">
                <a:xfrm>
                  <a:off x="3460927" y="3131670"/>
                  <a:ext cx="5942851" cy="89049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Arc-enabled Kubernetes cluster extensions </a:t>
                  </a:r>
                  <a:br>
                    <a:rPr lang="en-US" sz="100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(Azure Policy, Microsoft Defender for Cloud, Flux, Azure Monitor, Azure Key Vault, etc.) </a:t>
                  </a: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</a:t>
                  </a:r>
                </a:p>
              </p:txBody>
            </p:sp>
            <p:pic>
              <p:nvPicPr>
                <p:cNvPr id="69" name="Graphic 68">
                  <a:extLst>
                    <a:ext uri="{FF2B5EF4-FFF2-40B4-BE49-F238E27FC236}">
                      <a16:creationId xmlns:a16="http://schemas.microsoft.com/office/drawing/2014/main" id="{231D4210-C3FF-F645-B1B8-9A6F168A8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3068" y="3576917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F0C54E7-B741-CF42-5288-B01B811741C7}"/>
                  </a:ext>
                </a:extLst>
              </p:cNvPr>
              <p:cNvSpPr/>
              <p:nvPr/>
            </p:nvSpPr>
            <p:spPr bwMode="auto">
              <a:xfrm>
                <a:off x="1874697" y="4948517"/>
                <a:ext cx="1564511" cy="890495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API server</a:t>
                </a: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6F0097A-593E-6A74-28F2-DB99CD809D73}"/>
                  </a:ext>
                </a:extLst>
              </p:cNvPr>
              <p:cNvSpPr/>
              <p:nvPr/>
            </p:nvSpPr>
            <p:spPr bwMode="auto">
              <a:xfrm>
                <a:off x="3563300" y="4948517"/>
                <a:ext cx="1564511" cy="890495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Arc-enabled Kubernetes agent tree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8396770A-009B-D5BA-5AB9-B7BF641B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3448" y="6125967"/>
              <a:ext cx="365760" cy="365760"/>
            </a:xfrm>
            <a:prstGeom prst="rect">
              <a:avLst/>
            </a:prstGeom>
          </p:spPr>
        </p:pic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D04EF4D2-B437-2CF9-2060-F77BEA90C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1023" y="2825189"/>
              <a:ext cx="365760" cy="365760"/>
            </a:xfrm>
            <a:prstGeom prst="rect">
              <a:avLst/>
            </a:prstGeom>
          </p:spPr>
        </p:pic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6C340F15-F0F4-9B87-1106-C302ADC66197}"/>
                </a:ext>
              </a:extLst>
            </p:cNvPr>
            <p:cNvSpPr/>
            <p:nvPr/>
          </p:nvSpPr>
          <p:spPr bwMode="auto">
            <a:xfrm>
              <a:off x="10171649" y="1497783"/>
              <a:ext cx="1564511" cy="83312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Monitor</a:t>
              </a: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DCA4CBA-8121-6612-F86A-B690BC6DD6E1}"/>
                </a:ext>
              </a:extLst>
            </p:cNvPr>
            <p:cNvSpPr/>
            <p:nvPr/>
          </p:nvSpPr>
          <p:spPr bwMode="auto">
            <a:xfrm>
              <a:off x="10171649" y="2758788"/>
              <a:ext cx="1564511" cy="83312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Log Analytics Workspace</a:t>
              </a:r>
            </a:p>
          </p:txBody>
        </p:sp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C9F602E5-C8C7-5C97-B1A3-4D0E93F3B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71024" y="1836777"/>
              <a:ext cx="365760" cy="365760"/>
            </a:xfrm>
            <a:prstGeom prst="rect">
              <a:avLst/>
            </a:prstGeom>
          </p:spPr>
        </p:pic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4680CD81-4EDB-C47E-703F-AAA178092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71024" y="3180990"/>
              <a:ext cx="365760" cy="365760"/>
            </a:xfrm>
            <a:prstGeom prst="rect">
              <a:avLst/>
            </a:prstGeom>
          </p:spPr>
        </p:pic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8DF029D6-9A39-06AE-CA11-35CD25D9A7D5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10953905" y="2330905"/>
              <a:ext cx="0" cy="4278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D371F40-6BEA-D08C-BBD5-FAAD32C7E107}"/>
                </a:ext>
              </a:extLst>
            </p:cNvPr>
            <p:cNvSpPr txBox="1"/>
            <p:nvPr/>
          </p:nvSpPr>
          <p:spPr>
            <a:xfrm>
              <a:off x="9169479" y="2426611"/>
              <a:ext cx="1695680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r>
                <a:rPr lang="en-US" sz="800" dirty="0"/>
                <a:t>Query Log Analytics workspace for issues and raise alerts</a:t>
              </a:r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C6ABCC22-3115-A07C-1A68-BB60FE17F096}"/>
                </a:ext>
              </a:extLst>
            </p:cNvPr>
            <p:cNvSpPr/>
            <p:nvPr/>
          </p:nvSpPr>
          <p:spPr bwMode="auto">
            <a:xfrm>
              <a:off x="9666090" y="205658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7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50F9E5-B37E-26A4-71F0-6E0425C664CA}"/>
                </a:ext>
              </a:extLst>
            </p:cNvPr>
            <p:cNvSpPr txBox="1"/>
            <p:nvPr/>
          </p:nvSpPr>
          <p:spPr>
            <a:xfrm>
              <a:off x="9218979" y="3740632"/>
              <a:ext cx="1666715" cy="3693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r>
                <a:rPr lang="en-US" sz="800" dirty="0"/>
                <a:t>Push Arc-enabled Kubernetes cluster logs and metrics to Azure Log Analytics workspace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793A7594-B7F2-A8A3-6D85-8D45D2BE0598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H="1" flipV="1">
              <a:off x="10953905" y="3591911"/>
              <a:ext cx="0" cy="12370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57498A2C-F3B5-3CB5-00F9-29655D0F0CF1}"/>
                </a:ext>
              </a:extLst>
            </p:cNvPr>
            <p:cNvSpPr/>
            <p:nvPr/>
          </p:nvSpPr>
          <p:spPr bwMode="auto">
            <a:xfrm>
              <a:off x="9798600" y="3384162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6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EDBD1C0-855C-CD3D-DD30-22B89F80BDD4}"/>
                </a:ext>
              </a:extLst>
            </p:cNvPr>
            <p:cNvSpPr/>
            <p:nvPr/>
          </p:nvSpPr>
          <p:spPr bwMode="auto">
            <a:xfrm>
              <a:off x="6055421" y="2805707"/>
              <a:ext cx="1564511" cy="40472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Kubernetes Config Service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9D45F25-AB5D-1062-63B4-703FDB2D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4094" y="2135013"/>
              <a:ext cx="274320" cy="274320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A8068E7-A0D3-6724-CC3C-825679C5C9F3}"/>
                </a:ext>
              </a:extLst>
            </p:cNvPr>
            <p:cNvSpPr/>
            <p:nvPr/>
          </p:nvSpPr>
          <p:spPr bwMode="auto">
            <a:xfrm>
              <a:off x="5195238" y="1502307"/>
              <a:ext cx="3275169" cy="417108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Container Registry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794B4E0-295B-5313-FA2A-86884F300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63192" y="1527981"/>
              <a:ext cx="365760" cy="365760"/>
            </a:xfrm>
            <a:prstGeom prst="rect">
              <a:avLst/>
            </a:prstGeom>
          </p:spPr>
        </p:pic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79DACA1C-B668-6D41-D63E-52793C863FCD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rot="16200000" flipV="1">
              <a:off x="7442572" y="3628640"/>
              <a:ext cx="1931721" cy="46897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E74523-1D63-3459-1003-69498603613D}"/>
                </a:ext>
              </a:extLst>
            </p:cNvPr>
            <p:cNvSpPr txBox="1"/>
            <p:nvPr/>
          </p:nvSpPr>
          <p:spPr>
            <a:xfrm>
              <a:off x="7007573" y="3573491"/>
              <a:ext cx="1656209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r>
                <a:rPr lang="en-US" sz="800" dirty="0"/>
                <a:t>Update connected cluster status using heartbeat</a:t>
              </a:r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D1A2B22D-1813-77D4-8D41-B06988D31199}"/>
                </a:ext>
              </a:extLst>
            </p:cNvPr>
            <p:cNvSpPr/>
            <p:nvPr/>
          </p:nvSpPr>
          <p:spPr bwMode="auto">
            <a:xfrm>
              <a:off x="8258461" y="389001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4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2F516E96-D440-DD75-2515-DBF938D9A443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5400000" flipH="1" flipV="1">
              <a:off x="3525219" y="3158969"/>
              <a:ext cx="3118126" cy="221911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3322AA-4DDC-6C75-B221-101C6B456E62}"/>
                </a:ext>
              </a:extLst>
            </p:cNvPr>
            <p:cNvSpPr txBox="1"/>
            <p:nvPr/>
          </p:nvSpPr>
          <p:spPr>
            <a:xfrm>
              <a:off x="5041921" y="3579977"/>
              <a:ext cx="1814502" cy="3693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r>
                <a:rPr lang="en-US" sz="800" dirty="0"/>
                <a:t>Pull Azure Arc-enabled Kubernetes helm charts and agent images and deploy agent pods</a:t>
              </a:r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D1666BB8-6287-0276-A982-00B68D09914B}"/>
                </a:ext>
              </a:extLst>
            </p:cNvPr>
            <p:cNvSpPr/>
            <p:nvPr/>
          </p:nvSpPr>
          <p:spPr bwMode="auto">
            <a:xfrm>
              <a:off x="5089489" y="389188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3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43D557A-F339-65F3-4605-A55B24807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28844" y="1193525"/>
              <a:ext cx="517998" cy="517998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8B4C1D-C480-2255-5EC4-497CC6D094F2}"/>
                </a:ext>
              </a:extLst>
            </p:cNvPr>
            <p:cNvGrpSpPr/>
            <p:nvPr/>
          </p:nvGrpSpPr>
          <p:grpSpPr>
            <a:xfrm>
              <a:off x="1163709" y="2095709"/>
              <a:ext cx="1832437" cy="2262503"/>
              <a:chOff x="1746123" y="2089590"/>
              <a:chExt cx="1832437" cy="2262503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36FF41B-DCF1-2E72-6C52-A7F3D4432435}"/>
                  </a:ext>
                </a:extLst>
              </p:cNvPr>
              <p:cNvSpPr/>
              <p:nvPr/>
            </p:nvSpPr>
            <p:spPr bwMode="auto">
              <a:xfrm>
                <a:off x="1746123" y="2089590"/>
                <a:ext cx="1832437" cy="2262503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Kubernetes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onboarding Interfaces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5C2B1A6-0A82-8453-AE8E-3EF92D5DDA2D}"/>
                  </a:ext>
                </a:extLst>
              </p:cNvPr>
              <p:cNvGrpSpPr/>
              <p:nvPr/>
            </p:nvGrpSpPr>
            <p:grpSpPr>
              <a:xfrm>
                <a:off x="2143337" y="2605093"/>
                <a:ext cx="1038007" cy="1644412"/>
                <a:chOff x="260191" y="3752859"/>
                <a:chExt cx="1038007" cy="1644412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1EFAB29E-CB0F-1B95-5D08-06FA13F5B407}"/>
                    </a:ext>
                  </a:extLst>
                </p:cNvPr>
                <p:cNvSpPr/>
                <p:nvPr/>
              </p:nvSpPr>
              <p:spPr bwMode="auto">
                <a:xfrm>
                  <a:off x="264979" y="3752859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portal</a:t>
                  </a:r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55879269-0D05-A7EB-8A0C-EB5E49D964C1}"/>
                    </a:ext>
                  </a:extLst>
                </p:cNvPr>
                <p:cNvSpPr/>
                <p:nvPr/>
              </p:nvSpPr>
              <p:spPr bwMode="auto">
                <a:xfrm>
                  <a:off x="263782" y="4095382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PowerShell</a:t>
                  </a:r>
                </a:p>
              </p:txBody>
            </p: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11594B58-23F5-EAE2-1FF4-BE0714D58111}"/>
                    </a:ext>
                  </a:extLst>
                </p:cNvPr>
                <p:cNvSpPr/>
                <p:nvPr/>
              </p:nvSpPr>
              <p:spPr bwMode="auto">
                <a:xfrm>
                  <a:off x="262585" y="4437905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CLI</a:t>
                  </a:r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23134D4F-52B1-4A7C-42FA-B0D5677279A5}"/>
                    </a:ext>
                  </a:extLst>
                </p:cNvPr>
                <p:cNvSpPr/>
                <p:nvPr/>
              </p:nvSpPr>
              <p:spPr bwMode="auto">
                <a:xfrm>
                  <a:off x="261388" y="4780428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REST API</a:t>
                  </a:r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140C5663-D03A-6B4C-CD72-AA899C33562A}"/>
                    </a:ext>
                  </a:extLst>
                </p:cNvPr>
                <p:cNvSpPr/>
                <p:nvPr/>
              </p:nvSpPr>
              <p:spPr bwMode="auto">
                <a:xfrm>
                  <a:off x="260191" y="5122951"/>
                  <a:ext cx="1033219" cy="27432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kubectl</a:t>
                  </a:r>
                </a:p>
              </p:txBody>
            </p:sp>
          </p:grpSp>
        </p:grp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ED59826F-8614-4833-DCAC-46DCE3C5D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96146" y="4133047"/>
              <a:ext cx="876607" cy="695941"/>
            </a:xfrm>
            <a:prstGeom prst="bentConnector3">
              <a:avLst>
                <a:gd name="adj1" fmla="val 99769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626BDF-205E-4C12-DC84-BB64A5281345}"/>
                </a:ext>
              </a:extLst>
            </p:cNvPr>
            <p:cNvSpPr txBox="1"/>
            <p:nvPr/>
          </p:nvSpPr>
          <p:spPr>
            <a:xfrm>
              <a:off x="3031027" y="3563060"/>
              <a:ext cx="1201289" cy="49244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900">
                  <a:latin typeface="Segoe UI Semibold (Headings)"/>
                </a:defRPr>
              </a:lvl1pPr>
            </a:lstStyle>
            <a:p>
              <a:r>
                <a:rPr lang="en-US" sz="800" dirty="0"/>
                <a:t>Install Arc-enabled Kubernetes cluster extensions using the </a:t>
              </a:r>
              <a:br>
                <a:rPr lang="en-US" sz="800" dirty="0"/>
              </a:br>
              <a:r>
                <a:rPr lang="en-US" sz="800" i="1" dirty="0"/>
                <a:t>k8s-extension</a:t>
              </a:r>
              <a:r>
                <a:rPr lang="en-US" sz="800" dirty="0"/>
                <a:t> command</a:t>
              </a:r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980D170-AFB4-2D2D-2302-D5C8884B9751}"/>
                </a:ext>
              </a:extLst>
            </p:cNvPr>
            <p:cNvSpPr/>
            <p:nvPr/>
          </p:nvSpPr>
          <p:spPr bwMode="auto">
            <a:xfrm>
              <a:off x="3515851" y="3240558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5E12258-7257-DCBA-3730-32961D7DF519}"/>
                </a:ext>
              </a:extLst>
            </p:cNvPr>
            <p:cNvSpPr txBox="1"/>
            <p:nvPr/>
          </p:nvSpPr>
          <p:spPr>
            <a:xfrm>
              <a:off x="1972216" y="4367322"/>
              <a:ext cx="1746441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Onboard Kubernetes cluster to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Arc the using </a:t>
              </a: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connectedk8s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command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127772A-9A14-D751-DB3A-04C7F63F8BF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2079928" y="4358212"/>
              <a:ext cx="0" cy="4707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566EAB0B-516B-1612-66D9-CAA8E406650D}"/>
                </a:ext>
              </a:extLst>
            </p:cNvPr>
            <p:cNvSpPr/>
            <p:nvPr/>
          </p:nvSpPr>
          <p:spPr bwMode="auto">
            <a:xfrm>
              <a:off x="1720300" y="4456440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2</a:t>
              </a:r>
            </a:p>
          </p:txBody>
        </p:sp>
        <p:pic>
          <p:nvPicPr>
            <p:cNvPr id="76" name="Graphic 75" descr="User outline">
              <a:extLst>
                <a:ext uri="{FF2B5EF4-FFF2-40B4-BE49-F238E27FC236}">
                  <a16:creationId xmlns:a16="http://schemas.microsoft.com/office/drawing/2014/main" id="{1405C33A-24BC-7038-CDF4-5CB3956E6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800671" y="1188571"/>
              <a:ext cx="553722" cy="553722"/>
            </a:xfrm>
            <a:prstGeom prst="rect">
              <a:avLst/>
            </a:prstGeom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4816783-8925-F23D-84D2-B3659D2D0A22}"/>
                </a:ext>
              </a:extLst>
            </p:cNvPr>
            <p:cNvCxnSpPr>
              <a:cxnSpLocks/>
            </p:cNvCxnSpPr>
            <p:nvPr/>
          </p:nvCxnSpPr>
          <p:spPr>
            <a:xfrm>
              <a:off x="2354393" y="1452880"/>
              <a:ext cx="191280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40A7BF5-1676-4512-D5E1-525F5EB6DC0F}"/>
                </a:ext>
              </a:extLst>
            </p:cNvPr>
            <p:cNvSpPr txBox="1"/>
            <p:nvPr/>
          </p:nvSpPr>
          <p:spPr>
            <a:xfrm>
              <a:off x="2370535" y="1495236"/>
              <a:ext cx="1873949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Prepare prerequisites for onboarding Arc-enabled Kubernetes </a:t>
              </a:r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80190837-8D70-294F-AAEF-46E7FCC65B45}"/>
                </a:ext>
              </a:extLst>
            </p:cNvPr>
            <p:cNvSpPr/>
            <p:nvPr/>
          </p:nvSpPr>
          <p:spPr bwMode="auto">
            <a:xfrm>
              <a:off x="3169235" y="1115610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768F54C-572B-71F5-4443-46E34DF7C5C0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2079928" y="1734402"/>
              <a:ext cx="0" cy="36130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449608-93EA-24F1-B61C-80DE3D61D81B}"/>
                </a:ext>
              </a:extLst>
            </p:cNvPr>
            <p:cNvSpPr txBox="1"/>
            <p:nvPr/>
          </p:nvSpPr>
          <p:spPr>
            <a:xfrm>
              <a:off x="1639208" y="1040116"/>
              <a:ext cx="86827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Cluster admin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16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540276" cy="397545"/>
          </a:xfrm>
        </p:spPr>
        <p:txBody>
          <a:bodyPr/>
          <a:lstStyle/>
          <a:p>
            <a:r>
              <a:rPr lang="en-GB" dirty="0"/>
              <a:t>Arc-enabled Kubernetes – </a:t>
            </a:r>
            <a:r>
              <a:rPr lang="en-US" dirty="0"/>
              <a:t>Network connectivity architecture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0023A9-460F-7FDA-3A62-635CC9FE069F}"/>
              </a:ext>
            </a:extLst>
          </p:cNvPr>
          <p:cNvGrpSpPr/>
          <p:nvPr/>
        </p:nvGrpSpPr>
        <p:grpSpPr>
          <a:xfrm>
            <a:off x="81827" y="781329"/>
            <a:ext cx="12028346" cy="5965926"/>
            <a:chOff x="114885" y="831115"/>
            <a:chExt cx="12028346" cy="5965926"/>
          </a:xfrm>
        </p:grpSpPr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25C8A452-E0A1-5025-ED74-3EAF3E2F0018}"/>
                </a:ext>
              </a:extLst>
            </p:cNvPr>
            <p:cNvSpPr/>
            <p:nvPr/>
          </p:nvSpPr>
          <p:spPr bwMode="auto">
            <a:xfrm>
              <a:off x="1687264" y="831115"/>
              <a:ext cx="10455967" cy="375851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73"/>
              <a:endParaRPr lang="en-US" sz="10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A7FD9FEC-814E-AC9E-0CA8-8CBF2E91C34C}"/>
                </a:ext>
              </a:extLst>
            </p:cNvPr>
            <p:cNvSpPr/>
            <p:nvPr/>
          </p:nvSpPr>
          <p:spPr bwMode="auto">
            <a:xfrm>
              <a:off x="1687265" y="4817571"/>
              <a:ext cx="8569410" cy="1979470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On-premises or 3</a:t>
              </a:r>
              <a:r>
                <a:rPr kumimoji="0" lang="en-US" sz="10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rd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party cloud provider network</a:t>
              </a:r>
              <a:endParaRPr kumimoji="0" lang="en-US" sz="10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0BC4A76-FDC8-48FA-AFAD-E167F5997CF9}"/>
                </a:ext>
              </a:extLst>
            </p:cNvPr>
            <p:cNvSpPr/>
            <p:nvPr/>
          </p:nvSpPr>
          <p:spPr bwMode="auto">
            <a:xfrm>
              <a:off x="6687888" y="1327206"/>
              <a:ext cx="5378600" cy="252406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Virtual Network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76B83F-0FFA-5B10-3B7A-9A5E7EF98978}"/>
                </a:ext>
              </a:extLst>
            </p:cNvPr>
            <p:cNvGrpSpPr/>
            <p:nvPr/>
          </p:nvGrpSpPr>
          <p:grpSpPr>
            <a:xfrm>
              <a:off x="9325384" y="1539707"/>
              <a:ext cx="1170233" cy="2357492"/>
              <a:chOff x="10358711" y="1893787"/>
              <a:chExt cx="1170233" cy="235749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04DF5D6-DE1C-79B0-8BCC-A2D5FA420C98}"/>
                  </a:ext>
                </a:extLst>
              </p:cNvPr>
              <p:cNvGrpSpPr/>
              <p:nvPr/>
            </p:nvGrpSpPr>
            <p:grpSpPr>
              <a:xfrm>
                <a:off x="10358711" y="1893787"/>
                <a:ext cx="1170233" cy="1148743"/>
                <a:chOff x="10838869" y="2536858"/>
                <a:chExt cx="1170233" cy="1148743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6536AA26-9A41-BF63-243D-40C968F4CCA5}"/>
                    </a:ext>
                  </a:extLst>
                </p:cNvPr>
                <p:cNvSpPr/>
                <p:nvPr/>
              </p:nvSpPr>
              <p:spPr bwMode="auto">
                <a:xfrm>
                  <a:off x="10838869" y="2784757"/>
                  <a:ext cx="1170233" cy="90084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Key Vault 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Private Endpoint</a:t>
                  </a:r>
                </a:p>
              </p:txBody>
            </p:sp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5FA67FB2-492F-6DA2-1294-96441DF4F3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1105" y="2536858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B52F105-417F-8365-EC8C-040B84F596BD}"/>
                  </a:ext>
                </a:extLst>
              </p:cNvPr>
              <p:cNvGrpSpPr/>
              <p:nvPr/>
            </p:nvGrpSpPr>
            <p:grpSpPr>
              <a:xfrm>
                <a:off x="10358711" y="3437404"/>
                <a:ext cx="1170233" cy="813875"/>
                <a:chOff x="10358711" y="3299948"/>
                <a:chExt cx="1170233" cy="813875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22A6143-5FDD-E837-9AD3-54DB9EEB4570}"/>
                    </a:ext>
                  </a:extLst>
                </p:cNvPr>
                <p:cNvSpPr/>
                <p:nvPr/>
              </p:nvSpPr>
              <p:spPr bwMode="auto">
                <a:xfrm>
                  <a:off x="10358711" y="3299948"/>
                  <a:ext cx="1170233" cy="81387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Calibri" panose="020F0502020204030204" pitchFamily="34" charset="0"/>
                      <a:cs typeface="Arial" panose="020B0604020202020204" pitchFamily="34" charset="0"/>
                    </a:rPr>
                    <a:t>Azure Key Vault</a:t>
                  </a:r>
                </a:p>
              </p:txBody>
            </p:sp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EEEC35DE-3D73-B95B-DB60-9FECCDFBD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5218" y="3684265"/>
                  <a:ext cx="361489" cy="365760"/>
                </a:xfrm>
                <a:prstGeom prst="rect">
                  <a:avLst/>
                </a:prstGeom>
              </p:spPr>
            </p:pic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3BEDFEF-3405-3B99-75C0-902D4525411D}"/>
                  </a:ext>
                </a:extLst>
              </p:cNvPr>
              <p:cNvCxnSpPr>
                <a:cxnSpLocks/>
                <a:stCxn id="12" idx="2"/>
                <a:endCxn id="10" idx="0"/>
              </p:cNvCxnSpPr>
              <p:nvPr/>
            </p:nvCxnSpPr>
            <p:spPr>
              <a:xfrm>
                <a:off x="10943828" y="3042530"/>
                <a:ext cx="0" cy="394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D672E25-6BDC-D6B6-E959-F9CCE6D92FC7}"/>
                </a:ext>
              </a:extLst>
            </p:cNvPr>
            <p:cNvGrpSpPr/>
            <p:nvPr/>
          </p:nvGrpSpPr>
          <p:grpSpPr>
            <a:xfrm>
              <a:off x="8009253" y="1540053"/>
              <a:ext cx="1172312" cy="2357146"/>
              <a:chOff x="7743043" y="1893787"/>
              <a:chExt cx="1172312" cy="235714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9C4FE90-4715-96E9-2307-7296AB20609F}"/>
                  </a:ext>
                </a:extLst>
              </p:cNvPr>
              <p:cNvGrpSpPr/>
              <p:nvPr/>
            </p:nvGrpSpPr>
            <p:grpSpPr>
              <a:xfrm>
                <a:off x="7743043" y="1893787"/>
                <a:ext cx="1170233" cy="1148743"/>
                <a:chOff x="10838869" y="2536858"/>
                <a:chExt cx="1170233" cy="1148743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E240EF15-9AE2-FF90-88E6-473D1B6F50EF}"/>
                    </a:ext>
                  </a:extLst>
                </p:cNvPr>
                <p:cNvSpPr/>
                <p:nvPr/>
              </p:nvSpPr>
              <p:spPr bwMode="auto">
                <a:xfrm>
                  <a:off x="10838869" y="2784757"/>
                  <a:ext cx="1170233" cy="90084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Monitor </a:t>
                  </a:r>
                </a:p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Private Link Endpoint</a:t>
                  </a:r>
                </a:p>
              </p:txBody>
            </p:sp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ED66AE50-A8F7-A79F-3C09-052E510DE9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1105" y="2536858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34FD6B-C1A1-CC26-EA4A-4DD44EF283E4}"/>
                  </a:ext>
                </a:extLst>
              </p:cNvPr>
              <p:cNvSpPr/>
              <p:nvPr/>
            </p:nvSpPr>
            <p:spPr bwMode="auto">
              <a:xfrm>
                <a:off x="7844080" y="2850903"/>
                <a:ext cx="968158" cy="364916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Monitor </a:t>
                </a:r>
              </a:p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Private Link Scope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53A35B6-EAEC-31CD-BDBC-DE8EC02AF571}"/>
                  </a:ext>
                </a:extLst>
              </p:cNvPr>
              <p:cNvSpPr/>
              <p:nvPr/>
            </p:nvSpPr>
            <p:spPr bwMode="auto">
              <a:xfrm>
                <a:off x="7745122" y="3437058"/>
                <a:ext cx="1170233" cy="813875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Log Analytics Workspace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D30AA435-6175-A9B8-80FB-6411208E8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45279" y="3821721"/>
                <a:ext cx="365760" cy="365760"/>
              </a:xfrm>
              <a:prstGeom prst="rect">
                <a:avLst/>
              </a:prstGeom>
              <a:effectLst/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DAE1D07-3EB6-AF0D-A02D-C832D4934B34}"/>
                  </a:ext>
                </a:extLst>
              </p:cNvPr>
              <p:cNvCxnSpPr>
                <a:cxnSpLocks/>
                <a:stCxn id="28" idx="2"/>
                <a:endCxn id="29" idx="0"/>
              </p:cNvCxnSpPr>
              <p:nvPr/>
            </p:nvCxnSpPr>
            <p:spPr>
              <a:xfrm>
                <a:off x="8328159" y="3215819"/>
                <a:ext cx="2080" cy="2212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Graphic 34" descr="Private Link Integration">
              <a:extLst>
                <a:ext uri="{FF2B5EF4-FFF2-40B4-BE49-F238E27FC236}">
                  <a16:creationId xmlns:a16="http://schemas.microsoft.com/office/drawing/2014/main" id="{F585B2AF-8FEC-22F9-2218-B1EEEC08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80923" y="1316195"/>
              <a:ext cx="274320" cy="274320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0A7F8D-E275-7E7E-3EEB-232AED73C94A}"/>
                </a:ext>
              </a:extLst>
            </p:cNvPr>
            <p:cNvGrpSpPr/>
            <p:nvPr/>
          </p:nvGrpSpPr>
          <p:grpSpPr>
            <a:xfrm>
              <a:off x="6693121" y="1540053"/>
              <a:ext cx="1170233" cy="1322032"/>
              <a:chOff x="7743043" y="1893787"/>
              <a:chExt cx="1170233" cy="132203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26718B8-9151-90EA-E22B-F9BD1C3A1B87}"/>
                  </a:ext>
                </a:extLst>
              </p:cNvPr>
              <p:cNvGrpSpPr/>
              <p:nvPr/>
            </p:nvGrpSpPr>
            <p:grpSpPr>
              <a:xfrm>
                <a:off x="7743043" y="1893787"/>
                <a:ext cx="1170233" cy="1148743"/>
                <a:chOff x="10838869" y="2536858"/>
                <a:chExt cx="1170233" cy="1148743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FB10735C-C3F3-E8AF-6628-D92ABE9BAF01}"/>
                    </a:ext>
                  </a:extLst>
                </p:cNvPr>
                <p:cNvSpPr/>
                <p:nvPr/>
              </p:nvSpPr>
              <p:spPr bwMode="auto">
                <a:xfrm>
                  <a:off x="10838869" y="2784757"/>
                  <a:ext cx="1170233" cy="90084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Arc </a:t>
                  </a:r>
                </a:p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Private Link Endpoint</a:t>
                  </a:r>
                </a:p>
              </p:txBody>
            </p:sp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B23BE404-2899-5A83-2C89-BB26EEEAB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1105" y="2536858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25E6A6AD-2A19-DE76-6C0C-5BE8C607FAD6}"/>
                  </a:ext>
                </a:extLst>
              </p:cNvPr>
              <p:cNvSpPr/>
              <p:nvPr/>
            </p:nvSpPr>
            <p:spPr bwMode="auto">
              <a:xfrm>
                <a:off x="7844080" y="2850903"/>
                <a:ext cx="968158" cy="364916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Arc </a:t>
                </a:r>
              </a:p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Private Link Scope</a:t>
                </a:r>
              </a:p>
            </p:txBody>
          </p:sp>
        </p:grp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415B8F9-0337-8CEC-408E-13A90F9EA973}"/>
                </a:ext>
              </a:extLst>
            </p:cNvPr>
            <p:cNvSpPr/>
            <p:nvPr/>
          </p:nvSpPr>
          <p:spPr bwMode="auto">
            <a:xfrm>
              <a:off x="10639436" y="2405815"/>
              <a:ext cx="1427052" cy="912539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ExpressRoute / VPN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D0EA18A-B8C7-B4A9-9CE5-CB078CFDB9E4}"/>
                </a:ext>
              </a:extLst>
            </p:cNvPr>
            <p:cNvGrpSpPr/>
            <p:nvPr/>
          </p:nvGrpSpPr>
          <p:grpSpPr>
            <a:xfrm>
              <a:off x="10909035" y="2848887"/>
              <a:ext cx="887854" cy="370435"/>
              <a:chOff x="5878328" y="3748133"/>
              <a:chExt cx="887854" cy="370435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669E2617-D699-A106-B7FA-AA2652158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400422" y="374813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2DC5F3E1-7ECD-FF6B-4BEA-A8C70A223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878328" y="3752808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527D284-9CB0-EC80-8476-5F313A621FA2}"/>
                </a:ext>
              </a:extLst>
            </p:cNvPr>
            <p:cNvGrpSpPr/>
            <p:nvPr/>
          </p:nvGrpSpPr>
          <p:grpSpPr>
            <a:xfrm>
              <a:off x="6868574" y="5151458"/>
              <a:ext cx="3085830" cy="1284941"/>
              <a:chOff x="7278243" y="5044141"/>
              <a:chExt cx="3085830" cy="1284941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46A3D29-986F-B8D1-53A6-AE50AD08DBCF}"/>
                  </a:ext>
                </a:extLst>
              </p:cNvPr>
              <p:cNvSpPr/>
              <p:nvPr/>
            </p:nvSpPr>
            <p:spPr bwMode="auto">
              <a:xfrm>
                <a:off x="7278243" y="5044141"/>
                <a:ext cx="3085830" cy="1284941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Kubernetes cluster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21751D7-B727-C9F4-CBFB-EB41D143FDF1}"/>
                  </a:ext>
                </a:extLst>
              </p:cNvPr>
              <p:cNvGrpSpPr/>
              <p:nvPr/>
            </p:nvGrpSpPr>
            <p:grpSpPr>
              <a:xfrm>
                <a:off x="8374569" y="5412603"/>
                <a:ext cx="893178" cy="813875"/>
                <a:chOff x="7890475" y="5006203"/>
                <a:chExt cx="893178" cy="813875"/>
              </a:xfrm>
            </p:grpSpPr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C0528DDF-DA5F-8953-41D8-DC8322993C96}"/>
                    </a:ext>
                  </a:extLst>
                </p:cNvPr>
                <p:cNvSpPr/>
                <p:nvPr/>
              </p:nvSpPr>
              <p:spPr bwMode="auto">
                <a:xfrm>
                  <a:off x="7890475" y="5006203"/>
                  <a:ext cx="893178" cy="81387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Calibri" panose="020F0502020204030204" pitchFamily="34" charset="0"/>
                      <a:cs typeface="Arial" panose="020B0604020202020204" pitchFamily="34" charset="0"/>
                    </a:rPr>
                    <a:t>Kubernetes workloads</a:t>
                  </a:r>
                </a:p>
              </p:txBody>
            </p:sp>
            <p:pic>
              <p:nvPicPr>
                <p:cNvPr id="75" name="Picture 2">
                  <a:extLst>
                    <a:ext uri="{FF2B5EF4-FFF2-40B4-BE49-F238E27FC236}">
                      <a16:creationId xmlns:a16="http://schemas.microsoft.com/office/drawing/2014/main" id="{C19991EC-F8D2-608D-6A4D-084F68B50B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8286" y="5373036"/>
                  <a:ext cx="377556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9BA3CBD6-10A1-34EE-AA49-0EE3501BA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343877" y="5110990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6AF7D4C-5C4C-509E-6516-EA07B0814360}"/>
                </a:ext>
              </a:extLst>
            </p:cNvPr>
            <p:cNvSpPr/>
            <p:nvPr/>
          </p:nvSpPr>
          <p:spPr bwMode="auto">
            <a:xfrm>
              <a:off x="3208351" y="1316195"/>
              <a:ext cx="2558390" cy="153736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Resource Manager (ARM)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84738457-BAAB-8935-A6B3-2842CA40B888}"/>
                </a:ext>
              </a:extLst>
            </p:cNvPr>
            <p:cNvSpPr/>
            <p:nvPr/>
          </p:nvSpPr>
          <p:spPr bwMode="auto">
            <a:xfrm>
              <a:off x="5073220" y="1825810"/>
              <a:ext cx="1330830" cy="532058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Arc-enabled Kubernetes cluster ARM resource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C966846-0E2C-8808-1805-690F5CBBA887}"/>
                </a:ext>
              </a:extLst>
            </p:cNvPr>
            <p:cNvGrpSpPr/>
            <p:nvPr/>
          </p:nvGrpSpPr>
          <p:grpSpPr>
            <a:xfrm>
              <a:off x="3380388" y="1825810"/>
              <a:ext cx="1637584" cy="813874"/>
              <a:chOff x="4441486" y="1369840"/>
              <a:chExt cx="1637584" cy="813874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96CB587D-7015-6448-34CB-A7700FD8380C}"/>
                  </a:ext>
                </a:extLst>
              </p:cNvPr>
              <p:cNvSpPr/>
              <p:nvPr/>
            </p:nvSpPr>
            <p:spPr bwMode="auto">
              <a:xfrm>
                <a:off x="4441486" y="1369840"/>
                <a:ext cx="1637584" cy="813874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Container Registry (for Arc containers)</a:t>
                </a:r>
              </a:p>
            </p:txBody>
          </p: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843F6C6A-EAF0-A40B-3304-A4715C59B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077398" y="1766930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3582B97-376F-0CC9-244A-F2466030C1D5}"/>
                </a:ext>
              </a:extLst>
            </p:cNvPr>
            <p:cNvSpPr/>
            <p:nvPr/>
          </p:nvSpPr>
          <p:spPr bwMode="auto">
            <a:xfrm>
              <a:off x="2010605" y="1301972"/>
              <a:ext cx="1163033" cy="154691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 Entra ID</a:t>
              </a:r>
            </a:p>
          </p:txBody>
        </p: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07533840-4B2E-1E9E-359E-592A3C54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357377" y="1848756"/>
              <a:ext cx="457200" cy="457200"/>
            </a:xfrm>
            <a:prstGeom prst="rect">
              <a:avLst/>
            </a:prstGeom>
          </p:spPr>
        </p:pic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22CBECC-FE7D-43E6-8FC3-E7E103717C07}"/>
                </a:ext>
              </a:extLst>
            </p:cNvPr>
            <p:cNvCxnSpPr>
              <a:cxnSpLocks/>
              <a:stCxn id="72" idx="1"/>
              <a:endCxn id="100" idx="3"/>
            </p:cNvCxnSpPr>
            <p:nvPr/>
          </p:nvCxnSpPr>
          <p:spPr>
            <a:xfrm flipH="1" flipV="1">
              <a:off x="5075367" y="5793928"/>
              <a:ext cx="1793207" cy="1"/>
            </a:xfrm>
            <a:prstGeom prst="straightConnector1">
              <a:avLst/>
            </a:prstGeom>
            <a:ln>
              <a:solidFill>
                <a:srgbClr val="F747D5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53D4D5A8-77CA-CA54-4C71-DB5500CC918B}"/>
                </a:ext>
              </a:extLst>
            </p:cNvPr>
            <p:cNvCxnSpPr>
              <a:cxnSpLocks/>
              <a:stCxn id="54" idx="2"/>
              <a:endCxn id="81" idx="3"/>
            </p:cNvCxnSpPr>
            <p:nvPr/>
          </p:nvCxnSpPr>
          <p:spPr>
            <a:xfrm rot="5400000" flipH="1">
              <a:off x="6456021" y="2039869"/>
              <a:ext cx="770246" cy="874187"/>
            </a:xfrm>
            <a:prstGeom prst="bentConnector4">
              <a:avLst>
                <a:gd name="adj1" fmla="val -29679"/>
                <a:gd name="adj2" fmla="val 77687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E6F78B1-7DD2-F1BA-0BD7-06CA0CA23BD5}"/>
                </a:ext>
              </a:extLst>
            </p:cNvPr>
            <p:cNvGrpSpPr/>
            <p:nvPr/>
          </p:nvGrpSpPr>
          <p:grpSpPr>
            <a:xfrm>
              <a:off x="1989537" y="5151458"/>
              <a:ext cx="3085830" cy="1284940"/>
              <a:chOff x="3934602" y="5044141"/>
              <a:chExt cx="3085830" cy="1284940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5CDE3DEF-0ECD-E236-55AE-5125F48C5788}"/>
                  </a:ext>
                </a:extLst>
              </p:cNvPr>
              <p:cNvSpPr/>
              <p:nvPr/>
            </p:nvSpPr>
            <p:spPr bwMode="auto">
              <a:xfrm>
                <a:off x="3934602" y="5044141"/>
                <a:ext cx="3085830" cy="128494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User’s Git infrastructure 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087C596D-45D1-5E9D-D233-AD32464E4750}"/>
                  </a:ext>
                </a:extLst>
              </p:cNvPr>
              <p:cNvGrpSpPr/>
              <p:nvPr/>
            </p:nvGrpSpPr>
            <p:grpSpPr>
              <a:xfrm>
                <a:off x="4178014" y="5503107"/>
                <a:ext cx="2599005" cy="529281"/>
                <a:chOff x="3163242" y="3931563"/>
                <a:chExt cx="2599005" cy="529281"/>
              </a:xfrm>
            </p:grpSpPr>
            <p:pic>
              <p:nvPicPr>
                <p:cNvPr id="101" name="Picture 2" descr="GitHub - dduzgun-security/github-enterprise-cloud-configuration: Guideline  of best practices to follow to configure Github Enterprise Cloud in a  secure way.">
                  <a:extLst>
                    <a:ext uri="{FF2B5EF4-FFF2-40B4-BE49-F238E27FC236}">
                      <a16:creationId xmlns:a16="http://schemas.microsoft.com/office/drawing/2014/main" id="{E81A8519-B2D4-1272-8752-506E749160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60399" y="4013160"/>
                  <a:ext cx="1235551" cy="366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102" descr="Ico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5FCD992-6497-578C-531D-193AD7FD4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3242" y="3931563"/>
                  <a:ext cx="529281" cy="529281"/>
                </a:xfrm>
                <a:prstGeom prst="rect">
                  <a:avLst/>
                </a:prstGeom>
              </p:spPr>
            </p:pic>
            <p:pic>
              <p:nvPicPr>
                <p:cNvPr id="104" name="Picture 103" descr="Logo&#10;&#10;Description automatically generated">
                  <a:extLst>
                    <a:ext uri="{FF2B5EF4-FFF2-40B4-BE49-F238E27FC236}">
                      <a16:creationId xmlns:a16="http://schemas.microsoft.com/office/drawing/2014/main" id="{9931D017-A584-7F9F-DA11-EA4FF16BFE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5282" y="3979461"/>
                  <a:ext cx="496965" cy="433488"/>
                </a:xfrm>
                <a:prstGeom prst="rect">
                  <a:avLst/>
                </a:prstGeom>
              </p:spPr>
            </p:pic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F64B5E-4603-759D-B54D-6DAEB82CB6A6}"/>
                </a:ext>
              </a:extLst>
            </p:cNvPr>
            <p:cNvSpPr txBox="1"/>
            <p:nvPr/>
          </p:nvSpPr>
          <p:spPr>
            <a:xfrm>
              <a:off x="5424385" y="5441147"/>
              <a:ext cx="1095171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>
                  <a:solidFill>
                    <a:srgbClr val="F747D5"/>
                  </a:solidFill>
                </a:rPr>
                <a:t>Git APIs</a:t>
              </a:r>
            </a:p>
            <a:p>
              <a:r>
                <a:rPr lang="en-US" dirty="0">
                  <a:solidFill>
                    <a:srgbClr val="F747D5"/>
                  </a:solidFill>
                </a:rPr>
                <a:t>HTTPS 443</a:t>
              </a: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EB0826CE-D460-3269-A9B2-AA7FB7BB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251805" y="1366794"/>
              <a:ext cx="274320" cy="274320"/>
            </a:xfrm>
            <a:prstGeom prst="rect">
              <a:avLst/>
            </a:pr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B1612207-539B-3819-EE1C-6B6B3DB74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735730" y="4638399"/>
              <a:ext cx="357650" cy="357650"/>
            </a:xfrm>
            <a:prstGeom prst="rect">
              <a:avLst/>
            </a:prstGeom>
          </p:spPr>
        </p:pic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5FF42FA9-04BC-AF70-8AF6-A439D66A9D7D}"/>
                </a:ext>
              </a:extLst>
            </p:cNvPr>
            <p:cNvCxnSpPr>
              <a:cxnSpLocks/>
              <a:stCxn id="118" idx="0"/>
              <a:endCxn id="62" idx="2"/>
            </p:cNvCxnSpPr>
            <p:nvPr/>
          </p:nvCxnSpPr>
          <p:spPr>
            <a:xfrm rot="5400000" flipH="1" flipV="1">
              <a:off x="9973736" y="3259174"/>
              <a:ext cx="1320045" cy="1438407"/>
            </a:xfrm>
            <a:prstGeom prst="bentConnector3">
              <a:avLst>
                <a:gd name="adj1" fmla="val 16769"/>
              </a:avLst>
            </a:prstGeom>
            <a:ln>
              <a:solidFill>
                <a:srgbClr val="FFC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71446CE2-ADBA-CDFD-E277-CEE39FB50251}"/>
                </a:ext>
              </a:extLst>
            </p:cNvPr>
            <p:cNvCxnSpPr>
              <a:cxnSpLocks/>
              <a:stCxn id="118" idx="2"/>
              <a:endCxn id="72" idx="0"/>
            </p:cNvCxnSpPr>
            <p:nvPr/>
          </p:nvCxnSpPr>
          <p:spPr>
            <a:xfrm rot="5400000">
              <a:off x="9085318" y="4322220"/>
              <a:ext cx="155409" cy="1503066"/>
            </a:xfrm>
            <a:prstGeom prst="bentConnector3">
              <a:avLst>
                <a:gd name="adj1" fmla="val 14219"/>
              </a:avLst>
            </a:prstGeom>
            <a:ln>
              <a:solidFill>
                <a:srgbClr val="FFC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2345C9C-3881-22F9-1363-823E42E7A0EC}"/>
                </a:ext>
              </a:extLst>
            </p:cNvPr>
            <p:cNvSpPr txBox="1"/>
            <p:nvPr/>
          </p:nvSpPr>
          <p:spPr>
            <a:xfrm>
              <a:off x="9593247" y="3936455"/>
              <a:ext cx="1759715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>
                  <a:solidFill>
                    <a:srgbClr val="FFC000"/>
                  </a:solidFill>
                </a:rPr>
                <a:t>On-premises or 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  <a:r>
                <a:rPr kumimoji="0" lang="en-US" sz="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rd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party cloud provider network connectivity via 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ExperssRoute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or Site-to-site VPN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28B6D60-CF1F-205E-C8F9-3DB1F33DE5E0}"/>
                </a:ext>
              </a:extLst>
            </p:cNvPr>
            <p:cNvCxnSpPr>
              <a:stCxn id="62" idx="0"/>
            </p:cNvCxnSpPr>
            <p:nvPr/>
          </p:nvCxnSpPr>
          <p:spPr>
            <a:xfrm flipV="1">
              <a:off x="11352962" y="1590515"/>
              <a:ext cx="0" cy="81530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67B1A406-B0D2-6761-4A15-780AA9179F7B}"/>
                </a:ext>
              </a:extLst>
            </p:cNvPr>
            <p:cNvSpPr/>
            <p:nvPr/>
          </p:nvSpPr>
          <p:spPr bwMode="auto">
            <a:xfrm>
              <a:off x="1999479" y="3496032"/>
              <a:ext cx="3767262" cy="20700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HTTPS 443</a:t>
              </a:r>
            </a:p>
          </p:txBody>
        </p: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13D08EB-55F5-1B5E-8467-886F05B8A538}"/>
                </a:ext>
              </a:extLst>
            </p:cNvPr>
            <p:cNvCxnSpPr>
              <a:cxnSpLocks/>
            </p:cNvCxnSpPr>
            <p:nvPr/>
          </p:nvCxnSpPr>
          <p:spPr>
            <a:xfrm>
              <a:off x="4111710" y="4916606"/>
              <a:ext cx="3842580" cy="234852"/>
            </a:xfrm>
            <a:prstGeom prst="bentConnector3">
              <a:avLst>
                <a:gd name="adj1" fmla="val 100017"/>
              </a:avLst>
            </a:prstGeom>
            <a:ln>
              <a:solidFill>
                <a:srgbClr val="A1F30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35627D-EF30-FF15-72A6-98C7AE9A40B8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3883110" y="3703037"/>
              <a:ext cx="0" cy="949085"/>
            </a:xfrm>
            <a:prstGeom prst="line">
              <a:avLst/>
            </a:prstGeom>
            <a:ln>
              <a:solidFill>
                <a:srgbClr val="A1F30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8C1D8EDB-E3DD-D93E-2C49-A8C718F3EB93}"/>
                </a:ext>
              </a:extLst>
            </p:cNvPr>
            <p:cNvCxnSpPr>
              <a:cxnSpLocks/>
              <a:stCxn id="135" idx="0"/>
              <a:endCxn id="78" idx="2"/>
            </p:cNvCxnSpPr>
            <p:nvPr/>
          </p:nvCxnSpPr>
          <p:spPr>
            <a:xfrm rot="5400000" flipH="1" flipV="1">
              <a:off x="3864093" y="2872579"/>
              <a:ext cx="642470" cy="604436"/>
            </a:xfrm>
            <a:prstGeom prst="bentConnector3">
              <a:avLst>
                <a:gd name="adj1" fmla="val 50395"/>
              </a:avLst>
            </a:prstGeom>
            <a:ln>
              <a:solidFill>
                <a:srgbClr val="A1F30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164">
              <a:extLst>
                <a:ext uri="{FF2B5EF4-FFF2-40B4-BE49-F238E27FC236}">
                  <a16:creationId xmlns:a16="http://schemas.microsoft.com/office/drawing/2014/main" id="{49BFBAE1-334E-823D-73A3-E5A72DA6F980}"/>
                </a:ext>
              </a:extLst>
            </p:cNvPr>
            <p:cNvCxnSpPr>
              <a:cxnSpLocks/>
              <a:stCxn id="135" idx="0"/>
              <a:endCxn id="91" idx="2"/>
            </p:cNvCxnSpPr>
            <p:nvPr/>
          </p:nvCxnSpPr>
          <p:spPr>
            <a:xfrm rot="16200000" flipV="1">
              <a:off x="2914044" y="2526966"/>
              <a:ext cx="647145" cy="129098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A1F30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E562104-E9C3-9E08-C62C-E6F71122D922}"/>
                </a:ext>
              </a:extLst>
            </p:cNvPr>
            <p:cNvSpPr txBox="1"/>
            <p:nvPr/>
          </p:nvSpPr>
          <p:spPr>
            <a:xfrm>
              <a:off x="2123395" y="3798638"/>
              <a:ext cx="1759715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On-premises or 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  <a:r>
                <a:rPr kumimoji="0" lang="en-US" sz="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rd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party cloud provider network connectivity via firewall or proxy</a:t>
              </a:r>
              <a:endParaRPr lang="en-US" dirty="0">
                <a:solidFill>
                  <a:srgbClr val="A1F30D"/>
                </a:solidFill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2DD0F3D-4BA3-4AB1-067A-F94ABDDC3D63}"/>
                </a:ext>
              </a:extLst>
            </p:cNvPr>
            <p:cNvCxnSpPr>
              <a:cxnSpLocks/>
            </p:cNvCxnSpPr>
            <p:nvPr/>
          </p:nvCxnSpPr>
          <p:spPr>
            <a:xfrm>
              <a:off x="4757869" y="2639684"/>
              <a:ext cx="0" cy="850577"/>
            </a:xfrm>
            <a:prstGeom prst="straightConnector1">
              <a:avLst/>
            </a:prstGeom>
            <a:ln>
              <a:solidFill>
                <a:srgbClr val="F4540C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or: Elbow 188">
              <a:extLst>
                <a:ext uri="{FF2B5EF4-FFF2-40B4-BE49-F238E27FC236}">
                  <a16:creationId xmlns:a16="http://schemas.microsoft.com/office/drawing/2014/main" id="{A2516AC5-CC4D-3DDF-BA5E-89908495999A}"/>
                </a:ext>
              </a:extLst>
            </p:cNvPr>
            <p:cNvCxnSpPr/>
            <p:nvPr/>
          </p:nvCxnSpPr>
          <p:spPr>
            <a:xfrm rot="5400000">
              <a:off x="3911048" y="3808289"/>
              <a:ext cx="949085" cy="738580"/>
            </a:xfrm>
            <a:prstGeom prst="bentConnector3">
              <a:avLst/>
            </a:prstGeom>
            <a:ln>
              <a:solidFill>
                <a:srgbClr val="F4540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or: Elbow 189">
              <a:extLst>
                <a:ext uri="{FF2B5EF4-FFF2-40B4-BE49-F238E27FC236}">
                  <a16:creationId xmlns:a16="http://schemas.microsoft.com/office/drawing/2014/main" id="{0F64EC8A-015A-CAB5-7D71-E6226F6FEBF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11714" y="3703034"/>
              <a:ext cx="1040754" cy="1037475"/>
            </a:xfrm>
            <a:prstGeom prst="bentConnector3">
              <a:avLst>
                <a:gd name="adj1" fmla="val -275"/>
              </a:avLst>
            </a:prstGeom>
            <a:ln>
              <a:solidFill>
                <a:srgbClr val="F4540C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7E0B113C-688F-FCE9-0A2B-956A8A56E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468" y="2357868"/>
              <a:ext cx="0" cy="1132393"/>
            </a:xfrm>
            <a:prstGeom prst="straightConnector1">
              <a:avLst/>
            </a:prstGeom>
            <a:ln>
              <a:solidFill>
                <a:srgbClr val="F4540C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FB2A7DF-5858-F422-0EED-FB885A9EB55F}"/>
                </a:ext>
              </a:extLst>
            </p:cNvPr>
            <p:cNvSpPr txBox="1"/>
            <p:nvPr/>
          </p:nvSpPr>
          <p:spPr>
            <a:xfrm>
              <a:off x="5107557" y="2866531"/>
              <a:ext cx="14808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>
                  <a:solidFill>
                    <a:srgbClr val="F4540C"/>
                  </a:solidFill>
                </a:rPr>
                <a:t>Arc containers pulled from MCR via on-premises or </a:t>
              </a:r>
              <a:br>
                <a:rPr lang="en-US" dirty="0">
                  <a:solidFill>
                    <a:srgbClr val="F4540C"/>
                  </a:solidFill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  <a:r>
                <a:rPr kumimoji="0" lang="en-US" sz="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rd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party cloud provider firewall or proxy</a:t>
              </a:r>
              <a:endParaRPr lang="en-US" dirty="0">
                <a:solidFill>
                  <a:srgbClr val="F4540C"/>
                </a:solidFill>
              </a:endParaRPr>
            </a:p>
          </p:txBody>
        </p:sp>
        <p:pic>
          <p:nvPicPr>
            <p:cNvPr id="211" name="Graphic 210">
              <a:extLst>
                <a:ext uri="{FF2B5EF4-FFF2-40B4-BE49-F238E27FC236}">
                  <a16:creationId xmlns:a16="http://schemas.microsoft.com/office/drawing/2014/main" id="{BD2C940B-A10A-C839-0E70-A229ADE0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655008" y="853230"/>
              <a:ext cx="411480" cy="411480"/>
            </a:xfrm>
            <a:prstGeom prst="rect">
              <a:avLst/>
            </a:prstGeom>
          </p:spPr>
        </p:pic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09EA4CBF-EC55-D447-CEA6-88708C4F5D63}"/>
                </a:ext>
              </a:extLst>
            </p:cNvPr>
            <p:cNvGrpSpPr/>
            <p:nvPr/>
          </p:nvGrpSpPr>
          <p:grpSpPr>
            <a:xfrm>
              <a:off x="114885" y="831115"/>
              <a:ext cx="1459918" cy="1284940"/>
              <a:chOff x="30925" y="824040"/>
              <a:chExt cx="1459918" cy="1284940"/>
            </a:xfrm>
          </p:grpSpPr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85F9D558-CE13-192F-C474-63E0BF4CC60C}"/>
                  </a:ext>
                </a:extLst>
              </p:cNvPr>
              <p:cNvSpPr/>
              <p:nvPr/>
            </p:nvSpPr>
            <p:spPr bwMode="auto">
              <a:xfrm>
                <a:off x="30925" y="824040"/>
                <a:ext cx="1459918" cy="128494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SaaS Git services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(</a:t>
                </a:r>
                <a:r>
                  <a:rPr kumimoji="0" lang="en-US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i.e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GitHub, Azure DevOps)</a:t>
                </a:r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3BCE7173-BEAB-A85A-80A7-D3C2702A6D7B}"/>
                  </a:ext>
                </a:extLst>
              </p:cNvPr>
              <p:cNvGrpSpPr/>
              <p:nvPr/>
            </p:nvGrpSpPr>
            <p:grpSpPr>
              <a:xfrm>
                <a:off x="244090" y="1391234"/>
                <a:ext cx="1013866" cy="457522"/>
                <a:chOff x="406409" y="1948806"/>
                <a:chExt cx="1013866" cy="457522"/>
              </a:xfrm>
            </p:grpSpPr>
            <p:pic>
              <p:nvPicPr>
                <p:cNvPr id="217" name="Graphic 216">
                  <a:extLst>
                    <a:ext uri="{FF2B5EF4-FFF2-40B4-BE49-F238E27FC236}">
                      <a16:creationId xmlns:a16="http://schemas.microsoft.com/office/drawing/2014/main" id="{517A2375-8E31-B342-451C-18F1A2EEA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409" y="1948806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218" name="Graphic 217">
                  <a:extLst>
                    <a:ext uri="{FF2B5EF4-FFF2-40B4-BE49-F238E27FC236}">
                      <a16:creationId xmlns:a16="http://schemas.microsoft.com/office/drawing/2014/main" id="{D7DAE484-1B66-33CF-B46B-B55939A6B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075" y="1949128"/>
                  <a:ext cx="457200" cy="4572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20" name="Connector: Elbow 219">
              <a:extLst>
                <a:ext uri="{FF2B5EF4-FFF2-40B4-BE49-F238E27FC236}">
                  <a16:creationId xmlns:a16="http://schemas.microsoft.com/office/drawing/2014/main" id="{98A4E514-B2FD-F7E9-C555-CA0EED9F7B91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 rot="16200000" flipV="1">
              <a:off x="761737" y="2199163"/>
              <a:ext cx="3035403" cy="2869187"/>
            </a:xfrm>
            <a:prstGeom prst="bentConnector3">
              <a:avLst>
                <a:gd name="adj1" fmla="val 14453"/>
              </a:avLst>
            </a:prstGeom>
            <a:ln>
              <a:solidFill>
                <a:srgbClr val="F747D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9" name="Graphic 138" descr="Private Link Integration">
              <a:extLst>
                <a:ext uri="{FF2B5EF4-FFF2-40B4-BE49-F238E27FC236}">
                  <a16:creationId xmlns:a16="http://schemas.microsoft.com/office/drawing/2014/main" id="{26826DEE-CB0B-00EE-E3BB-4E4FC1019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654510" y="4591162"/>
              <a:ext cx="457200" cy="457200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670E957-49B3-FE25-43E7-33FFE5849ACE}"/>
                </a:ext>
              </a:extLst>
            </p:cNvPr>
            <p:cNvSpPr txBox="1"/>
            <p:nvPr/>
          </p:nvSpPr>
          <p:spPr>
            <a:xfrm>
              <a:off x="839038" y="4389431"/>
              <a:ext cx="1095171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>
                  <a:solidFill>
                    <a:srgbClr val="F747D5"/>
                  </a:solidFill>
                </a:rPr>
                <a:t>Git APIs</a:t>
              </a:r>
            </a:p>
            <a:p>
              <a:r>
                <a:rPr lang="en-US" dirty="0">
                  <a:solidFill>
                    <a:srgbClr val="F747D5"/>
                  </a:solidFill>
                </a:rPr>
                <a:t>HTTPS 443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540276" cy="397545"/>
          </a:xfrm>
        </p:spPr>
        <p:txBody>
          <a:bodyPr/>
          <a:lstStyle/>
          <a:p>
            <a:r>
              <a:rPr lang="en-GB" dirty="0"/>
              <a:t>Arc-enabled Kubernetes – </a:t>
            </a:r>
            <a:r>
              <a:rPr lang="en-US" dirty="0"/>
              <a:t>Cluster Connect network architecture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D13B1B4-33B6-8D22-8295-75BE14F8EF82}"/>
              </a:ext>
            </a:extLst>
          </p:cNvPr>
          <p:cNvGrpSpPr/>
          <p:nvPr/>
        </p:nvGrpSpPr>
        <p:grpSpPr>
          <a:xfrm>
            <a:off x="456180" y="786364"/>
            <a:ext cx="11279640" cy="5960891"/>
            <a:chOff x="487156" y="831517"/>
            <a:chExt cx="11279640" cy="5960891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F253BDBB-A14B-D1AA-57AD-9B12E6A9BF44}"/>
                </a:ext>
              </a:extLst>
            </p:cNvPr>
            <p:cNvSpPr/>
            <p:nvPr/>
          </p:nvSpPr>
          <p:spPr bwMode="auto">
            <a:xfrm>
              <a:off x="5514555" y="831517"/>
              <a:ext cx="5426347" cy="224464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6490E79-85BA-12FF-FF9A-3C1FD97A95C6}"/>
                </a:ext>
              </a:extLst>
            </p:cNvPr>
            <p:cNvSpPr/>
            <p:nvPr/>
          </p:nvSpPr>
          <p:spPr bwMode="auto">
            <a:xfrm>
              <a:off x="487156" y="831517"/>
              <a:ext cx="3889949" cy="2597483"/>
            </a:xfrm>
            <a:prstGeom prst="roundRect">
              <a:avLst>
                <a:gd name="adj" fmla="val 4645"/>
              </a:avLst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Any network location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A6C2051-EC15-A51C-5692-DA93458E3EE0}"/>
                </a:ext>
              </a:extLst>
            </p:cNvPr>
            <p:cNvSpPr/>
            <p:nvPr/>
          </p:nvSpPr>
          <p:spPr bwMode="auto">
            <a:xfrm>
              <a:off x="6282755" y="1794930"/>
              <a:ext cx="3889949" cy="106235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 resource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2FCBD5A-C183-AB99-6C9D-4815FCCD274F}"/>
                </a:ext>
              </a:extLst>
            </p:cNvPr>
            <p:cNvSpPr/>
            <p:nvPr/>
          </p:nvSpPr>
          <p:spPr bwMode="auto">
            <a:xfrm>
              <a:off x="4688662" y="4797775"/>
              <a:ext cx="7078134" cy="1994633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On-premises or 3</a:t>
              </a:r>
              <a:r>
                <a:rPr kumimoji="0" lang="en-US" sz="10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rd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party cloud provider network</a:t>
              </a:r>
              <a:endParaRPr kumimoji="0" lang="en-US" sz="10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C1C8E4D-A92C-F4AD-0881-4AD4F1799355}"/>
                </a:ext>
              </a:extLst>
            </p:cNvPr>
            <p:cNvSpPr/>
            <p:nvPr/>
          </p:nvSpPr>
          <p:spPr bwMode="auto">
            <a:xfrm>
              <a:off x="4820354" y="5089294"/>
              <a:ext cx="6874934" cy="133408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74B0C5-5ADB-CE1F-34F3-4D21BD91DA26}"/>
                </a:ext>
              </a:extLst>
            </p:cNvPr>
            <p:cNvSpPr/>
            <p:nvPr/>
          </p:nvSpPr>
          <p:spPr bwMode="auto">
            <a:xfrm>
              <a:off x="4945877" y="5333408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Kubernetes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API server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629477E-24F8-F755-9ACC-AC5C5E95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17979" y="5435315"/>
              <a:ext cx="329737" cy="320040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1E7C696-A305-EE16-6178-F9E68F026BFD}"/>
                </a:ext>
              </a:extLst>
            </p:cNvPr>
            <p:cNvSpPr/>
            <p:nvPr/>
          </p:nvSpPr>
          <p:spPr bwMode="auto">
            <a:xfrm>
              <a:off x="7325561" y="5333408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kube-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aad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-proxy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E9F84E-6194-C17D-FC73-58B556098468}"/>
                </a:ext>
              </a:extLst>
            </p:cNvPr>
            <p:cNvSpPr/>
            <p:nvPr/>
          </p:nvSpPr>
          <p:spPr bwMode="auto">
            <a:xfrm>
              <a:off x="9705245" y="5333408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kube-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aad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-proxy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8A0BA5-004B-B15B-586B-E95C07EBD6DF}"/>
                </a:ext>
              </a:extLst>
            </p:cNvPr>
            <p:cNvCxnSpPr>
              <a:cxnSpLocks/>
              <a:stCxn id="17" idx="1"/>
              <a:endCxn id="16" idx="3"/>
            </p:cNvCxnSpPr>
            <p:nvPr/>
          </p:nvCxnSpPr>
          <p:spPr>
            <a:xfrm flipH="1">
              <a:off x="9129899" y="5590436"/>
              <a:ext cx="57534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0144D29-B84F-DAE7-47F9-328E4C12D19F}"/>
                </a:ext>
              </a:extLst>
            </p:cNvPr>
            <p:cNvCxnSpPr>
              <a:cxnSpLocks/>
              <a:stCxn id="16" idx="1"/>
              <a:endCxn id="3" idx="3"/>
            </p:cNvCxnSpPr>
            <p:nvPr/>
          </p:nvCxnSpPr>
          <p:spPr>
            <a:xfrm flipH="1">
              <a:off x="6750215" y="5590436"/>
              <a:ext cx="57534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5CFB5F-294E-676C-C368-333A013CEA92}"/>
                </a:ext>
              </a:extLst>
            </p:cNvPr>
            <p:cNvGrpSpPr/>
            <p:nvPr/>
          </p:nvGrpSpPr>
          <p:grpSpPr>
            <a:xfrm>
              <a:off x="6282755" y="3364089"/>
              <a:ext cx="3889949" cy="677329"/>
              <a:chOff x="5402223" y="3601157"/>
              <a:chExt cx="3889949" cy="677329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2C59958-55C5-B0C6-9362-0B1B17EAF0D2}"/>
                  </a:ext>
                </a:extLst>
              </p:cNvPr>
              <p:cNvSpPr/>
              <p:nvPr/>
            </p:nvSpPr>
            <p:spPr bwMode="auto">
              <a:xfrm>
                <a:off x="5402223" y="3601157"/>
                <a:ext cx="3889949" cy="677329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solidFill>
                  <a:srgbClr val="F4540C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On-premises or 3</a:t>
                </a:r>
                <a:r>
                  <a:rPr kumimoji="0" lang="en-US" sz="10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rd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party cloud provider firewall and/or proxy</a:t>
                </a:r>
              </a:p>
            </p:txBody>
          </p:sp>
          <p:pic>
            <p:nvPicPr>
              <p:cNvPr id="24" name="Graphic 23" descr="Private Link Integration">
                <a:extLst>
                  <a:ext uri="{FF2B5EF4-FFF2-40B4-BE49-F238E27FC236}">
                    <a16:creationId xmlns:a16="http://schemas.microsoft.com/office/drawing/2014/main" id="{227F6297-6F50-AFEA-327E-1AF5F3119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64317" y="3874210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91844C2-2DB8-F9B4-3A06-D48F6FF9B67C}"/>
                </a:ext>
              </a:extLst>
            </p:cNvPr>
            <p:cNvCxnSpPr>
              <a:cxnSpLocks/>
              <a:stCxn id="16" idx="0"/>
              <a:endCxn id="27" idx="2"/>
            </p:cNvCxnSpPr>
            <p:nvPr/>
          </p:nvCxnSpPr>
          <p:spPr>
            <a:xfrm flipV="1">
              <a:off x="8227730" y="4041418"/>
              <a:ext cx="0" cy="1291990"/>
            </a:xfrm>
            <a:prstGeom prst="straightConnector1">
              <a:avLst/>
            </a:prstGeom>
            <a:ln>
              <a:solidFill>
                <a:srgbClr val="FFC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B0B9258-F1D1-FBFA-9A89-621CC1252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44849" y="4600337"/>
              <a:ext cx="365760" cy="36576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04C7E65-83E3-A5D9-636B-95F301EDE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45877" y="5997691"/>
              <a:ext cx="365760" cy="36576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E3E824-2998-E824-E01C-A09418E43E52}"/>
                </a:ext>
              </a:extLst>
            </p:cNvPr>
            <p:cNvSpPr txBox="1"/>
            <p:nvPr/>
          </p:nvSpPr>
          <p:spPr>
            <a:xfrm>
              <a:off x="7181064" y="4090045"/>
              <a:ext cx="1046665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73">
                <a:defRPr/>
              </a:pPr>
              <a:r>
                <a:rPr lang="en-US" sz="800" dirty="0">
                  <a:solidFill>
                    <a:srgbClr val="FFC000"/>
                  </a:solidFill>
                  <a:latin typeface="Segoe UI Semibold"/>
                  <a:cs typeface="Segoe UI" pitchFamily="34" charset="0"/>
                </a:rPr>
                <a:t>Microsoft Entra ID Authentication and Authorization</a:t>
              </a:r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5C62FA49-3664-8C7D-70A9-2FD5CFA0FA83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8365916" y="3702754"/>
              <a:ext cx="1806788" cy="949261"/>
            </a:xfrm>
            <a:prstGeom prst="bentConnector3">
              <a:avLst>
                <a:gd name="adj1" fmla="val 123617"/>
              </a:avLst>
            </a:prstGeom>
            <a:ln>
              <a:solidFill>
                <a:srgbClr val="A1F30D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175180-B44F-178E-E741-71A44A1E120C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rot="16200000" flipV="1">
              <a:off x="9272048" y="3998041"/>
              <a:ext cx="429235" cy="2241499"/>
            </a:xfrm>
            <a:prstGeom prst="bentConnector2">
              <a:avLst/>
            </a:prstGeom>
            <a:ln>
              <a:solidFill>
                <a:srgbClr val="A1F30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50C225-C2A2-B821-B673-57A8ECF48435}"/>
                </a:ext>
              </a:extLst>
            </p:cNvPr>
            <p:cNvSpPr txBox="1"/>
            <p:nvPr/>
          </p:nvSpPr>
          <p:spPr>
            <a:xfrm>
              <a:off x="9118881" y="4259465"/>
              <a:ext cx="1538486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solidFill>
                    <a:srgbClr val="FFC000"/>
                  </a:solidFill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Heartbeat &amp; Cluster Connect relay communication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F537C66-99D9-644C-2A1A-300E6135D052}"/>
                </a:ext>
              </a:extLst>
            </p:cNvPr>
            <p:cNvCxnSpPr>
              <a:cxnSpLocks/>
              <a:stCxn id="27" idx="0"/>
              <a:endCxn id="69" idx="2"/>
            </p:cNvCxnSpPr>
            <p:nvPr/>
          </p:nvCxnSpPr>
          <p:spPr>
            <a:xfrm flipV="1">
              <a:off x="8227730" y="2857284"/>
              <a:ext cx="0" cy="50680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8FD41C-3324-B8B3-C2FC-6BC3E374170B}"/>
                </a:ext>
              </a:extLst>
            </p:cNvPr>
            <p:cNvSpPr txBox="1"/>
            <p:nvPr/>
          </p:nvSpPr>
          <p:spPr>
            <a:xfrm>
              <a:off x="7990796" y="3108967"/>
              <a:ext cx="10951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/>
                <a:t>HTTPs 443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8F55902-3AE6-636E-722A-BC8044C41D06}"/>
                </a:ext>
              </a:extLst>
            </p:cNvPr>
            <p:cNvGrpSpPr/>
            <p:nvPr/>
          </p:nvGrpSpPr>
          <p:grpSpPr>
            <a:xfrm>
              <a:off x="6599567" y="1877252"/>
              <a:ext cx="3316507" cy="677330"/>
              <a:chOff x="4626149" y="900854"/>
              <a:chExt cx="3316507" cy="677330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914B5FE3-11EA-B599-7AC8-6C4ED4DBE595}"/>
                  </a:ext>
                </a:extLst>
              </p:cNvPr>
              <p:cNvSpPr/>
              <p:nvPr/>
            </p:nvSpPr>
            <p:spPr bwMode="auto">
              <a:xfrm>
                <a:off x="4626149" y="900854"/>
                <a:ext cx="3316507" cy="67733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Kubernetes Connect service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C2F01CB-C8A0-30C7-E2C8-93943241B3A8}"/>
                  </a:ext>
                </a:extLst>
              </p:cNvPr>
              <p:cNvGrpSpPr/>
              <p:nvPr/>
            </p:nvGrpSpPr>
            <p:grpSpPr>
              <a:xfrm>
                <a:off x="4698974" y="958882"/>
                <a:ext cx="3170855" cy="305765"/>
                <a:chOff x="4353018" y="2624667"/>
                <a:chExt cx="3669982" cy="305765"/>
              </a:xfrm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2127BF0E-95DC-C197-1973-FC2F4F996C8F}"/>
                    </a:ext>
                  </a:extLst>
                </p:cNvPr>
                <p:cNvSpPr/>
                <p:nvPr/>
              </p:nvSpPr>
              <p:spPr bwMode="auto">
                <a:xfrm>
                  <a:off x="4353018" y="2624667"/>
                  <a:ext cx="1804338" cy="30576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Kubernetes Config service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625B62FD-C026-22EA-95E5-913B36C5F5F6}"/>
                    </a:ext>
                  </a:extLst>
                </p:cNvPr>
                <p:cNvSpPr/>
                <p:nvPr/>
              </p:nvSpPr>
              <p:spPr bwMode="auto">
                <a:xfrm>
                  <a:off x="6218662" y="2624667"/>
                  <a:ext cx="1804338" cy="30576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Data plane service</a:t>
                  </a:r>
                </a:p>
              </p:txBody>
            </p:sp>
          </p:grp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22641B41-DE8F-0C54-068E-65A4C04E42B9}"/>
                </a:ext>
              </a:extLst>
            </p:cNvPr>
            <p:cNvSpPr/>
            <p:nvPr/>
          </p:nvSpPr>
          <p:spPr bwMode="auto">
            <a:xfrm>
              <a:off x="6282755" y="1393231"/>
              <a:ext cx="3889949" cy="3204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Resource Manager (ARM)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352005B9-6AAF-54FC-62FC-13DA27482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25247" y="1416280"/>
              <a:ext cx="274320" cy="274320"/>
            </a:xfrm>
            <a:prstGeom prst="rect">
              <a:avLst/>
            </a:prstGeom>
          </p:spPr>
        </p:pic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A6D369E5-7A86-4D85-B03F-57140582ACE0}"/>
                </a:ext>
              </a:extLst>
            </p:cNvPr>
            <p:cNvSpPr/>
            <p:nvPr/>
          </p:nvSpPr>
          <p:spPr bwMode="auto">
            <a:xfrm>
              <a:off x="6282754" y="1010005"/>
              <a:ext cx="3889949" cy="32041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Microsoft Entra ID</a:t>
              </a: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7C98B303-1929-D4DB-AB9B-57505868F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25247" y="1033054"/>
              <a:ext cx="274320" cy="274320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21C6DD0-D222-A0D9-1E5C-0A91CD65954C}"/>
                </a:ext>
              </a:extLst>
            </p:cNvPr>
            <p:cNvSpPr/>
            <p:nvPr/>
          </p:nvSpPr>
          <p:spPr bwMode="auto">
            <a:xfrm>
              <a:off x="648183" y="2309077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 connectedk8s proxy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6D0B0D0-773A-9DA7-CC6A-CE07E547A05A}"/>
                </a:ext>
              </a:extLst>
            </p:cNvPr>
            <p:cNvGrpSpPr/>
            <p:nvPr/>
          </p:nvGrpSpPr>
          <p:grpSpPr>
            <a:xfrm>
              <a:off x="1116215" y="1182625"/>
              <a:ext cx="868274" cy="1126452"/>
              <a:chOff x="1244018" y="4263569"/>
              <a:chExt cx="868274" cy="1126452"/>
            </a:xfrm>
          </p:grpSpPr>
          <p:pic>
            <p:nvPicPr>
              <p:cNvPr id="23" name="Graphic 22" descr="User outline">
                <a:extLst>
                  <a:ext uri="{FF2B5EF4-FFF2-40B4-BE49-F238E27FC236}">
                    <a16:creationId xmlns:a16="http://schemas.microsoft.com/office/drawing/2014/main" id="{43E4E32A-78D5-402A-4643-D2C93EB02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05481" y="4412024"/>
                <a:ext cx="553722" cy="553722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61C193-D67B-461B-FA22-B870532A6BC2}"/>
                  </a:ext>
                </a:extLst>
              </p:cNvPr>
              <p:cNvSpPr txBox="1"/>
              <p:nvPr/>
            </p:nvSpPr>
            <p:spPr>
              <a:xfrm>
                <a:off x="1244018" y="4263569"/>
                <a:ext cx="868274" cy="21544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latin typeface="+mj-lt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Cluster admin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F4CAB26-787E-9F4E-5D60-267A235818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8156" y="4934122"/>
                <a:ext cx="0" cy="4558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F1EBB2B5-EA4A-06C0-917A-DE0FB46FB0A0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1831400" y="1170215"/>
              <a:ext cx="4451354" cy="438452"/>
            </a:xfrm>
            <a:prstGeom prst="bentConnector3">
              <a:avLst>
                <a:gd name="adj1" fmla="val 3083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50CCCE-A044-04F7-D9B2-E65B58924924}"/>
                </a:ext>
              </a:extLst>
            </p:cNvPr>
            <p:cNvSpPr/>
            <p:nvPr/>
          </p:nvSpPr>
          <p:spPr bwMode="auto">
            <a:xfrm>
              <a:off x="1992863" y="1161147"/>
              <a:ext cx="2384243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73"/>
              <a:r>
                <a:rPr lang="en-US" sz="8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Microsoft Entra ID 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authentication and authorization with Conditional Access Policies</a:t>
              </a: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068B5EB9-F71F-7856-CC54-5E2576715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07654" y="2383224"/>
              <a:ext cx="365760" cy="365760"/>
            </a:xfrm>
            <a:prstGeom prst="rect">
              <a:avLst/>
            </a:prstGeom>
          </p:spPr>
        </p:pic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F55874DC-BE7E-6818-D6BC-81D9433B410D}"/>
                </a:ext>
              </a:extLst>
            </p:cNvPr>
            <p:cNvCxnSpPr>
              <a:cxnSpLocks/>
              <a:stCxn id="45" idx="0"/>
              <a:endCxn id="71" idx="1"/>
            </p:cNvCxnSpPr>
            <p:nvPr/>
          </p:nvCxnSpPr>
          <p:spPr>
            <a:xfrm rot="5400000" flipH="1" flipV="1">
              <a:off x="5071753" y="1172223"/>
              <a:ext cx="829783" cy="1592221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03B4440E-6C83-51C8-DD17-7A8F48FF2558}"/>
                </a:ext>
              </a:extLst>
            </p:cNvPr>
            <p:cNvCxnSpPr>
              <a:cxnSpLocks/>
              <a:stCxn id="45" idx="3"/>
              <a:endCxn id="67" idx="1"/>
            </p:cNvCxnSpPr>
            <p:nvPr/>
          </p:nvCxnSpPr>
          <p:spPr>
            <a:xfrm flipV="1">
              <a:off x="4873414" y="2215917"/>
              <a:ext cx="1726153" cy="350187"/>
            </a:xfrm>
            <a:prstGeom prst="bentConnector3">
              <a:avLst>
                <a:gd name="adj1" fmla="val 3894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87B7FC0-CBEE-2F53-B18E-FEE76753E841}"/>
                </a:ext>
              </a:extLst>
            </p:cNvPr>
            <p:cNvSpPr txBox="1"/>
            <p:nvPr/>
          </p:nvSpPr>
          <p:spPr>
            <a:xfrm>
              <a:off x="4141076" y="936166"/>
              <a:ext cx="10951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/>
                <a:t>HTTPs 443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00A0000-6AC4-6E97-4A26-F98CC4400783}"/>
                </a:ext>
              </a:extLst>
            </p:cNvPr>
            <p:cNvSpPr txBox="1"/>
            <p:nvPr/>
          </p:nvSpPr>
          <p:spPr>
            <a:xfrm>
              <a:off x="4419383" y="1317207"/>
              <a:ext cx="10951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/>
                <a:t>HTTPs 443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B4B91DC-0F79-A995-FD9A-61B714F24BE4}"/>
                </a:ext>
              </a:extLst>
            </p:cNvPr>
            <p:cNvSpPr txBox="1"/>
            <p:nvPr/>
          </p:nvSpPr>
          <p:spPr>
            <a:xfrm>
              <a:off x="4637565" y="2000793"/>
              <a:ext cx="10951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/>
                <a:t>HTTPs 443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4C19FA-9F76-7544-AE25-E706DD429B88}"/>
                </a:ext>
              </a:extLst>
            </p:cNvPr>
            <p:cNvCxnSpPr>
              <a:cxnSpLocks/>
              <a:stCxn id="15" idx="3"/>
              <a:endCxn id="45" idx="1"/>
            </p:cNvCxnSpPr>
            <p:nvPr/>
          </p:nvCxnSpPr>
          <p:spPr>
            <a:xfrm flipV="1">
              <a:off x="2452521" y="2566104"/>
              <a:ext cx="2055133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45E6B4D-EF3E-803A-EE6D-61994F25033F}"/>
                </a:ext>
              </a:extLst>
            </p:cNvPr>
            <p:cNvSpPr/>
            <p:nvPr/>
          </p:nvSpPr>
          <p:spPr bwMode="auto">
            <a:xfrm>
              <a:off x="2639464" y="2346307"/>
              <a:ext cx="1550698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73"/>
              <a:r>
                <a:rPr lang="en-US" sz="800" i="1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listClusterUserCredentials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51E6EC-2E66-7924-CB00-11FBF0ACF327}"/>
                </a:ext>
              </a:extLst>
            </p:cNvPr>
            <p:cNvSpPr txBox="1"/>
            <p:nvPr/>
          </p:nvSpPr>
          <p:spPr>
            <a:xfrm>
              <a:off x="4345164" y="2757150"/>
              <a:ext cx="700616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/>
                <a:t>Internet</a:t>
              </a: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0717D41B-2937-F7E2-CE8B-6EDA5EE7B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297803" y="892611"/>
              <a:ext cx="517998" cy="517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60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GB" sz="2400" dirty="0"/>
              <a:t>Arc-enabled Kubernetes – </a:t>
            </a:r>
            <a:r>
              <a:rPr lang="en-US" sz="2400" dirty="0"/>
              <a:t>Cluster connect connection workflow architecture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649205-27CB-2B1D-F224-E61961984333}"/>
              </a:ext>
            </a:extLst>
          </p:cNvPr>
          <p:cNvGrpSpPr/>
          <p:nvPr/>
        </p:nvGrpSpPr>
        <p:grpSpPr>
          <a:xfrm>
            <a:off x="2871692" y="1134486"/>
            <a:ext cx="6448616" cy="5160345"/>
            <a:chOff x="2925904" y="985075"/>
            <a:chExt cx="6448616" cy="516034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F891949-560B-1C78-1BAB-E6951F31FFDD}"/>
                </a:ext>
              </a:extLst>
            </p:cNvPr>
            <p:cNvSpPr/>
            <p:nvPr/>
          </p:nvSpPr>
          <p:spPr bwMode="auto">
            <a:xfrm>
              <a:off x="2925912" y="985075"/>
              <a:ext cx="6448608" cy="271098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705380C-4A2E-0687-6F7B-14DD6A2CF189}"/>
                </a:ext>
              </a:extLst>
            </p:cNvPr>
            <p:cNvSpPr/>
            <p:nvPr/>
          </p:nvSpPr>
          <p:spPr bwMode="auto">
            <a:xfrm>
              <a:off x="2925904" y="4988119"/>
              <a:ext cx="6448607" cy="115730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A3DDF72-7C90-9146-3C58-08B70433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16692" y="5034221"/>
              <a:ext cx="365760" cy="3657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56CB0B3-62B3-6EC7-DBEE-AA77729DF566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 flipV="1">
              <a:off x="4370185" y="3467927"/>
              <a:ext cx="0" cy="67904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A65BFC2-7E37-2B97-C489-B7278E24F452}"/>
                </a:ext>
              </a:extLst>
            </p:cNvPr>
            <p:cNvSpPr/>
            <p:nvPr/>
          </p:nvSpPr>
          <p:spPr bwMode="auto">
            <a:xfrm>
              <a:off x="3672012" y="5347273"/>
              <a:ext cx="1396345" cy="55498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i="1" err="1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clusterconnect</a:t>
              </a:r>
              <a:r>
                <a:rPr lang="en-US" sz="1000" i="1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-agent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E2B434-C037-3051-CDA4-EC38A2D5C833}"/>
                </a:ext>
              </a:extLst>
            </p:cNvPr>
            <p:cNvSpPr/>
            <p:nvPr/>
          </p:nvSpPr>
          <p:spPr bwMode="auto">
            <a:xfrm>
              <a:off x="5452044" y="5347273"/>
              <a:ext cx="1396345" cy="55498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kube-</a:t>
              </a:r>
              <a:r>
                <a:rPr kumimoji="0" lang="en-US" sz="1000" b="0" i="1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aad</a:t>
              </a:r>
              <a:r>
                <a:rPr kumimoji="0" lang="en-US" sz="10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-proxy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19EBFEA-30B1-8AC2-D74B-7B676B105546}"/>
                </a:ext>
              </a:extLst>
            </p:cNvPr>
            <p:cNvSpPr/>
            <p:nvPr/>
          </p:nvSpPr>
          <p:spPr bwMode="auto">
            <a:xfrm>
              <a:off x="7232076" y="5347273"/>
              <a:ext cx="1396345" cy="55498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API server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447C2D-0140-D401-706D-7F01731A8961}"/>
                </a:ext>
              </a:extLst>
            </p:cNvPr>
            <p:cNvCxnSpPr>
              <a:cxnSpLocks/>
              <a:stCxn id="6" idx="3"/>
              <a:endCxn id="22" idx="1"/>
            </p:cNvCxnSpPr>
            <p:nvPr/>
          </p:nvCxnSpPr>
          <p:spPr>
            <a:xfrm>
              <a:off x="5068357" y="5624768"/>
              <a:ext cx="3836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C29E42-A72C-4A54-A29C-48CC4665FC6E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6848389" y="5624768"/>
              <a:ext cx="3836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E633167-A19F-7952-6454-D0C5F58F5FF2}"/>
                </a:ext>
              </a:extLst>
            </p:cNvPr>
            <p:cNvSpPr/>
            <p:nvPr/>
          </p:nvSpPr>
          <p:spPr bwMode="auto">
            <a:xfrm>
              <a:off x="5464237" y="1138810"/>
              <a:ext cx="3164184" cy="109118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Resource Manager (ARM)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D0673F4-B347-E9C2-594A-D5602DF3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00072" y="1214631"/>
              <a:ext cx="365760" cy="365760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00BB358-8C5B-73CC-9165-2F1C59E41344}"/>
                </a:ext>
              </a:extLst>
            </p:cNvPr>
            <p:cNvSpPr/>
            <p:nvPr/>
          </p:nvSpPr>
          <p:spPr bwMode="auto">
            <a:xfrm>
              <a:off x="6242983" y="1580391"/>
              <a:ext cx="1611155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Microsoft.Kubernetes</a:t>
              </a:r>
              <a:endPara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resource provider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BF1D995-7E92-171E-1AAA-98FE512B07C6}"/>
                </a:ext>
              </a:extLst>
            </p:cNvPr>
            <p:cNvSpPr/>
            <p:nvPr/>
          </p:nvSpPr>
          <p:spPr bwMode="auto">
            <a:xfrm>
              <a:off x="5464237" y="2912938"/>
              <a:ext cx="1396345" cy="55498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Client-side proxy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52662E7-5E5A-C226-13C8-06258E2A9818}"/>
                </a:ext>
              </a:extLst>
            </p:cNvPr>
            <p:cNvSpPr/>
            <p:nvPr/>
          </p:nvSpPr>
          <p:spPr bwMode="auto">
            <a:xfrm>
              <a:off x="7232077" y="2912938"/>
              <a:ext cx="1396345" cy="55498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Hybrid connections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F222DB-C93F-F3BB-8048-299DB4C1B70D}"/>
                </a:ext>
              </a:extLst>
            </p:cNvPr>
            <p:cNvSpPr/>
            <p:nvPr/>
          </p:nvSpPr>
          <p:spPr>
            <a:xfrm>
              <a:off x="6277844" y="2674935"/>
              <a:ext cx="1524776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914473"/>
              <a:r>
                <a:rPr lang="en-US" sz="900" i="1" dirty="0">
                  <a:latin typeface="Segoe UI Semibold (Headings)"/>
                </a:rPr>
                <a:t>listClusterUserCredentials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2DD97A-3090-A61E-59E3-17727369E1B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6162409" y="2229994"/>
              <a:ext cx="1" cy="68294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91C2A80-207F-AACA-F0E9-1EDFE6358991}"/>
                </a:ext>
              </a:extLst>
            </p:cNvPr>
            <p:cNvSpPr/>
            <p:nvPr/>
          </p:nvSpPr>
          <p:spPr bwMode="auto">
            <a:xfrm>
              <a:off x="6903072" y="2309112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2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A1B4A15-5A43-31C7-07D8-9455CDBF376A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>
              <a:off x="6860582" y="3190433"/>
              <a:ext cx="37149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DA6BF25-F5B2-CDBE-BBA2-576634452C88}"/>
                </a:ext>
              </a:extLst>
            </p:cNvPr>
            <p:cNvSpPr/>
            <p:nvPr/>
          </p:nvSpPr>
          <p:spPr bwMode="auto">
            <a:xfrm>
              <a:off x="3672012" y="2912938"/>
              <a:ext cx="1396345" cy="55498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Data plane service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1851BA-649A-A9A2-5D98-20B6C8D25B2E}"/>
                </a:ext>
              </a:extLst>
            </p:cNvPr>
            <p:cNvGrpSpPr/>
            <p:nvPr/>
          </p:nvGrpSpPr>
          <p:grpSpPr>
            <a:xfrm>
              <a:off x="3672012" y="4146970"/>
              <a:ext cx="4956409" cy="430438"/>
              <a:chOff x="3672012" y="3790031"/>
              <a:chExt cx="4956409" cy="430438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F2D090B4-E4CF-32C1-34BB-D5A73AB801AF}"/>
                  </a:ext>
                </a:extLst>
              </p:cNvPr>
              <p:cNvSpPr/>
              <p:nvPr/>
            </p:nvSpPr>
            <p:spPr bwMode="auto">
              <a:xfrm>
                <a:off x="3672012" y="3790031"/>
                <a:ext cx="4956409" cy="43043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User firewall</a:t>
                </a:r>
              </a:p>
            </p:txBody>
          </p: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71E2FE27-8039-3067-089E-8D6137713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796166" y="3834982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4B8808-3788-F5C9-6642-0A6F228667A1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4370185" y="4577408"/>
              <a:ext cx="0" cy="7698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243C1B-4D84-1778-BBF9-207D2455B409}"/>
                </a:ext>
              </a:extLst>
            </p:cNvPr>
            <p:cNvSpPr/>
            <p:nvPr/>
          </p:nvSpPr>
          <p:spPr>
            <a:xfrm>
              <a:off x="4337161" y="3939221"/>
              <a:ext cx="764221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914473"/>
              <a:r>
                <a:rPr lang="en-US" sz="900" dirty="0">
                  <a:latin typeface="Segoe UI Semibold (Headings)"/>
                </a:rPr>
                <a:t>heartbeat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5AF7A4B9-B18A-F778-3166-59F0A2CE2FB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548" y="4806569"/>
              <a:ext cx="3346700" cy="540702"/>
            </a:xfrm>
            <a:prstGeom prst="bentConnector3">
              <a:avLst>
                <a:gd name="adj1" fmla="val 99985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2748E94-D2DA-8C58-1BE2-23469CB4B70B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7930248" y="3467927"/>
              <a:ext cx="2" cy="67904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EF2036-B308-D101-9F1B-C0CE8BF4A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0248" y="4577408"/>
              <a:ext cx="0" cy="2291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32151D-2545-367C-020B-812D54EDDEAE}"/>
                </a:ext>
              </a:extLst>
            </p:cNvPr>
            <p:cNvGrpSpPr/>
            <p:nvPr/>
          </p:nvGrpSpPr>
          <p:grpSpPr>
            <a:xfrm>
              <a:off x="3672015" y="1138810"/>
              <a:ext cx="1716112" cy="1091184"/>
              <a:chOff x="1802098" y="1826642"/>
              <a:chExt cx="1716112" cy="1091184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92E905C8-7278-600D-CD33-7447F7887A82}"/>
                  </a:ext>
                </a:extLst>
              </p:cNvPr>
              <p:cNvSpPr/>
              <p:nvPr/>
            </p:nvSpPr>
            <p:spPr bwMode="auto">
              <a:xfrm>
                <a:off x="1802098" y="1826642"/>
                <a:ext cx="1716112" cy="109118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Microsoft Entra Identity </a:t>
                </a:r>
                <a:br>
                  <a:rPr lang="en-US" sz="9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</a:br>
                <a:r>
                  <a:rPr lang="en-US" sz="9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(User Account/Service Principal)</a:t>
                </a:r>
              </a:p>
              <a:p>
                <a:pPr algn="ctr"/>
                <a:endParaRPr lang="en-US" sz="9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endParaRPr>
              </a:p>
            </p:txBody>
          </p: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2FC83057-8906-FD7A-19E8-6F0770344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477274" y="2353218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511AA41D-B757-4BFF-3B63-D5410545EB15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530071" y="2852429"/>
              <a:ext cx="934166" cy="338004"/>
            </a:xfrm>
            <a:prstGeom prst="bentConnector3">
              <a:avLst>
                <a:gd name="adj1" fmla="val 62439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109A69-515A-34ED-EFC1-F7727117E1F4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4530071" y="2229994"/>
              <a:ext cx="0" cy="6224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75FD254-3B0D-3A8E-C80F-5DD91D67FF03}"/>
                </a:ext>
              </a:extLst>
            </p:cNvPr>
            <p:cNvSpPr/>
            <p:nvPr/>
          </p:nvSpPr>
          <p:spPr>
            <a:xfrm>
              <a:off x="4530070" y="2668599"/>
              <a:ext cx="1354858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914473"/>
              <a:r>
                <a:rPr lang="en-US" sz="900" i="1">
                  <a:latin typeface="Segoe UI Semibold (Headings)"/>
                </a:rPr>
                <a:t>az connectedk8s proxy</a:t>
              </a:r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29CFDDEB-3022-6A68-1D32-83764829DD64}"/>
                </a:ext>
              </a:extLst>
            </p:cNvPr>
            <p:cNvSpPr/>
            <p:nvPr/>
          </p:nvSpPr>
          <p:spPr bwMode="auto">
            <a:xfrm>
              <a:off x="5091084" y="2309112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C948FBEF-C13C-4021-E0D5-18342EC83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29994" y="1062393"/>
              <a:ext cx="517998" cy="517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0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F402F-561A-C203-33A6-171C518CC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DB1A-51E0-9F48-5906-8B30AD5A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 dirty="0"/>
              <a:t>Azure Arc solution overview architecture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204FD3E-2D23-5344-9825-FCA6D6CC3C3D}"/>
              </a:ext>
            </a:extLst>
          </p:cNvPr>
          <p:cNvSpPr/>
          <p:nvPr/>
        </p:nvSpPr>
        <p:spPr bwMode="auto">
          <a:xfrm>
            <a:off x="4028755" y="3708955"/>
            <a:ext cx="4130877" cy="305380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4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Semibold"/>
                <a:cs typeface="Segoe UI" pitchFamily="34" charset="0"/>
              </a:rPr>
              <a:t>On-premises</a:t>
            </a:r>
          </a:p>
        </p:txBody>
      </p:sp>
      <p:sp>
        <p:nvSpPr>
          <p:cNvPr id="1141" name="Rectangle: Rounded Corners 1140">
            <a:extLst>
              <a:ext uri="{FF2B5EF4-FFF2-40B4-BE49-F238E27FC236}">
                <a16:creationId xmlns:a16="http://schemas.microsoft.com/office/drawing/2014/main" id="{A0838930-00F4-5BDC-D4F4-2E3AC0337A6C}"/>
              </a:ext>
            </a:extLst>
          </p:cNvPr>
          <p:cNvSpPr/>
          <p:nvPr/>
        </p:nvSpPr>
        <p:spPr bwMode="auto">
          <a:xfrm>
            <a:off x="1440828" y="744437"/>
            <a:ext cx="9301481" cy="2635190"/>
          </a:xfrm>
          <a:prstGeom prst="roundRect">
            <a:avLst>
              <a:gd name="adj" fmla="val 4645"/>
            </a:avLst>
          </a:prstGeom>
          <a:solidFill>
            <a:schemeClr val="bg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endParaRPr lang="en-US" sz="100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CAC984-B872-50CD-0CED-98270DDE3183}"/>
              </a:ext>
            </a:extLst>
          </p:cNvPr>
          <p:cNvSpPr/>
          <p:nvPr/>
        </p:nvSpPr>
        <p:spPr bwMode="auto">
          <a:xfrm>
            <a:off x="4278768" y="3779939"/>
            <a:ext cx="1783080" cy="1589520"/>
          </a:xfrm>
          <a:prstGeom prst="roundRect">
            <a:avLst>
              <a:gd name="adj" fmla="val 4645"/>
            </a:avLst>
          </a:prstGeom>
          <a:solidFill>
            <a:srgbClr val="04202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Servers, SQL, </a:t>
            </a:r>
            <a:b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and Kubernetes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5C470AE-6C9D-F44A-32FE-D03406285B80}"/>
              </a:ext>
            </a:extLst>
          </p:cNvPr>
          <p:cNvSpPr/>
          <p:nvPr/>
        </p:nvSpPr>
        <p:spPr bwMode="auto">
          <a:xfrm>
            <a:off x="6131427" y="3779939"/>
            <a:ext cx="1781804" cy="1589520"/>
          </a:xfrm>
          <a:prstGeom prst="roundRect">
            <a:avLst>
              <a:gd name="adj" fmla="val 4645"/>
            </a:avLst>
          </a:prstGeom>
          <a:solidFill>
            <a:srgbClr val="04202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2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Arc-enabled services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FF33CC-213A-27D5-5650-403483A3C3C8}"/>
              </a:ext>
            </a:extLst>
          </p:cNvPr>
          <p:cNvGrpSpPr/>
          <p:nvPr/>
        </p:nvGrpSpPr>
        <p:grpSpPr>
          <a:xfrm>
            <a:off x="4463679" y="4612503"/>
            <a:ext cx="1413258" cy="457200"/>
            <a:chOff x="448523" y="5182013"/>
            <a:chExt cx="1413258" cy="457200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60DD0FA4-0C54-48F8-4BA0-E5B1E86BF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523" y="5182013"/>
              <a:ext cx="457200" cy="457200"/>
            </a:xfrm>
            <a:prstGeom prst="rect">
              <a:avLst/>
            </a:prstGeom>
          </p:spPr>
        </p:pic>
        <p:pic>
          <p:nvPicPr>
            <p:cNvPr id="76" name="Picture 75" descr="A close up of a sign&#10;&#10;Description automatically generated">
              <a:extLst>
                <a:ext uri="{FF2B5EF4-FFF2-40B4-BE49-F238E27FC236}">
                  <a16:creationId xmlns:a16="http://schemas.microsoft.com/office/drawing/2014/main" id="{F865B1BE-663C-DD14-A1E2-AE99EB8A9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441" y="5182013"/>
              <a:ext cx="471340" cy="457200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E3964E27-75C8-38DD-B329-0EB3E36AB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5723" y="5182013"/>
              <a:ext cx="457200" cy="457200"/>
            </a:xfrm>
            <a:prstGeom prst="rect">
              <a:avLst/>
            </a:prstGeom>
          </p:spPr>
        </p:pic>
      </p:grpSp>
      <p:sp>
        <p:nvSpPr>
          <p:cNvPr id="1080" name="Rectangle: Rounded Corners 1079">
            <a:extLst>
              <a:ext uri="{FF2B5EF4-FFF2-40B4-BE49-F238E27FC236}">
                <a16:creationId xmlns:a16="http://schemas.microsoft.com/office/drawing/2014/main" id="{3084F513-8248-9CA2-A3AD-7B7BA8840ECF}"/>
              </a:ext>
            </a:extLst>
          </p:cNvPr>
          <p:cNvSpPr/>
          <p:nvPr/>
        </p:nvSpPr>
        <p:spPr bwMode="auto">
          <a:xfrm>
            <a:off x="2502403" y="1354889"/>
            <a:ext cx="2324713" cy="99210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7432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Arc-enabled servers, Arc VMs, </a:t>
            </a:r>
            <a:b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SQL Server, and Kubernetes resources</a:t>
            </a:r>
          </a:p>
        </p:txBody>
      </p:sp>
      <p:sp>
        <p:nvSpPr>
          <p:cNvPr id="1083" name="Rectangle: Rounded Corners 1082">
            <a:extLst>
              <a:ext uri="{FF2B5EF4-FFF2-40B4-BE49-F238E27FC236}">
                <a16:creationId xmlns:a16="http://schemas.microsoft.com/office/drawing/2014/main" id="{C7E2EC8D-EAA0-0A76-683B-0ACCB0FC8A75}"/>
              </a:ext>
            </a:extLst>
          </p:cNvPr>
          <p:cNvSpPr/>
          <p:nvPr/>
        </p:nvSpPr>
        <p:spPr bwMode="auto">
          <a:xfrm>
            <a:off x="4933643" y="1349897"/>
            <a:ext cx="2324713" cy="99210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6576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Arc-enabled services resources</a:t>
            </a:r>
          </a:p>
          <a:p>
            <a:pPr algn="ctr" defTabSz="914473"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(data, app, and ML services) 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81E1F45D-E510-3D74-5B9B-E893792EBB26}"/>
              </a:ext>
            </a:extLst>
          </p:cNvPr>
          <p:cNvSpPr/>
          <p:nvPr/>
        </p:nvSpPr>
        <p:spPr bwMode="auto">
          <a:xfrm>
            <a:off x="7364882" y="1353454"/>
            <a:ext cx="2324713" cy="99210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27432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Arc-enabled </a:t>
            </a:r>
            <a:r>
              <a:rPr lang="en-US" sz="1000" kern="0" dirty="0">
                <a:solidFill>
                  <a:srgbClr val="FFFFFF"/>
                </a:solidFill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industrial assets </a:t>
            </a: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resources</a:t>
            </a:r>
          </a:p>
        </p:txBody>
      </p: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7CFE1B1F-20DB-CE2D-C361-20FFCDC82376}"/>
              </a:ext>
            </a:extLst>
          </p:cNvPr>
          <p:cNvGrpSpPr/>
          <p:nvPr/>
        </p:nvGrpSpPr>
        <p:grpSpPr>
          <a:xfrm>
            <a:off x="7606330" y="1773244"/>
            <a:ext cx="1861209" cy="487514"/>
            <a:chOff x="10393921" y="1940976"/>
            <a:chExt cx="1861209" cy="487514"/>
          </a:xfrm>
        </p:grpSpPr>
        <p:pic>
          <p:nvPicPr>
            <p:cNvPr id="1110" name="Graphic 1109">
              <a:extLst>
                <a:ext uri="{FF2B5EF4-FFF2-40B4-BE49-F238E27FC236}">
                  <a16:creationId xmlns:a16="http://schemas.microsoft.com/office/drawing/2014/main" id="{107FC3DC-1E1D-F950-DF2B-0E68C4E36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93921" y="1940976"/>
              <a:ext cx="365760" cy="406400"/>
            </a:xfrm>
            <a:prstGeom prst="rect">
              <a:avLst/>
            </a:prstGeom>
          </p:spPr>
        </p:pic>
        <p:pic>
          <p:nvPicPr>
            <p:cNvPr id="1111" name="Graphic 1110">
              <a:extLst>
                <a:ext uri="{FF2B5EF4-FFF2-40B4-BE49-F238E27FC236}">
                  <a16:creationId xmlns:a16="http://schemas.microsoft.com/office/drawing/2014/main" id="{BAEE32EB-4CAC-57AD-17E6-D2BC5B9A2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97930" y="1971290"/>
              <a:ext cx="457200" cy="457200"/>
            </a:xfrm>
            <a:prstGeom prst="rect">
              <a:avLst/>
            </a:prstGeom>
          </p:spPr>
        </p:pic>
        <p:pic>
          <p:nvPicPr>
            <p:cNvPr id="1112" name="Graphic 1111">
              <a:extLst>
                <a:ext uri="{FF2B5EF4-FFF2-40B4-BE49-F238E27FC236}">
                  <a16:creationId xmlns:a16="http://schemas.microsoft.com/office/drawing/2014/main" id="{324AF618-7E1A-374C-7760-5D5BF443F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61924" y="1983201"/>
              <a:ext cx="365760" cy="365760"/>
            </a:xfrm>
            <a:prstGeom prst="rect">
              <a:avLst/>
            </a:prstGeom>
          </p:spPr>
        </p:pic>
        <p:pic>
          <p:nvPicPr>
            <p:cNvPr id="1113" name="Graphic 1112">
              <a:extLst>
                <a:ext uri="{FF2B5EF4-FFF2-40B4-BE49-F238E27FC236}">
                  <a16:creationId xmlns:a16="http://schemas.microsoft.com/office/drawing/2014/main" id="{EB37AA2A-30AB-69D6-DA9C-9831C578B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29927" y="1983201"/>
              <a:ext cx="365760" cy="36576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507851-BB5E-ABBF-1A0D-F41DE4E207E4}"/>
              </a:ext>
            </a:extLst>
          </p:cNvPr>
          <p:cNvGrpSpPr/>
          <p:nvPr/>
        </p:nvGrpSpPr>
        <p:grpSpPr>
          <a:xfrm>
            <a:off x="2502403" y="2628726"/>
            <a:ext cx="7187192" cy="633830"/>
            <a:chOff x="2502403" y="2740101"/>
            <a:chExt cx="7187192" cy="633830"/>
          </a:xfrm>
        </p:grpSpPr>
        <p:sp>
          <p:nvSpPr>
            <p:cNvPr id="1077" name="Rectangle: Rounded Corners 1076">
              <a:extLst>
                <a:ext uri="{FF2B5EF4-FFF2-40B4-BE49-F238E27FC236}">
                  <a16:creationId xmlns:a16="http://schemas.microsoft.com/office/drawing/2014/main" id="{9C0845A3-53DB-4100-D50F-B85E6BE382F1}"/>
                </a:ext>
              </a:extLst>
            </p:cNvPr>
            <p:cNvSpPr/>
            <p:nvPr/>
          </p:nvSpPr>
          <p:spPr bwMode="auto">
            <a:xfrm>
              <a:off x="2502403" y="2988200"/>
              <a:ext cx="7187192" cy="385731"/>
            </a:xfrm>
            <a:prstGeom prst="roundRect">
              <a:avLst>
                <a:gd name="adj" fmla="val 13762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73"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control plane span across cloud and edge via Azure Arc</a:t>
              </a:r>
            </a:p>
          </p:txBody>
        </p:sp>
        <p:pic>
          <p:nvPicPr>
            <p:cNvPr id="1078" name="Graphic 1077" descr="Azure arc icon">
              <a:extLst>
                <a:ext uri="{FF2B5EF4-FFF2-40B4-BE49-F238E27FC236}">
                  <a16:creationId xmlns:a16="http://schemas.microsoft.com/office/drawing/2014/main" id="{7F8B54FD-3CB3-A35D-659E-337DFD74F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25800" y="2988200"/>
              <a:ext cx="385731" cy="385731"/>
            </a:xfrm>
            <a:prstGeom prst="rect">
              <a:avLst/>
            </a:prstGeom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</p:pic>
        <p:sp>
          <p:nvSpPr>
            <p:cNvPr id="1117" name="Rectangle: Rounded Corners 1116">
              <a:extLst>
                <a:ext uri="{FF2B5EF4-FFF2-40B4-BE49-F238E27FC236}">
                  <a16:creationId xmlns:a16="http://schemas.microsoft.com/office/drawing/2014/main" id="{CF4D0000-E3FB-D9C7-1324-078F9D276390}"/>
                </a:ext>
              </a:extLst>
            </p:cNvPr>
            <p:cNvSpPr/>
            <p:nvPr/>
          </p:nvSpPr>
          <p:spPr bwMode="auto">
            <a:xfrm>
              <a:off x="3872570" y="2740101"/>
              <a:ext cx="4446859" cy="323900"/>
            </a:xfrm>
            <a:prstGeom prst="roundRect">
              <a:avLst>
                <a:gd name="adj" fmla="val 13693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73">
                <a:defRPr/>
              </a:pPr>
              <a:r>
                <a:rPr lang="en-US" sz="1400" kern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Resource Manager (ARM)</a:t>
              </a:r>
            </a:p>
          </p:txBody>
        </p:sp>
        <p:pic>
          <p:nvPicPr>
            <p:cNvPr id="1118" name="Graphic 1117" descr="Architecture all-up">
              <a:extLst>
                <a:ext uri="{FF2B5EF4-FFF2-40B4-BE49-F238E27FC236}">
                  <a16:creationId xmlns:a16="http://schemas.microsoft.com/office/drawing/2014/main" id="{1A0DEF99-7956-E245-C664-05E086D1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28384" y="2759952"/>
              <a:ext cx="284198" cy="284198"/>
            </a:xfrm>
            <a:prstGeom prst="rect">
              <a:avLst/>
            </a:prstGeom>
          </p:spPr>
        </p:pic>
      </p:grpSp>
      <p:cxnSp>
        <p:nvCxnSpPr>
          <p:cNvPr id="1120" name="Connector: Elbow 1119">
            <a:extLst>
              <a:ext uri="{FF2B5EF4-FFF2-40B4-BE49-F238E27FC236}">
                <a16:creationId xmlns:a16="http://schemas.microsoft.com/office/drawing/2014/main" id="{BE9424EE-74AB-9D18-DCB3-CA1E95EF8794}"/>
              </a:ext>
            </a:extLst>
          </p:cNvPr>
          <p:cNvCxnSpPr>
            <a:stCxn id="1117" idx="0"/>
            <a:endCxn id="1080" idx="2"/>
          </p:cNvCxnSpPr>
          <p:nvPr/>
        </p:nvCxnSpPr>
        <p:spPr>
          <a:xfrm rot="16200000" flipV="1">
            <a:off x="4739516" y="1272242"/>
            <a:ext cx="281729" cy="2431240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Connector: Elbow 1120">
            <a:extLst>
              <a:ext uri="{FF2B5EF4-FFF2-40B4-BE49-F238E27FC236}">
                <a16:creationId xmlns:a16="http://schemas.microsoft.com/office/drawing/2014/main" id="{D6C2F948-A68E-E2C1-C823-DBEF7862A63F}"/>
              </a:ext>
            </a:extLst>
          </p:cNvPr>
          <p:cNvCxnSpPr>
            <a:cxnSpLocks/>
            <a:stCxn id="1117" idx="0"/>
            <a:endCxn id="1098" idx="2"/>
          </p:cNvCxnSpPr>
          <p:nvPr/>
        </p:nvCxnSpPr>
        <p:spPr>
          <a:xfrm rot="5400000" flipH="1" flipV="1">
            <a:off x="7170037" y="1271525"/>
            <a:ext cx="283164" cy="243123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9E0C09F1-DC56-A196-6934-B26A23D12261}"/>
              </a:ext>
            </a:extLst>
          </p:cNvPr>
          <p:cNvCxnSpPr>
            <a:cxnSpLocks/>
            <a:stCxn id="1117" idx="0"/>
            <a:endCxn id="1083" idx="2"/>
          </p:cNvCxnSpPr>
          <p:nvPr/>
        </p:nvCxnSpPr>
        <p:spPr>
          <a:xfrm flipV="1">
            <a:off x="6096000" y="2342005"/>
            <a:ext cx="0" cy="28672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Connector: Elbow 1125">
            <a:extLst>
              <a:ext uri="{FF2B5EF4-FFF2-40B4-BE49-F238E27FC236}">
                <a16:creationId xmlns:a16="http://schemas.microsoft.com/office/drawing/2014/main" id="{F601C7BB-4AF5-D126-8715-D62E71C0FE99}"/>
              </a:ext>
            </a:extLst>
          </p:cNvPr>
          <p:cNvCxnSpPr>
            <a:cxnSpLocks/>
            <a:stCxn id="1077" idx="2"/>
            <a:endCxn id="35" idx="0"/>
          </p:cNvCxnSpPr>
          <p:nvPr/>
        </p:nvCxnSpPr>
        <p:spPr>
          <a:xfrm rot="16200000" flipH="1">
            <a:off x="7916165" y="1442390"/>
            <a:ext cx="446399" cy="4086730"/>
          </a:xfrm>
          <a:prstGeom prst="bentConnector3">
            <a:avLst>
              <a:gd name="adj1" fmla="val 56566"/>
            </a:avLst>
          </a:prstGeom>
          <a:ln>
            <a:solidFill>
              <a:schemeClr val="accent2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Connector: Elbow 1128">
            <a:extLst>
              <a:ext uri="{FF2B5EF4-FFF2-40B4-BE49-F238E27FC236}">
                <a16:creationId xmlns:a16="http://schemas.microsoft.com/office/drawing/2014/main" id="{8AD2F656-1A7A-A683-EDA9-15C08D7C381A}"/>
              </a:ext>
            </a:extLst>
          </p:cNvPr>
          <p:cNvCxnSpPr>
            <a:cxnSpLocks/>
            <a:stCxn id="1077" idx="2"/>
            <a:endCxn id="4" idx="0"/>
          </p:cNvCxnSpPr>
          <p:nvPr/>
        </p:nvCxnSpPr>
        <p:spPr>
          <a:xfrm rot="5400000">
            <a:off x="3824996" y="1439135"/>
            <a:ext cx="447583" cy="4094425"/>
          </a:xfrm>
          <a:prstGeom prst="bentConnector3">
            <a:avLst>
              <a:gd name="adj1" fmla="val 56243"/>
            </a:avLst>
          </a:prstGeom>
          <a:ln>
            <a:solidFill>
              <a:schemeClr val="accent2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>
            <a:extLst>
              <a:ext uri="{FF2B5EF4-FFF2-40B4-BE49-F238E27FC236}">
                <a16:creationId xmlns:a16="http://schemas.microsoft.com/office/drawing/2014/main" id="{0E289114-1808-DB29-EE03-49D27F5B3A06}"/>
              </a:ext>
            </a:extLst>
          </p:cNvPr>
          <p:cNvCxnSpPr>
            <a:cxnSpLocks/>
            <a:stCxn id="1077" idx="2"/>
            <a:endCxn id="55" idx="0"/>
          </p:cNvCxnSpPr>
          <p:nvPr/>
        </p:nvCxnSpPr>
        <p:spPr>
          <a:xfrm flipH="1">
            <a:off x="6094194" y="3262556"/>
            <a:ext cx="1805" cy="44639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8BFC94C3-8613-7EE1-3A9C-89FD2901B8FA}"/>
              </a:ext>
            </a:extLst>
          </p:cNvPr>
          <p:cNvSpPr/>
          <p:nvPr/>
        </p:nvSpPr>
        <p:spPr bwMode="auto">
          <a:xfrm>
            <a:off x="2497972" y="833044"/>
            <a:ext cx="7187192" cy="43967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Unified operations, management, compliance, security, and governance</a:t>
            </a:r>
            <a:endParaRPr lang="en-US" sz="105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1149" name="Graphic 1148">
            <a:extLst>
              <a:ext uri="{FF2B5EF4-FFF2-40B4-BE49-F238E27FC236}">
                <a16:creationId xmlns:a16="http://schemas.microsoft.com/office/drawing/2014/main" id="{56386105-FA51-51FF-5D54-A261ED311A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9477" y="868141"/>
            <a:ext cx="365760" cy="365760"/>
          </a:xfrm>
          <a:prstGeom prst="rect">
            <a:avLst/>
          </a:prstGeom>
        </p:spPr>
      </p:pic>
      <p:pic>
        <p:nvPicPr>
          <p:cNvPr id="1150" name="Graphic 1149">
            <a:extLst>
              <a:ext uri="{FF2B5EF4-FFF2-40B4-BE49-F238E27FC236}">
                <a16:creationId xmlns:a16="http://schemas.microsoft.com/office/drawing/2014/main" id="{1DCD2B26-2B84-425F-CE20-77689EF146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20202" y="865053"/>
            <a:ext cx="365760" cy="365760"/>
          </a:xfrm>
          <a:prstGeom prst="rect">
            <a:avLst/>
          </a:prstGeom>
        </p:spPr>
      </p:pic>
      <p:pic>
        <p:nvPicPr>
          <p:cNvPr id="1152" name="Graphic 1151">
            <a:extLst>
              <a:ext uri="{FF2B5EF4-FFF2-40B4-BE49-F238E27FC236}">
                <a16:creationId xmlns:a16="http://schemas.microsoft.com/office/drawing/2014/main" id="{B78D4A6A-5E1A-B343-C73A-AB3A30C203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98374" y="869487"/>
            <a:ext cx="365760" cy="365760"/>
          </a:xfrm>
          <a:prstGeom prst="rect">
            <a:avLst/>
          </a:prstGeom>
        </p:spPr>
      </p:pic>
      <p:pic>
        <p:nvPicPr>
          <p:cNvPr id="1153" name="Graphic 1152" descr="Architecture all-up">
            <a:extLst>
              <a:ext uri="{FF2B5EF4-FFF2-40B4-BE49-F238E27FC236}">
                <a16:creationId xmlns:a16="http://schemas.microsoft.com/office/drawing/2014/main" id="{E8F109E9-09AC-118E-7768-AE5F31852C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060852" y="868179"/>
            <a:ext cx="365761" cy="365761"/>
          </a:xfrm>
          <a:prstGeom prst="rect">
            <a:avLst/>
          </a:prstGeom>
        </p:spPr>
      </p:pic>
      <p:pic>
        <p:nvPicPr>
          <p:cNvPr id="1154" name="Graphic 1153">
            <a:extLst>
              <a:ext uri="{FF2B5EF4-FFF2-40B4-BE49-F238E27FC236}">
                <a16:creationId xmlns:a16="http://schemas.microsoft.com/office/drawing/2014/main" id="{190DA84E-5C8C-C98B-8C07-5C78ACED16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86032" y="865053"/>
            <a:ext cx="517998" cy="5179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2DAF1A1-9620-9CD2-C909-5BBB8F731203}"/>
              </a:ext>
            </a:extLst>
          </p:cNvPr>
          <p:cNvGrpSpPr/>
          <p:nvPr/>
        </p:nvGrpSpPr>
        <p:grpSpPr>
          <a:xfrm>
            <a:off x="5453215" y="5511903"/>
            <a:ext cx="1292582" cy="642720"/>
            <a:chOff x="4291400" y="5762216"/>
            <a:chExt cx="1292582" cy="64272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E6BCC62-1C2E-43F8-C2BA-7228A4762E57}"/>
                </a:ext>
              </a:extLst>
            </p:cNvPr>
            <p:cNvSpPr txBox="1"/>
            <p:nvPr/>
          </p:nvSpPr>
          <p:spPr>
            <a:xfrm>
              <a:off x="4291400" y="6143326"/>
              <a:ext cx="12925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sz="1100" dirty="0"/>
                <a:t>Azure Local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D4561FA-34DB-F270-5449-A12B42F2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754811" y="5762216"/>
              <a:ext cx="365760" cy="3657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C12D58-1644-AF4D-007E-78C5FA3B2700}"/>
              </a:ext>
            </a:extLst>
          </p:cNvPr>
          <p:cNvGrpSpPr/>
          <p:nvPr/>
        </p:nvGrpSpPr>
        <p:grpSpPr>
          <a:xfrm>
            <a:off x="6745797" y="5467744"/>
            <a:ext cx="1448171" cy="814048"/>
            <a:chOff x="6587533" y="5532226"/>
            <a:chExt cx="1448171" cy="814048"/>
          </a:xfrm>
        </p:grpSpPr>
        <p:pic>
          <p:nvPicPr>
            <p:cNvPr id="8" name="Picture 4" descr="System Center Configuration Manager Logo PNG Vector (SVG) Free Download">
              <a:extLst>
                <a:ext uri="{FF2B5EF4-FFF2-40B4-BE49-F238E27FC236}">
                  <a16:creationId xmlns:a16="http://schemas.microsoft.com/office/drawing/2014/main" id="{18E5094C-32F5-50CF-257F-1C095ED39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0277" y="5532226"/>
              <a:ext cx="365760" cy="397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9FC5E-E1D3-7DA2-AC53-F47471CF2365}"/>
                </a:ext>
              </a:extLst>
            </p:cNvPr>
            <p:cNvSpPr txBox="1"/>
            <p:nvPr/>
          </p:nvSpPr>
          <p:spPr>
            <a:xfrm>
              <a:off x="6587533" y="5946164"/>
              <a:ext cx="1448171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sz="1000" dirty="0"/>
                <a:t>System Center Virtual Machine Manager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6AD1FABA-5217-16AE-A13E-0C5D276F20B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152741" y="5638005"/>
            <a:ext cx="1165432" cy="34731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98E7C8-F6CA-762D-F13C-2A4B1094B477}"/>
              </a:ext>
            </a:extLst>
          </p:cNvPr>
          <p:cNvSpPr/>
          <p:nvPr/>
        </p:nvSpPr>
        <p:spPr bwMode="auto">
          <a:xfrm>
            <a:off x="76058" y="3710139"/>
            <a:ext cx="3851032" cy="305380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4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Semibold"/>
                <a:cs typeface="Segoe UI" pitchFamily="34" charset="0"/>
              </a:rPr>
              <a:t>Multi cloud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53B41F-47FF-FECB-77A7-624A5FD244A0}"/>
              </a:ext>
            </a:extLst>
          </p:cNvPr>
          <p:cNvSpPr/>
          <p:nvPr/>
        </p:nvSpPr>
        <p:spPr bwMode="auto">
          <a:xfrm>
            <a:off x="180199" y="3779939"/>
            <a:ext cx="1783080" cy="1589520"/>
          </a:xfrm>
          <a:prstGeom prst="roundRect">
            <a:avLst>
              <a:gd name="adj" fmla="val 4645"/>
            </a:avLst>
          </a:prstGeom>
          <a:solidFill>
            <a:srgbClr val="04202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Servers, SQL, </a:t>
            </a:r>
            <a:b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and Kubernetes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F0776E-4767-510E-C1A1-16AECEA33E8D}"/>
              </a:ext>
            </a:extLst>
          </p:cNvPr>
          <p:cNvSpPr/>
          <p:nvPr/>
        </p:nvSpPr>
        <p:spPr bwMode="auto">
          <a:xfrm>
            <a:off x="2032858" y="3779939"/>
            <a:ext cx="1781804" cy="1589520"/>
          </a:xfrm>
          <a:prstGeom prst="roundRect">
            <a:avLst>
              <a:gd name="adj" fmla="val 4645"/>
            </a:avLst>
          </a:prstGeom>
          <a:solidFill>
            <a:srgbClr val="04202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Arc-enabled services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EFCA95-ED10-BD0E-1047-E06E73101BCA}"/>
              </a:ext>
            </a:extLst>
          </p:cNvPr>
          <p:cNvGrpSpPr/>
          <p:nvPr/>
        </p:nvGrpSpPr>
        <p:grpSpPr>
          <a:xfrm>
            <a:off x="365110" y="4612503"/>
            <a:ext cx="1413258" cy="457200"/>
            <a:chOff x="448523" y="5182013"/>
            <a:chExt cx="1413258" cy="45720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2909974-1E40-0255-1166-2ECD9913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523" y="5182013"/>
              <a:ext cx="457200" cy="457200"/>
            </a:xfrm>
            <a:prstGeom prst="rect">
              <a:avLst/>
            </a:prstGeom>
          </p:spPr>
        </p:pic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AC4CDEC-E7BE-CF15-FDDF-8101F72C1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441" y="5182013"/>
              <a:ext cx="471340" cy="4572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D6A64D1-1A01-D9A5-B60A-BAFC4FCE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5723" y="5182013"/>
              <a:ext cx="457200" cy="457200"/>
            </a:xfrm>
            <a:prstGeom prst="rect">
              <a:avLst/>
            </a:prstGeom>
          </p:spPr>
        </p:pic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6CBB1-CA22-6DF2-FFB1-11FEC3FD89E6}"/>
              </a:ext>
            </a:extLst>
          </p:cNvPr>
          <p:cNvSpPr/>
          <p:nvPr/>
        </p:nvSpPr>
        <p:spPr bwMode="auto">
          <a:xfrm>
            <a:off x="8257213" y="3708955"/>
            <a:ext cx="3851032" cy="305380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4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Semibold"/>
                <a:cs typeface="Segoe UI" pitchFamily="34" charset="0"/>
              </a:rPr>
              <a:t>Operational edge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186C9D9-A572-478A-56AE-EFEBBE19A200}"/>
              </a:ext>
            </a:extLst>
          </p:cNvPr>
          <p:cNvSpPr/>
          <p:nvPr/>
        </p:nvSpPr>
        <p:spPr bwMode="auto">
          <a:xfrm>
            <a:off x="8363223" y="3779939"/>
            <a:ext cx="1783080" cy="1589520"/>
          </a:xfrm>
          <a:prstGeom prst="roundRect">
            <a:avLst>
              <a:gd name="adj" fmla="val 4645"/>
            </a:avLst>
          </a:prstGeom>
          <a:solidFill>
            <a:srgbClr val="04202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2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Servers and Kubernetes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8C053A4-00A8-671E-4167-CC9E14B8624A}"/>
              </a:ext>
            </a:extLst>
          </p:cNvPr>
          <p:cNvSpPr/>
          <p:nvPr/>
        </p:nvSpPr>
        <p:spPr bwMode="auto">
          <a:xfrm>
            <a:off x="10215882" y="3779939"/>
            <a:ext cx="1781804" cy="1589520"/>
          </a:xfrm>
          <a:prstGeom prst="roundRect">
            <a:avLst>
              <a:gd name="adj" fmla="val 4645"/>
            </a:avLst>
          </a:prstGeom>
          <a:solidFill>
            <a:srgbClr val="04202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Industrial assets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EAA62F7-2E1E-0CA7-8FD8-C878E694189B}"/>
              </a:ext>
            </a:extLst>
          </p:cNvPr>
          <p:cNvGrpSpPr/>
          <p:nvPr/>
        </p:nvGrpSpPr>
        <p:grpSpPr>
          <a:xfrm>
            <a:off x="8768180" y="4607472"/>
            <a:ext cx="973166" cy="467261"/>
            <a:chOff x="8988226" y="4612503"/>
            <a:chExt cx="973166" cy="467261"/>
          </a:xfrm>
        </p:grpSpPr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53569650-873A-4826-9260-A1127793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8226" y="4622564"/>
              <a:ext cx="457200" cy="457200"/>
            </a:xfrm>
            <a:prstGeom prst="rect">
              <a:avLst/>
            </a:prstGeom>
          </p:spPr>
        </p:pic>
        <p:pic>
          <p:nvPicPr>
            <p:cNvPr id="86" name="Picture 85" descr="A close up of a sign&#10;&#10;Description automatically generated">
              <a:extLst>
                <a:ext uri="{FF2B5EF4-FFF2-40B4-BE49-F238E27FC236}">
                  <a16:creationId xmlns:a16="http://schemas.microsoft.com/office/drawing/2014/main" id="{9CE216B3-CF6A-F3BF-18AF-8101D732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052" y="4612503"/>
              <a:ext cx="471340" cy="457200"/>
            </a:xfrm>
            <a:prstGeom prst="rect">
              <a:avLst/>
            </a:prstGeom>
          </p:spPr>
        </p:pic>
      </p:grpSp>
      <p:pic>
        <p:nvPicPr>
          <p:cNvPr id="90" name="Graphic 89">
            <a:extLst>
              <a:ext uri="{FF2B5EF4-FFF2-40B4-BE49-F238E27FC236}">
                <a16:creationId xmlns:a16="http://schemas.microsoft.com/office/drawing/2014/main" id="{EDBBA6D0-5B9F-7D2E-B15F-CFFD537EF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4321" y="4312293"/>
            <a:ext cx="411480" cy="4572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853B7B80-B076-6832-241A-A118D3661D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2046" y="4912259"/>
            <a:ext cx="457200" cy="4572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50B03688-22AD-3271-1440-A4BF346C3E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92046" y="4344894"/>
            <a:ext cx="457200" cy="4572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E25EFCCA-12E1-78D8-F782-3EF45BC63D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87181" y="4928069"/>
            <a:ext cx="365760" cy="3657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01B00F8-AF41-4BC4-0DD6-CBF08FADC213}"/>
              </a:ext>
            </a:extLst>
          </p:cNvPr>
          <p:cNvGrpSpPr/>
          <p:nvPr/>
        </p:nvGrpSpPr>
        <p:grpSpPr>
          <a:xfrm>
            <a:off x="8363223" y="5597026"/>
            <a:ext cx="3639992" cy="426542"/>
            <a:chOff x="8363223" y="5597026"/>
            <a:chExt cx="3639992" cy="426542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79D9B1E-909F-00A8-946B-580BFB8BE306}"/>
                </a:ext>
              </a:extLst>
            </p:cNvPr>
            <p:cNvSpPr/>
            <p:nvPr/>
          </p:nvSpPr>
          <p:spPr bwMode="auto">
            <a:xfrm>
              <a:off x="8363223" y="5597026"/>
              <a:ext cx="3639992" cy="42654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73">
                <a:defRPr/>
              </a:pPr>
              <a:r>
                <a:rPr lang="en-US" sz="12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IoT Operations enabled by Arc</a:t>
              </a: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A596E785-86FB-0829-0DF0-83CE47AED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439633" y="5631852"/>
              <a:ext cx="365037" cy="365037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4792A3C-44B3-A6E8-7E30-49E9B4B7B68C}"/>
              </a:ext>
            </a:extLst>
          </p:cNvPr>
          <p:cNvGrpSpPr/>
          <p:nvPr/>
        </p:nvGrpSpPr>
        <p:grpSpPr>
          <a:xfrm>
            <a:off x="2787766" y="1831563"/>
            <a:ext cx="1764231" cy="365760"/>
            <a:chOff x="-996996" y="2093247"/>
            <a:chExt cx="1764231" cy="36576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4D948A8-B1A8-0850-22E2-6EDDC76FA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-996996" y="2093247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24" name="Graphic 23" descr="Azure SQL">
              <a:extLst>
                <a:ext uri="{FF2B5EF4-FFF2-40B4-BE49-F238E27FC236}">
                  <a16:creationId xmlns:a16="http://schemas.microsoft.com/office/drawing/2014/main" id="{C227F40E-ECD0-FF60-C42E-3504EA960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-64682" y="2093247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1079" name="Graphic 1078">
              <a:extLst>
                <a:ext uri="{FF2B5EF4-FFF2-40B4-BE49-F238E27FC236}">
                  <a16:creationId xmlns:a16="http://schemas.microsoft.com/office/drawing/2014/main" id="{F0B0BE53-E694-1FEC-141A-99F682C1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01475" y="2093247"/>
              <a:ext cx="365760" cy="365760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1D7185F5-C3CE-F60D-8384-3A6FF0A7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-530839" y="2093247"/>
              <a:ext cx="365760" cy="36576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2E027C-A1D3-8A0B-D50C-83B30ED69403}"/>
              </a:ext>
            </a:extLst>
          </p:cNvPr>
          <p:cNvGrpSpPr/>
          <p:nvPr/>
        </p:nvGrpSpPr>
        <p:grpSpPr>
          <a:xfrm>
            <a:off x="830210" y="5593004"/>
            <a:ext cx="2600015" cy="520559"/>
            <a:chOff x="1348459" y="5495216"/>
            <a:chExt cx="2600015" cy="520559"/>
          </a:xfrm>
        </p:grpSpPr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9657DF8B-A1A8-EE74-9076-96A953821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459" y="5495216"/>
              <a:ext cx="520559" cy="520559"/>
            </a:xfrm>
            <a:prstGeom prst="rect">
              <a:avLst/>
            </a:prstGeom>
          </p:spPr>
        </p:pic>
        <p:pic>
          <p:nvPicPr>
            <p:cNvPr id="31" name="Picture 30" descr="A yellow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80872E41-F7E6-A663-9940-FF8843CA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974" y="5590984"/>
              <a:ext cx="669107" cy="400404"/>
            </a:xfrm>
            <a:prstGeom prst="rect">
              <a:avLst/>
            </a:prstGeom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38144FD0-E3EB-FBD2-F482-AD92C05DB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786" y="5687694"/>
              <a:ext cx="1110688" cy="14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6" name="Graphic 1085">
            <a:extLst>
              <a:ext uri="{FF2B5EF4-FFF2-40B4-BE49-F238E27FC236}">
                <a16:creationId xmlns:a16="http://schemas.microsoft.com/office/drawing/2014/main" id="{A453BCE8-E705-E331-0CD6-8109439C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476582" y="1845951"/>
            <a:ext cx="365760" cy="365760"/>
          </a:xfrm>
          <a:prstGeom prst="rect">
            <a:avLst/>
          </a:prstGeom>
        </p:spPr>
      </p:pic>
      <p:pic>
        <p:nvPicPr>
          <p:cNvPr id="1087" name="Graphic 1086">
            <a:extLst>
              <a:ext uri="{FF2B5EF4-FFF2-40B4-BE49-F238E27FC236}">
                <a16:creationId xmlns:a16="http://schemas.microsoft.com/office/drawing/2014/main" id="{87F7ED83-0712-0163-0F7E-63F9E55DA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073108" y="1845951"/>
            <a:ext cx="365760" cy="365760"/>
          </a:xfrm>
          <a:prstGeom prst="rect">
            <a:avLst/>
          </a:prstGeom>
        </p:spPr>
      </p:pic>
      <p:pic>
        <p:nvPicPr>
          <p:cNvPr id="1088" name="Graphic 15">
            <a:extLst>
              <a:ext uri="{FF2B5EF4-FFF2-40B4-BE49-F238E27FC236}">
                <a16:creationId xmlns:a16="http://schemas.microsoft.com/office/drawing/2014/main" id="{2A57A25A-1EDA-6E21-F612-0CBB4D390C7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760143" y="1847928"/>
            <a:ext cx="365760" cy="365760"/>
          </a:xfrm>
          <a:prstGeom prst="rect">
            <a:avLst/>
          </a:prstGeom>
        </p:spPr>
      </p:pic>
      <p:pic>
        <p:nvPicPr>
          <p:cNvPr id="1089" name="Graphic 1088">
            <a:extLst>
              <a:ext uri="{FF2B5EF4-FFF2-40B4-BE49-F238E27FC236}">
                <a16:creationId xmlns:a16="http://schemas.microsoft.com/office/drawing/2014/main" id="{687B7217-62EA-232D-C0AA-8AB2E97BC33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323180" y="1849886"/>
            <a:ext cx="365760" cy="36576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7FDF78B-4EAD-944A-0FC2-BF0E850793E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882712" y="1848757"/>
            <a:ext cx="365760" cy="36576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E6E5E4A-213F-7A18-AD3D-73983F412BC1}"/>
              </a:ext>
            </a:extLst>
          </p:cNvPr>
          <p:cNvGrpSpPr/>
          <p:nvPr/>
        </p:nvGrpSpPr>
        <p:grpSpPr>
          <a:xfrm>
            <a:off x="6333460" y="4321696"/>
            <a:ext cx="1377738" cy="952356"/>
            <a:chOff x="-2354237" y="4181453"/>
            <a:chExt cx="1377738" cy="95235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927D101-DD19-689D-9024-D548FE7F47D3}"/>
                </a:ext>
              </a:extLst>
            </p:cNvPr>
            <p:cNvGrpSpPr/>
            <p:nvPr/>
          </p:nvGrpSpPr>
          <p:grpSpPr>
            <a:xfrm>
              <a:off x="-2354237" y="4181453"/>
              <a:ext cx="1377738" cy="414453"/>
              <a:chOff x="-2354237" y="4181453"/>
              <a:chExt cx="1377738" cy="414453"/>
            </a:xfrm>
          </p:grpSpPr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D133BFDC-80D9-9822-203A-4D3D3AC79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-1870091" y="4181453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783C7F79-2789-E58C-38E1-C2C351372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-2354237" y="4184426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74" name="Graphic 15">
                <a:extLst>
                  <a:ext uri="{FF2B5EF4-FFF2-40B4-BE49-F238E27FC236}">
                    <a16:creationId xmlns:a16="http://schemas.microsoft.com/office/drawing/2014/main" id="{DE7377AF-11AE-2D20-CC48-787641B5F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-1387979" y="4181453"/>
                <a:ext cx="411480" cy="41148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9611615-3853-DD6D-8FC9-8BB32A0EFC06}"/>
                </a:ext>
              </a:extLst>
            </p:cNvPr>
            <p:cNvGrpSpPr/>
            <p:nvPr/>
          </p:nvGrpSpPr>
          <p:grpSpPr>
            <a:xfrm>
              <a:off x="-2110621" y="4722329"/>
              <a:ext cx="892539" cy="411480"/>
              <a:chOff x="-1874227" y="4729379"/>
              <a:chExt cx="892539" cy="41148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256CFB46-1FD3-CB5F-FC22-72DA36911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-1393168" y="4729379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DCD92BE3-D9BF-B0AB-7673-6DBCF0687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-1874227" y="4729379"/>
                <a:ext cx="411480" cy="411480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A5D1E0-3774-9F95-EAC2-D2E1FFBC240C}"/>
              </a:ext>
            </a:extLst>
          </p:cNvPr>
          <p:cNvGrpSpPr/>
          <p:nvPr/>
        </p:nvGrpSpPr>
        <p:grpSpPr>
          <a:xfrm>
            <a:off x="2229732" y="4321696"/>
            <a:ext cx="1377738" cy="952356"/>
            <a:chOff x="-2354237" y="4181453"/>
            <a:chExt cx="1377738" cy="95235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9FB05BA-86BB-BF3D-E4D2-0856D8799D19}"/>
                </a:ext>
              </a:extLst>
            </p:cNvPr>
            <p:cNvGrpSpPr/>
            <p:nvPr/>
          </p:nvGrpSpPr>
          <p:grpSpPr>
            <a:xfrm>
              <a:off x="-2354237" y="4181453"/>
              <a:ext cx="1377738" cy="414453"/>
              <a:chOff x="-2354237" y="4181453"/>
              <a:chExt cx="1377738" cy="414453"/>
            </a:xfrm>
          </p:grpSpPr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81E4209F-5210-5335-FC5C-84E40A878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-1870091" y="4181453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1F2D73FB-E327-9B41-073A-AF9F6B091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-2354237" y="4184426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67" name="Graphic 15">
                <a:extLst>
                  <a:ext uri="{FF2B5EF4-FFF2-40B4-BE49-F238E27FC236}">
                    <a16:creationId xmlns:a16="http://schemas.microsoft.com/office/drawing/2014/main" id="{B7F24B23-A84A-E87E-7870-D20AC0FC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-1387979" y="4181453"/>
                <a:ext cx="411480" cy="411480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70B6F6-904F-43F4-F1DC-826AF9EFDD83}"/>
                </a:ext>
              </a:extLst>
            </p:cNvPr>
            <p:cNvGrpSpPr/>
            <p:nvPr/>
          </p:nvGrpSpPr>
          <p:grpSpPr>
            <a:xfrm>
              <a:off x="-2110621" y="4722329"/>
              <a:ext cx="892539" cy="411480"/>
              <a:chOff x="-1874227" y="4729379"/>
              <a:chExt cx="892539" cy="411480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075B66F-6654-A74C-FD5A-1771B2724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-1393168" y="4729379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3B91564A-74CC-02CC-C01F-2792F3B5C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-1874227" y="4729379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9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GB" sz="2400" dirty="0"/>
              <a:t>Arc-enabled Kubernetes – Cluster extension installation workflow </a:t>
            </a:r>
            <a:r>
              <a:rPr lang="en-US" sz="2400" dirty="0"/>
              <a:t>architecture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6D5928A-C85C-757F-2F9E-F979EF670FA4}"/>
              </a:ext>
            </a:extLst>
          </p:cNvPr>
          <p:cNvGrpSpPr/>
          <p:nvPr/>
        </p:nvGrpSpPr>
        <p:grpSpPr>
          <a:xfrm>
            <a:off x="71411" y="815623"/>
            <a:ext cx="12049178" cy="5931632"/>
            <a:chOff x="29735" y="832725"/>
            <a:chExt cx="12049178" cy="593163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7452BD3-6901-964E-4801-60112B31D3EF}"/>
                </a:ext>
              </a:extLst>
            </p:cNvPr>
            <p:cNvSpPr/>
            <p:nvPr/>
          </p:nvSpPr>
          <p:spPr bwMode="auto">
            <a:xfrm>
              <a:off x="3424517" y="897890"/>
              <a:ext cx="8654395" cy="239897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A67F06C3-F11F-51ED-DB23-C97CF049D8AD}"/>
                </a:ext>
              </a:extLst>
            </p:cNvPr>
            <p:cNvSpPr/>
            <p:nvPr/>
          </p:nvSpPr>
          <p:spPr bwMode="auto">
            <a:xfrm>
              <a:off x="9962803" y="1575581"/>
              <a:ext cx="1930355" cy="79305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Container Registry or 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Microsoft Container Registry</a:t>
              </a:r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9F645DAC-3772-A97F-B6F5-0C0DDAECDABC}"/>
                </a:ext>
              </a:extLst>
            </p:cNvPr>
            <p:cNvSpPr/>
            <p:nvPr/>
          </p:nvSpPr>
          <p:spPr bwMode="auto">
            <a:xfrm>
              <a:off x="5342965" y="3429001"/>
              <a:ext cx="6735948" cy="3335356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19C14AC2-D405-52F5-C7FD-3AB28ED63D5B}"/>
                </a:ext>
              </a:extLst>
            </p:cNvPr>
            <p:cNvSpPr/>
            <p:nvPr/>
          </p:nvSpPr>
          <p:spPr bwMode="auto">
            <a:xfrm>
              <a:off x="5491144" y="3888762"/>
              <a:ext cx="2547933" cy="278062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Kubernetes namespace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D05505F-924F-8EFB-DEF1-76DCB7553E98}"/>
                </a:ext>
              </a:extLst>
            </p:cNvPr>
            <p:cNvGrpSpPr/>
            <p:nvPr/>
          </p:nvGrpSpPr>
          <p:grpSpPr>
            <a:xfrm>
              <a:off x="5842451" y="5695067"/>
              <a:ext cx="1845321" cy="834606"/>
              <a:chOff x="4659966" y="4584624"/>
              <a:chExt cx="1845321" cy="834606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933EAF3B-83F8-813D-9E90-D86A6047CEF5}"/>
                  </a:ext>
                </a:extLst>
              </p:cNvPr>
              <p:cNvSpPr/>
              <p:nvPr/>
            </p:nvSpPr>
            <p:spPr bwMode="auto">
              <a:xfrm>
                <a:off x="4659966" y="4584624"/>
                <a:ext cx="1845321" cy="83460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Helm release</a:t>
                </a:r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FFA43EBB-D172-9CB8-2413-E0CF8FD4A158}"/>
                  </a:ext>
                </a:extLst>
              </p:cNvPr>
              <p:cNvSpPr/>
              <p:nvPr/>
            </p:nvSpPr>
            <p:spPr bwMode="auto">
              <a:xfrm>
                <a:off x="4800372" y="4685440"/>
                <a:ext cx="1564511" cy="3630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Kubernetes resources </a:t>
                </a:r>
              </a:p>
            </p:txBody>
          </p: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D7389996-10D9-3C0E-1543-EA57DF504E95}"/>
                </a:ext>
              </a:extLst>
            </p:cNvPr>
            <p:cNvSpPr/>
            <p:nvPr/>
          </p:nvSpPr>
          <p:spPr bwMode="auto">
            <a:xfrm>
              <a:off x="5842451" y="4518705"/>
              <a:ext cx="1845321" cy="83460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extensionconfigs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custom </a:t>
              </a: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r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esource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extension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CC72F9D6-9127-E5ED-18CB-AFB5B88ED9FF}"/>
                </a:ext>
              </a:extLst>
            </p:cNvPr>
            <p:cNvSpPr/>
            <p:nvPr/>
          </p:nvSpPr>
          <p:spPr bwMode="auto">
            <a:xfrm>
              <a:off x="9577320" y="4673923"/>
              <a:ext cx="1845321" cy="5241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Config agent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661169D-001E-52C2-45AA-ED42A41A626B}"/>
                </a:ext>
              </a:extLst>
            </p:cNvPr>
            <p:cNvCxnSpPr>
              <a:cxnSpLocks/>
              <a:stCxn id="108" idx="1"/>
              <a:endCxn id="87" idx="3"/>
            </p:cNvCxnSpPr>
            <p:nvPr/>
          </p:nvCxnSpPr>
          <p:spPr>
            <a:xfrm flipH="1">
              <a:off x="7687772" y="6112370"/>
              <a:ext cx="188954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B0652DEE-2664-967C-4715-21F9D58BE279}"/>
                </a:ext>
              </a:extLst>
            </p:cNvPr>
            <p:cNvCxnSpPr>
              <a:cxnSpLocks/>
              <a:stCxn id="94" idx="3"/>
              <a:endCxn id="98" idx="2"/>
            </p:cNvCxnSpPr>
            <p:nvPr/>
          </p:nvCxnSpPr>
          <p:spPr>
            <a:xfrm>
              <a:off x="7687772" y="4936008"/>
              <a:ext cx="2812209" cy="262085"/>
            </a:xfrm>
            <a:prstGeom prst="bentConnector4">
              <a:avLst>
                <a:gd name="adj1" fmla="val 15106"/>
                <a:gd name="adj2" fmla="val 187224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9D357EF-0BF5-7291-83C3-42A7E9249B36}"/>
                </a:ext>
              </a:extLst>
            </p:cNvPr>
            <p:cNvSpPr/>
            <p:nvPr/>
          </p:nvSpPr>
          <p:spPr bwMode="auto">
            <a:xfrm>
              <a:off x="9577319" y="5850285"/>
              <a:ext cx="1845321" cy="5241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extension-manager</a:t>
              </a:r>
            </a:p>
          </p:txBody>
        </p: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9A336B81-F3BE-3A6D-FE1F-C4482C5943DB}"/>
                </a:ext>
              </a:extLst>
            </p:cNvPr>
            <p:cNvCxnSpPr>
              <a:cxnSpLocks/>
              <a:stCxn id="108" idx="0"/>
              <a:endCxn id="94" idx="2"/>
            </p:cNvCxnSpPr>
            <p:nvPr/>
          </p:nvCxnSpPr>
          <p:spPr>
            <a:xfrm rot="16200000" flipV="1">
              <a:off x="8384059" y="3734364"/>
              <a:ext cx="496974" cy="37348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C09EF869-F9CA-1EFB-48D7-FCF095E05968}"/>
                </a:ext>
              </a:extLst>
            </p:cNvPr>
            <p:cNvCxnSpPr>
              <a:cxnSpLocks/>
              <a:stCxn id="98" idx="0"/>
              <a:endCxn id="94" idx="0"/>
            </p:cNvCxnSpPr>
            <p:nvPr/>
          </p:nvCxnSpPr>
          <p:spPr>
            <a:xfrm rot="16200000" flipV="1">
              <a:off x="8554938" y="2728879"/>
              <a:ext cx="155218" cy="3734869"/>
            </a:xfrm>
            <a:prstGeom prst="bentConnector3">
              <a:avLst>
                <a:gd name="adj1" fmla="val 247277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9B5DCDA-F297-DF01-1587-B83FE2C45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3470" y="6135691"/>
              <a:ext cx="98937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Install helm chart</a:t>
              </a:r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91042A91-2A5C-0540-E324-928121325F8F}"/>
                </a:ext>
              </a:extLst>
            </p:cNvPr>
            <p:cNvSpPr/>
            <p:nvPr/>
          </p:nvSpPr>
          <p:spPr bwMode="auto">
            <a:xfrm>
              <a:off x="9240666" y="632125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7762D33-E0E8-ABFD-CD27-5E45B220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254" y="5592879"/>
              <a:ext cx="1165463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Watch </a:t>
              </a:r>
              <a:br>
                <a:rPr lang="en-US" sz="800" dirty="0">
                  <a:solidFill>
                    <a:srgbClr val="FFFFFF"/>
                  </a:solidFill>
                  <a:latin typeface="Segoe UI Semibold"/>
                </a:rPr>
              </a:br>
              <a:r>
                <a:rPr lang="en-US" sz="800" i="1" dirty="0" err="1">
                  <a:solidFill>
                    <a:srgbClr val="FFFFFF"/>
                  </a:solidFill>
                  <a:latin typeface="Segoe UI Semibold"/>
                </a:rPr>
                <a:t>extensionconfig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 CRs</a:t>
              </a:r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1256B712-25C8-E338-83FD-CA534DAA9A18}"/>
                </a:ext>
              </a:extLst>
            </p:cNvPr>
            <p:cNvSpPr/>
            <p:nvPr/>
          </p:nvSpPr>
          <p:spPr bwMode="auto">
            <a:xfrm>
              <a:off x="9127150" y="5689230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8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B51249B-9DAF-823B-D68D-898EB6901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50526" y="5186722"/>
              <a:ext cx="116546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Collect status</a:t>
              </a:r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B713C603-2959-B155-1A47-FF370C16CBA2}"/>
                </a:ext>
              </a:extLst>
            </p:cNvPr>
            <p:cNvSpPr/>
            <p:nvPr/>
          </p:nvSpPr>
          <p:spPr bwMode="auto">
            <a:xfrm>
              <a:off x="8932090" y="5051186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11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596E0A9-C570-83D5-FEE4-098369F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31550" y="4047178"/>
              <a:ext cx="161321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Create </a:t>
              </a:r>
              <a:r>
                <a:rPr lang="en-US" sz="800" i="1" dirty="0" err="1">
                  <a:solidFill>
                    <a:srgbClr val="FFFFFF"/>
                  </a:solidFill>
                  <a:latin typeface="Segoe UI Semibold"/>
                </a:rPr>
                <a:t>extensionconfig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 CRs</a:t>
              </a:r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1D30617-C3A7-A25A-41CE-C1FA2C54DD57}"/>
                </a:ext>
              </a:extLst>
            </p:cNvPr>
            <p:cNvSpPr/>
            <p:nvPr/>
          </p:nvSpPr>
          <p:spPr bwMode="auto">
            <a:xfrm>
              <a:off x="9536685" y="3941414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7</a:t>
              </a:r>
            </a:p>
          </p:txBody>
        </p: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0F98166D-3391-53FD-479E-53377B25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45100" y="1968231"/>
              <a:ext cx="365760" cy="365760"/>
            </a:xfrm>
            <a:prstGeom prst="rect">
              <a:avLst/>
            </a:prstGeom>
          </p:spPr>
        </p:pic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34AF3DD8-7793-3194-C94C-8636F06D41F6}"/>
                </a:ext>
              </a:extLst>
            </p:cNvPr>
            <p:cNvSpPr/>
            <p:nvPr/>
          </p:nvSpPr>
          <p:spPr bwMode="auto">
            <a:xfrm>
              <a:off x="7828524" y="1707862"/>
              <a:ext cx="1845321" cy="5241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Data Plane service</a:t>
              </a:r>
            </a:p>
          </p:txBody>
        </p:sp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B14978FC-0C65-667D-7C48-0239E9B0E306}"/>
                </a:ext>
              </a:extLst>
            </p:cNvPr>
            <p:cNvCxnSpPr>
              <a:cxnSpLocks/>
              <a:stCxn id="145" idx="0"/>
              <a:endCxn id="142" idx="0"/>
            </p:cNvCxnSpPr>
            <p:nvPr/>
          </p:nvCxnSpPr>
          <p:spPr>
            <a:xfrm rot="5400000" flipH="1" flipV="1">
              <a:off x="9773443" y="553324"/>
              <a:ext cx="132281" cy="2176796"/>
            </a:xfrm>
            <a:prstGeom prst="bentConnector3">
              <a:avLst>
                <a:gd name="adj1" fmla="val 272814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or: Elbow 148">
              <a:extLst>
                <a:ext uri="{FF2B5EF4-FFF2-40B4-BE49-F238E27FC236}">
                  <a16:creationId xmlns:a16="http://schemas.microsoft.com/office/drawing/2014/main" id="{A658C2B7-E5ED-8871-C1BE-0BCF3BD84AC8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rot="16200000" flipV="1">
              <a:off x="8528596" y="2454622"/>
              <a:ext cx="2447813" cy="2002634"/>
            </a:xfrm>
            <a:prstGeom prst="bentConnector3">
              <a:avLst>
                <a:gd name="adj1" fmla="val 53662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8D7B4739-1901-8E56-DCE4-5843D5947534}"/>
                </a:ext>
              </a:extLst>
            </p:cNvPr>
            <p:cNvCxnSpPr>
              <a:cxnSpLocks/>
              <a:stCxn id="108" idx="3"/>
              <a:endCxn id="142" idx="2"/>
            </p:cNvCxnSpPr>
            <p:nvPr/>
          </p:nvCxnSpPr>
          <p:spPr>
            <a:xfrm flipH="1" flipV="1">
              <a:off x="10927981" y="2368637"/>
              <a:ext cx="494659" cy="3743733"/>
            </a:xfrm>
            <a:prstGeom prst="bentConnector4">
              <a:avLst>
                <a:gd name="adj1" fmla="val -46214"/>
                <a:gd name="adj2" fmla="val 40569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2348DA3-6AEE-C63E-D407-6AE0E1FCD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65397" y="2864118"/>
              <a:ext cx="1215397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POST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 extension status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A86FBB99-684C-C970-80F7-4BBB5A274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45360" y="1131571"/>
              <a:ext cx="731290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GET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 version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56E7F2A-0C5F-BE35-5942-DAECF1E12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863516" y="4249639"/>
              <a:ext cx="1215397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Fetch Helm chart </a:t>
              </a:r>
            </a:p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stored as OCI artifact</a:t>
              </a:r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5338695E-0144-941B-1D1D-753AFF83D59A}"/>
                </a:ext>
              </a:extLst>
            </p:cNvPr>
            <p:cNvSpPr/>
            <p:nvPr/>
          </p:nvSpPr>
          <p:spPr bwMode="auto">
            <a:xfrm>
              <a:off x="9235936" y="98025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6</a:t>
              </a:r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D0707745-428C-7255-809C-C06372C554E7}"/>
                </a:ext>
              </a:extLst>
            </p:cNvPr>
            <p:cNvSpPr/>
            <p:nvPr/>
          </p:nvSpPr>
          <p:spPr bwMode="auto">
            <a:xfrm>
              <a:off x="9235936" y="2585190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12</a:t>
              </a:r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6EE985C3-081E-AD45-2973-797B15948B21}"/>
                </a:ext>
              </a:extLst>
            </p:cNvPr>
            <p:cNvSpPr/>
            <p:nvPr/>
          </p:nvSpPr>
          <p:spPr bwMode="auto">
            <a:xfrm>
              <a:off x="11331200" y="3935966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9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56D25F-0FC4-D565-B479-A2EC5A1EE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40847" y="2520542"/>
              <a:ext cx="2047355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GET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 pending extension resources </a:t>
              </a:r>
            </a:p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(uses Managed Identity to authenticate)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BFEB48-E3A6-4AA2-DECC-1EA50D0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20060" y="1450937"/>
              <a:ext cx="1117305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Store </a:t>
              </a:r>
              <a:br>
                <a:rPr lang="en-US" sz="800" dirty="0">
                  <a:solidFill>
                    <a:srgbClr val="FFFFFF"/>
                  </a:solidFill>
                  <a:latin typeface="Segoe UI Semibold"/>
                </a:rPr>
              </a:b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extension resource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88EA05-2BFF-9805-4799-AFE3F507608A}"/>
                </a:ext>
              </a:extLst>
            </p:cNvPr>
            <p:cNvGrpSpPr/>
            <p:nvPr/>
          </p:nvGrpSpPr>
          <p:grpSpPr>
            <a:xfrm>
              <a:off x="3547851" y="1384392"/>
              <a:ext cx="3181050" cy="1161639"/>
              <a:chOff x="1017291" y="1462080"/>
              <a:chExt cx="3181050" cy="1161639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3733D2F-B1BF-F458-B86F-1EFC424464CC}"/>
                  </a:ext>
                </a:extLst>
              </p:cNvPr>
              <p:cNvSpPr/>
              <p:nvPr/>
            </p:nvSpPr>
            <p:spPr bwMode="auto">
              <a:xfrm>
                <a:off x="1034157" y="1462080"/>
                <a:ext cx="3164184" cy="116163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Resource Manager (ARM)</a:t>
                </a: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107FC52E-0EE2-CE71-974D-813041368B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49130" y="1506883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5686F3E-8A36-6B6B-A4E3-79704C64D24D}"/>
                  </a:ext>
                </a:extLst>
              </p:cNvPr>
              <p:cNvSpPr/>
              <p:nvPr/>
            </p:nvSpPr>
            <p:spPr bwMode="auto">
              <a:xfrm>
                <a:off x="2042416" y="1968835"/>
                <a:ext cx="1906463" cy="474177"/>
              </a:xfrm>
              <a:prstGeom prst="roundRect">
                <a:avLst>
                  <a:gd name="adj" fmla="val 4645"/>
                </a:avLst>
              </a:prstGeom>
              <a:solidFill>
                <a:srgbClr val="007D9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Microsoft.KubernetesConfiguration</a:t>
                </a:r>
                <a:endParaRPr kumimoji="0" lang="en-US" sz="9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resource provider</a:t>
                </a:r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0FBE37E1-DBE8-7376-BDB5-5625A030C6E7}"/>
                  </a:ext>
                </a:extLst>
              </p:cNvPr>
              <p:cNvCxnSpPr>
                <a:cxnSpLocks/>
                <a:stCxn id="14" idx="2"/>
                <a:endCxn id="15" idx="1"/>
              </p:cNvCxnSpPr>
              <p:nvPr/>
            </p:nvCxnSpPr>
            <p:spPr>
              <a:xfrm rot="16200000" flipH="1">
                <a:off x="1470573" y="1634080"/>
                <a:ext cx="333281" cy="810406"/>
              </a:xfrm>
              <a:prstGeom prst="bentConnector2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56EBBD-EB28-634F-ADB4-499C4058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17291" y="2236252"/>
                <a:ext cx="1058396" cy="33855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914400"/>
                <a:r>
                  <a:rPr lang="en-US" sz="800" i="1" dirty="0">
                    <a:solidFill>
                      <a:srgbClr val="FFFFFF"/>
                    </a:solidFill>
                    <a:latin typeface="Segoe UI Semibold"/>
                  </a:rPr>
                  <a:t>PUT</a:t>
                </a: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 </a:t>
                </a:r>
                <a:b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</a:b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extension resource </a:t>
                </a:r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38D38B4B-EA54-6EBD-1521-B9B15F89D82B}"/>
                  </a:ext>
                </a:extLst>
              </p:cNvPr>
              <p:cNvSpPr/>
              <p:nvPr/>
            </p:nvSpPr>
            <p:spPr bwMode="auto">
              <a:xfrm>
                <a:off x="1426976" y="1878472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3</a:t>
                </a:r>
              </a:p>
            </p:txBody>
          </p:sp>
        </p:grp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747D4A50-E9AE-DF46-FBE1-C11FB39C477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6632185" y="694808"/>
              <a:ext cx="90363" cy="230231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FF9850EB-47FC-72E2-705C-EBF15A7666B6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5400000" flipH="1" flipV="1">
              <a:off x="6573987" y="1110785"/>
              <a:ext cx="206760" cy="2302318"/>
            </a:xfrm>
            <a:prstGeom prst="bentConnector4">
              <a:avLst>
                <a:gd name="adj1" fmla="val -64315"/>
                <a:gd name="adj2" fmla="val 54348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7FEC18B-3335-7858-E6F9-5FDDAC286A9C}"/>
                </a:ext>
              </a:extLst>
            </p:cNvPr>
            <p:cNvSpPr/>
            <p:nvPr/>
          </p:nvSpPr>
          <p:spPr bwMode="auto">
            <a:xfrm>
              <a:off x="7465723" y="1276614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4</a:t>
              </a:r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E3FDA203-6331-CD15-FAB5-90894853079E}"/>
                </a:ext>
              </a:extLst>
            </p:cNvPr>
            <p:cNvSpPr/>
            <p:nvPr/>
          </p:nvSpPr>
          <p:spPr bwMode="auto">
            <a:xfrm>
              <a:off x="7236878" y="2231477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5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4F7C382-89F3-ED45-BBB3-DD274DC11ED2}"/>
                </a:ext>
              </a:extLst>
            </p:cNvPr>
            <p:cNvGrpSpPr/>
            <p:nvPr/>
          </p:nvGrpSpPr>
          <p:grpSpPr>
            <a:xfrm>
              <a:off x="1413865" y="832725"/>
              <a:ext cx="868274" cy="702177"/>
              <a:chOff x="1422537" y="783943"/>
              <a:chExt cx="868274" cy="702177"/>
            </a:xfrm>
          </p:grpSpPr>
          <p:pic>
            <p:nvPicPr>
              <p:cNvPr id="44" name="Graphic 43" descr="User outline">
                <a:extLst>
                  <a:ext uri="{FF2B5EF4-FFF2-40B4-BE49-F238E27FC236}">
                    <a16:creationId xmlns:a16="http://schemas.microsoft.com/office/drawing/2014/main" id="{EE0DBBF2-86C0-C7C7-7248-DADC673F8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84000" y="932398"/>
                <a:ext cx="553722" cy="55372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C2DA56-56D9-1CC4-8AC8-BD2D48352453}"/>
                  </a:ext>
                </a:extLst>
              </p:cNvPr>
              <p:cNvSpPr txBox="1"/>
              <p:nvPr/>
            </p:nvSpPr>
            <p:spPr>
              <a:xfrm>
                <a:off x="1422537" y="783943"/>
                <a:ext cx="868274" cy="21544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latin typeface="+mj-lt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Cluster admin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00F875C-07A9-5F85-BCAD-026D6FAE5A13}"/>
                </a:ext>
              </a:extLst>
            </p:cNvPr>
            <p:cNvGrpSpPr/>
            <p:nvPr/>
          </p:nvGrpSpPr>
          <p:grpSpPr>
            <a:xfrm>
              <a:off x="1228434" y="1959177"/>
              <a:ext cx="1239137" cy="833622"/>
              <a:chOff x="801253" y="2066693"/>
              <a:chExt cx="1239137" cy="833622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FDD8BEBA-08C4-8979-E23A-AED96DDC7262}"/>
                  </a:ext>
                </a:extLst>
              </p:cNvPr>
              <p:cNvSpPr/>
              <p:nvPr/>
            </p:nvSpPr>
            <p:spPr bwMode="auto">
              <a:xfrm>
                <a:off x="801253" y="2066693"/>
                <a:ext cx="1239137" cy="83362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Azure </a:t>
                </a:r>
                <a:r>
                  <a:rPr lang="en-US" sz="1000" dirty="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p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ortal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and Azure CLI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647581F-77AF-134B-6B22-5B4D6FD8BF7B}"/>
                  </a:ext>
                </a:extLst>
              </p:cNvPr>
              <p:cNvGrpSpPr/>
              <p:nvPr/>
            </p:nvGrpSpPr>
            <p:grpSpPr>
              <a:xfrm>
                <a:off x="1104647" y="2564011"/>
                <a:ext cx="632347" cy="279663"/>
                <a:chOff x="-1583403" y="3821699"/>
                <a:chExt cx="632347" cy="279663"/>
              </a:xfrm>
            </p:grpSpPr>
            <p:pic>
              <p:nvPicPr>
                <p:cNvPr id="47" name="Graphic 46">
                  <a:extLst>
                    <a:ext uri="{FF2B5EF4-FFF2-40B4-BE49-F238E27FC236}">
                      <a16:creationId xmlns:a16="http://schemas.microsoft.com/office/drawing/2014/main" id="{D2FC94A3-40FB-5B72-1ABF-956525405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25376" y="3821699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48" name="Graphic 47">
                  <a:extLst>
                    <a:ext uri="{FF2B5EF4-FFF2-40B4-BE49-F238E27FC236}">
                      <a16:creationId xmlns:a16="http://schemas.microsoft.com/office/drawing/2014/main" id="{3FB8F539-FDC2-BA31-D81F-12B6BFE2DB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83403" y="3827042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C65823B-BF5B-DA06-6639-E6A86B86F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9735" y="3612801"/>
              <a:ext cx="5278529" cy="32316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914400"/>
              <a:r>
                <a:rPr lang="en-US" sz="700" i="1" dirty="0">
                  <a:solidFill>
                    <a:srgbClr val="FFFFFF"/>
                  </a:solidFill>
                  <a:latin typeface="Segoe UI Semibold"/>
                </a:rPr>
                <a:t>PUT</a:t>
              </a:r>
              <a:r>
                <a:rPr lang="en-US" sz="700" dirty="0">
                  <a:solidFill>
                    <a:srgbClr val="FFFFFF"/>
                  </a:solidFill>
                  <a:latin typeface="Segoe UI Semibold"/>
                </a:rPr>
                <a:t> resource </a:t>
              </a:r>
            </a:p>
            <a:p>
              <a:pPr algn="ctr" defTabSz="914400"/>
              <a:r>
                <a:rPr lang="en-US" sz="700" b="1" i="1" dirty="0" err="1">
                  <a:latin typeface="Segoe UI Semibold"/>
                </a:rPr>
                <a:t>Microsoft.Kubernetes</a:t>
              </a:r>
              <a:r>
                <a:rPr lang="en-US" sz="700" b="1" i="1" dirty="0">
                  <a:latin typeface="Segoe UI Semibold"/>
                </a:rPr>
                <a:t>/</a:t>
              </a:r>
              <a:r>
                <a:rPr lang="en-US" sz="700" b="1" i="1" dirty="0" err="1">
                  <a:latin typeface="Segoe UI Semibold"/>
                </a:rPr>
                <a:t>connectedClusters</a:t>
              </a:r>
              <a:r>
                <a:rPr lang="en-US" sz="700" b="1" i="1" dirty="0">
                  <a:latin typeface="Segoe UI Semibold"/>
                </a:rPr>
                <a:t>/</a:t>
              </a:r>
              <a:r>
                <a:rPr lang="en-US" sz="700" b="1" i="1" dirty="0" err="1">
                  <a:latin typeface="Segoe UI Semibold"/>
                </a:rPr>
                <a:t>clusterName</a:t>
              </a:r>
              <a:r>
                <a:rPr lang="en-US" sz="700" b="1" i="1" dirty="0">
                  <a:latin typeface="Segoe UI Semibold"/>
                </a:rPr>
                <a:t>/providers/</a:t>
              </a:r>
              <a:r>
                <a:rPr lang="en-US" sz="700" b="1" i="1" dirty="0" err="1">
                  <a:latin typeface="Segoe UI Semibold"/>
                </a:rPr>
                <a:t>Microsoft.KubernetesConfiguration</a:t>
              </a:r>
              <a:r>
                <a:rPr lang="en-US" sz="700" b="1" i="1" dirty="0">
                  <a:latin typeface="Segoe UI Semibold"/>
                </a:rPr>
                <a:t>/extensions/</a:t>
              </a:r>
              <a:r>
                <a:rPr lang="en-US" sz="700" b="1" i="1" dirty="0" err="1">
                  <a:latin typeface="Segoe UI Semibold"/>
                </a:rPr>
                <a:t>extensionName</a:t>
              </a:r>
              <a:endParaRPr lang="en-US" sz="700" b="1" i="1" dirty="0">
                <a:latin typeface="Segoe UI Semibold"/>
              </a:endParaRPr>
            </a:p>
            <a:p>
              <a:pPr algn="ctr" defTabSz="914400"/>
              <a:r>
                <a:rPr lang="en-US" sz="700" dirty="0">
                  <a:solidFill>
                    <a:srgbClr val="FFFFFF"/>
                  </a:solidFill>
                  <a:latin typeface="Segoe UI Semibold"/>
                </a:rPr>
                <a:t>(uses ARM extension resource pattern)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EE0386-0A76-CC7B-9349-091D18906991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1848003" y="1488209"/>
              <a:ext cx="0" cy="4709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856F61B-0C94-7841-8CA0-B5E1E4F97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86320" y="1582961"/>
              <a:ext cx="107714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Create extension</a:t>
              </a:r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EEF66C7D-53D6-32BD-02B7-17C414955C59}"/>
                </a:ext>
              </a:extLst>
            </p:cNvPr>
            <p:cNvSpPr/>
            <p:nvPr/>
          </p:nvSpPr>
          <p:spPr bwMode="auto">
            <a:xfrm>
              <a:off x="2148485" y="1284612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</a:t>
              </a:r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A52C35A1-AE58-5E12-4939-576A3BAA5225}"/>
                </a:ext>
              </a:extLst>
            </p:cNvPr>
            <p:cNvCxnSpPr>
              <a:cxnSpLocks/>
              <a:stCxn id="46" idx="2"/>
              <a:endCxn id="13" idx="2"/>
            </p:cNvCxnSpPr>
            <p:nvPr/>
          </p:nvCxnSpPr>
          <p:spPr>
            <a:xfrm rot="5400000" flipH="1" flipV="1">
              <a:off x="3374022" y="1020012"/>
              <a:ext cx="246768" cy="3298806"/>
            </a:xfrm>
            <a:prstGeom prst="bentConnector3">
              <a:avLst>
                <a:gd name="adj1" fmla="val -315453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5D19CB70-02EF-9DCD-179D-8CF3B7AB6A4A}"/>
                </a:ext>
              </a:extLst>
            </p:cNvPr>
            <p:cNvSpPr/>
            <p:nvPr/>
          </p:nvSpPr>
          <p:spPr bwMode="auto">
            <a:xfrm>
              <a:off x="2528807" y="322129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2</a:t>
              </a: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5C34BF6-2EFD-9DFE-8E05-5778AB11C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53520" y="3476002"/>
              <a:ext cx="365760" cy="365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1EDCAC77-CDCC-40DD-45A1-61F40C8B6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512735" y="943300"/>
              <a:ext cx="517998" cy="517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5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5" y="110745"/>
            <a:ext cx="11475252" cy="362022"/>
          </a:xfrm>
        </p:spPr>
        <p:txBody>
          <a:bodyPr/>
          <a:lstStyle/>
          <a:p>
            <a:r>
              <a:rPr lang="en-GB" sz="2000" dirty="0"/>
              <a:t>Arc-enabled Kubernetes – Custom locations </a:t>
            </a:r>
            <a:r>
              <a:rPr lang="en-US" sz="2000" dirty="0"/>
              <a:t>architecture (Arc-enabled data services example)</a:t>
            </a:r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B5B80962-E71B-419F-9EE0-6D73281F9203}"/>
              </a:ext>
            </a:extLst>
          </p:cNvPr>
          <p:cNvGrpSpPr/>
          <p:nvPr/>
        </p:nvGrpSpPr>
        <p:grpSpPr>
          <a:xfrm>
            <a:off x="2155790" y="815623"/>
            <a:ext cx="7880419" cy="5931632"/>
            <a:chOff x="1270110" y="815623"/>
            <a:chExt cx="7880419" cy="5931632"/>
          </a:xfrm>
        </p:grpSpPr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77E86921-0FC7-3DA7-E7F4-570C092D8DC7}"/>
                </a:ext>
              </a:extLst>
            </p:cNvPr>
            <p:cNvSpPr/>
            <p:nvPr/>
          </p:nvSpPr>
          <p:spPr bwMode="auto">
            <a:xfrm>
              <a:off x="3801952" y="880788"/>
              <a:ext cx="5348577" cy="253885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030" name="Rectangle: Rounded Corners 1029">
              <a:extLst>
                <a:ext uri="{FF2B5EF4-FFF2-40B4-BE49-F238E27FC236}">
                  <a16:creationId xmlns:a16="http://schemas.microsoft.com/office/drawing/2014/main" id="{07C2AB2E-84D1-E86F-64BA-6F5DD52779CC}"/>
                </a:ext>
              </a:extLst>
            </p:cNvPr>
            <p:cNvSpPr/>
            <p:nvPr/>
          </p:nvSpPr>
          <p:spPr bwMode="auto">
            <a:xfrm>
              <a:off x="4556173" y="3546756"/>
              <a:ext cx="4594355" cy="320049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1B06656-6BA4-356B-A6D3-C42CDE72565C}"/>
                </a:ext>
              </a:extLst>
            </p:cNvPr>
            <p:cNvSpPr/>
            <p:nvPr/>
          </p:nvSpPr>
          <p:spPr bwMode="auto">
            <a:xfrm>
              <a:off x="4643630" y="974893"/>
              <a:ext cx="4416699" cy="234802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Resource Manager (ARM)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8F98E999-CB56-3759-74EC-4C713DC7971E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 rot="16200000" flipH="1">
              <a:off x="4854139" y="1630416"/>
              <a:ext cx="736781" cy="254723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F39959-BCA2-0E21-0449-716FFD09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91487" y="5606462"/>
              <a:ext cx="2323187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Watch ideal state declaration in custom resources and realize the same on the cluster</a:t>
              </a:r>
            </a:p>
          </p:txBody>
        </p: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868197A-E110-F4E0-43FC-01A6FF2F7A63}"/>
                </a:ext>
              </a:extLst>
            </p:cNvPr>
            <p:cNvGrpSpPr/>
            <p:nvPr/>
          </p:nvGrpSpPr>
          <p:grpSpPr>
            <a:xfrm>
              <a:off x="5302585" y="4387725"/>
              <a:ext cx="3101533" cy="2232417"/>
              <a:chOff x="2339805" y="4235405"/>
              <a:chExt cx="3101533" cy="223241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88E14E0-8502-43EC-2334-8C71750D6F44}"/>
                  </a:ext>
                </a:extLst>
              </p:cNvPr>
              <p:cNvSpPr/>
              <p:nvPr/>
            </p:nvSpPr>
            <p:spPr bwMode="auto">
              <a:xfrm>
                <a:off x="2339805" y="4235405"/>
                <a:ext cx="3101533" cy="112435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Custom location mapped 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Kubernetes </a:t>
                </a:r>
                <a:r>
                  <a:rPr kumimoji="0" lang="en-US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namespace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7745A1C-6166-53FA-CDED-5A179C29591C}"/>
                  </a:ext>
                </a:extLst>
              </p:cNvPr>
              <p:cNvSpPr/>
              <p:nvPr/>
            </p:nvSpPr>
            <p:spPr bwMode="auto">
              <a:xfrm>
                <a:off x="2967913" y="4600955"/>
                <a:ext cx="1845321" cy="59089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data services </a:t>
                </a:r>
                <a:br>
                  <a:rPr kumimoji="0" lang="en-US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custom Resource extension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9A79086-BAAD-4CB0-AD79-00BC1A45BFFA}"/>
                  </a:ext>
                </a:extLst>
              </p:cNvPr>
              <p:cNvSpPr/>
              <p:nvPr/>
            </p:nvSpPr>
            <p:spPr bwMode="auto">
              <a:xfrm>
                <a:off x="2967912" y="5876931"/>
                <a:ext cx="1845321" cy="59089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data services </a:t>
                </a:r>
                <a:br>
                  <a:rPr kumimoji="0" lang="en-US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operators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DD56F8-7B7E-7279-32AB-0722442E51AB}"/>
                </a:ext>
              </a:extLst>
            </p:cNvPr>
            <p:cNvCxnSpPr>
              <a:cxnSpLocks/>
              <a:stCxn id="8" idx="0"/>
              <a:endCxn id="6" idx="2"/>
            </p:cNvCxnSpPr>
            <p:nvPr/>
          </p:nvCxnSpPr>
          <p:spPr>
            <a:xfrm flipV="1">
              <a:off x="6853353" y="5344166"/>
              <a:ext cx="1" cy="68508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F0E2C7E-DD38-E27F-DCE2-58E441DED3C1}"/>
                </a:ext>
              </a:extLst>
            </p:cNvPr>
            <p:cNvSpPr/>
            <p:nvPr/>
          </p:nvSpPr>
          <p:spPr bwMode="auto">
            <a:xfrm>
              <a:off x="7016666" y="563857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6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5E5AD77-876A-ED87-CC8A-3E6B4766F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2288" y="1023628"/>
              <a:ext cx="365760" cy="365760"/>
            </a:xfrm>
            <a:prstGeom prst="rect">
              <a:avLst/>
            </a:prstGeom>
          </p:spPr>
        </p:pic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97F4E5C5-CB8D-A129-A102-48FF945AB9B5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 rot="16200000" flipH="1">
              <a:off x="6161601" y="322955"/>
              <a:ext cx="499692" cy="2632558"/>
            </a:xfrm>
            <a:prstGeom prst="bentConnector3">
              <a:avLst>
                <a:gd name="adj1" fmla="val 59658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185973F0-BEA8-F943-63C8-993A8F74A8C0}"/>
                </a:ext>
              </a:extLst>
            </p:cNvPr>
            <p:cNvSpPr/>
            <p:nvPr/>
          </p:nvSpPr>
          <p:spPr bwMode="auto">
            <a:xfrm>
              <a:off x="5334289" y="1374206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4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ECEC80C2-4F15-5005-7482-59D49B3C82A9}"/>
                </a:ext>
              </a:extLst>
            </p:cNvPr>
            <p:cNvGrpSpPr/>
            <p:nvPr/>
          </p:nvGrpSpPr>
          <p:grpSpPr>
            <a:xfrm>
              <a:off x="5349891" y="1889080"/>
              <a:ext cx="3129566" cy="1105425"/>
              <a:chOff x="2264468" y="1872364"/>
              <a:chExt cx="3129566" cy="110542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EFF8934-8F7D-0D6C-EA84-E10640AA6923}"/>
                  </a:ext>
                </a:extLst>
              </p:cNvPr>
              <p:cNvGrpSpPr/>
              <p:nvPr/>
            </p:nvGrpSpPr>
            <p:grpSpPr>
              <a:xfrm>
                <a:off x="2264468" y="1872364"/>
                <a:ext cx="3129566" cy="474177"/>
                <a:chOff x="7339923" y="2584809"/>
                <a:chExt cx="3375891" cy="474177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A8E465AE-A9B9-F448-AEA7-3B65554542BD}"/>
                    </a:ext>
                  </a:extLst>
                </p:cNvPr>
                <p:cNvSpPr/>
                <p:nvPr/>
              </p:nvSpPr>
              <p:spPr bwMode="auto">
                <a:xfrm>
                  <a:off x="7339923" y="2584809"/>
                  <a:ext cx="1621796" cy="47417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7D92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Microsoft.Kubernetes</a:t>
                  </a:r>
                  <a:endParaRPr kumimoji="0" lang="en-US" sz="9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resource provider</a:t>
                  </a: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C69A437C-2637-D241-D4A2-C343D670905C}"/>
                    </a:ext>
                  </a:extLst>
                </p:cNvPr>
                <p:cNvSpPr/>
                <p:nvPr/>
              </p:nvSpPr>
              <p:spPr bwMode="auto">
                <a:xfrm>
                  <a:off x="9094017" y="2584809"/>
                  <a:ext cx="1621796" cy="47417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7D92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Microsoft.ExtendLocations</a:t>
                  </a:r>
                  <a:endParaRPr kumimoji="0" lang="en-US" sz="9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resource provider</a:t>
                  </a:r>
                </a:p>
              </p:txBody>
            </p:sp>
          </p:grp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B76A255-6100-D83A-FFFC-C847C87922FD}"/>
                  </a:ext>
                </a:extLst>
              </p:cNvPr>
              <p:cNvSpPr/>
              <p:nvPr/>
            </p:nvSpPr>
            <p:spPr bwMode="auto">
              <a:xfrm>
                <a:off x="3077521" y="2503612"/>
                <a:ext cx="1503460" cy="474177"/>
              </a:xfrm>
              <a:prstGeom prst="roundRect">
                <a:avLst>
                  <a:gd name="adj" fmla="val 4645"/>
                </a:avLst>
              </a:prstGeom>
              <a:solidFill>
                <a:srgbClr val="007D9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Microsoft.AzureArcData</a:t>
                </a:r>
                <a:endParaRPr kumimoji="0" lang="en-US" sz="9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resource provider</a:t>
                </a:r>
              </a:p>
            </p:txBody>
          </p: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CACE0F1-2BF3-40D3-7C83-B5277C20EEBB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rot="10800000" flipH="1" flipV="1">
              <a:off x="4912288" y="1206507"/>
              <a:ext cx="1250656" cy="1712267"/>
            </a:xfrm>
            <a:prstGeom prst="bentConnector4">
              <a:avLst>
                <a:gd name="adj1" fmla="val -9199"/>
                <a:gd name="adj2" fmla="val 100061"/>
              </a:avLst>
            </a:prstGeom>
            <a:ln>
              <a:solidFill>
                <a:srgbClr val="A1F30D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02A87FF-2DC6-DADF-AC54-EE1CD7168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46706" y="1357115"/>
              <a:ext cx="2003897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Fetch </a:t>
              </a:r>
              <a:r>
                <a:rPr lang="en-US" sz="800" i="1" dirty="0" err="1">
                  <a:solidFill>
                    <a:srgbClr val="FFFFFF"/>
                  </a:solidFill>
                  <a:latin typeface="Segoe UI Semibold"/>
                </a:rPr>
                <a:t>kubeconfig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 with cluster on which custom location exists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91323834-2368-507F-A6B9-E6242579594F}"/>
                </a:ext>
              </a:extLst>
            </p:cNvPr>
            <p:cNvCxnSpPr>
              <a:cxnSpLocks/>
              <a:stCxn id="16" idx="2"/>
              <a:endCxn id="34" idx="1"/>
            </p:cNvCxnSpPr>
            <p:nvPr/>
          </p:nvCxnSpPr>
          <p:spPr>
            <a:xfrm rot="16200000" flipH="1">
              <a:off x="4945042" y="1539514"/>
              <a:ext cx="1368029" cy="106777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7298C30-045B-6606-E80E-C3D634087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16609" y="2894323"/>
              <a:ext cx="1235360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i="1" dirty="0">
                  <a:solidFill>
                    <a:srgbClr val="A1F30D"/>
                  </a:solidFill>
                  <a:latin typeface="Segoe UI Semibold"/>
                </a:rPr>
                <a:t>PUT</a:t>
              </a:r>
              <a:r>
                <a:rPr lang="en-US" sz="800" dirty="0">
                  <a:solidFill>
                    <a:srgbClr val="A1F30D"/>
                  </a:solidFill>
                  <a:latin typeface="Segoe UI Semibold"/>
                </a:rPr>
                <a:t> request set to RP</a:t>
              </a:r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24D7F42D-38D6-3B1A-7C04-5FC80D8420AC}"/>
                </a:ext>
              </a:extLst>
            </p:cNvPr>
            <p:cNvSpPr/>
            <p:nvPr/>
          </p:nvSpPr>
          <p:spPr bwMode="auto">
            <a:xfrm>
              <a:off x="5880119" y="299750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3</a:t>
              </a:r>
            </a:p>
          </p:txBody>
        </p: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48C0BC47-6DEC-F016-2849-BE028C47BA7D}"/>
                </a:ext>
              </a:extLst>
            </p:cNvPr>
            <p:cNvCxnSpPr>
              <a:cxnSpLocks/>
              <a:stCxn id="6" idx="3"/>
              <a:endCxn id="34" idx="3"/>
            </p:cNvCxnSpPr>
            <p:nvPr/>
          </p:nvCxnSpPr>
          <p:spPr>
            <a:xfrm flipH="1" flipV="1">
              <a:off x="7666404" y="2757417"/>
              <a:ext cx="109610" cy="2291304"/>
            </a:xfrm>
            <a:prstGeom prst="bentConnector3">
              <a:avLst>
                <a:gd name="adj1" fmla="val -1075503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5D2A9039-325A-B45D-C228-81279566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52407" y="3905224"/>
              <a:ext cx="2323187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Use </a:t>
              </a:r>
              <a:r>
                <a:rPr lang="en-US" sz="800" i="1" dirty="0" err="1">
                  <a:solidFill>
                    <a:srgbClr val="FFFFFF"/>
                  </a:solidFill>
                  <a:latin typeface="Segoe UI Semibold"/>
                </a:rPr>
                <a:t>kubeconfig</a:t>
              </a:r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 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to create/update/delete Arc data service custom resource on the custom location mapped to namespace</a:t>
              </a:r>
            </a:p>
          </p:txBody>
        </p:sp>
        <p:sp>
          <p:nvSpPr>
            <p:cNvPr id="1040" name="Flowchart: Connector 1039">
              <a:extLst>
                <a:ext uri="{FF2B5EF4-FFF2-40B4-BE49-F238E27FC236}">
                  <a16:creationId xmlns:a16="http://schemas.microsoft.com/office/drawing/2014/main" id="{B5E44AC9-CCDA-90CD-5406-2D8864A0B40C}"/>
                </a:ext>
              </a:extLst>
            </p:cNvPr>
            <p:cNvSpPr/>
            <p:nvPr/>
          </p:nvSpPr>
          <p:spPr bwMode="auto">
            <a:xfrm>
              <a:off x="8551130" y="435784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5</a:t>
              </a:r>
            </a:p>
          </p:txBody>
        </p:sp>
        <p:pic>
          <p:nvPicPr>
            <p:cNvPr id="1044" name="Graphic 1043" descr="User outline">
              <a:extLst>
                <a:ext uri="{FF2B5EF4-FFF2-40B4-BE49-F238E27FC236}">
                  <a16:creationId xmlns:a16="http://schemas.microsoft.com/office/drawing/2014/main" id="{23CB1824-562F-50EA-8730-030190B1B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17004" y="964078"/>
              <a:ext cx="553722" cy="553722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48E9239A-4A93-EC3E-0FFC-F909FEB6ADAB}"/>
                </a:ext>
              </a:extLst>
            </p:cNvPr>
            <p:cNvSpPr txBox="1"/>
            <p:nvPr/>
          </p:nvSpPr>
          <p:spPr>
            <a:xfrm>
              <a:off x="1455541" y="815623"/>
              <a:ext cx="86827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Cluster admin</a:t>
              </a:r>
            </a:p>
          </p:txBody>
        </p:sp>
        <p:sp>
          <p:nvSpPr>
            <p:cNvPr id="1046" name="Rectangle: Rounded Corners 1045">
              <a:extLst>
                <a:ext uri="{FF2B5EF4-FFF2-40B4-BE49-F238E27FC236}">
                  <a16:creationId xmlns:a16="http://schemas.microsoft.com/office/drawing/2014/main" id="{D77E7E6D-3621-5B24-2537-42F550CD997C}"/>
                </a:ext>
              </a:extLst>
            </p:cNvPr>
            <p:cNvSpPr/>
            <p:nvPr/>
          </p:nvSpPr>
          <p:spPr bwMode="auto">
            <a:xfrm>
              <a:off x="1270110" y="1942075"/>
              <a:ext cx="1239137" cy="83362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Azure </a:t>
              </a:r>
              <a:r>
                <a:rPr lang="en-US" sz="10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p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ortal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and Azure CLI</a:t>
              </a:r>
            </a:p>
          </p:txBody>
        </p:sp>
        <p:pic>
          <p:nvPicPr>
            <p:cNvPr id="1047" name="Graphic 1046">
              <a:extLst>
                <a:ext uri="{FF2B5EF4-FFF2-40B4-BE49-F238E27FC236}">
                  <a16:creationId xmlns:a16="http://schemas.microsoft.com/office/drawing/2014/main" id="{557B2777-F1A7-93ED-18CA-57418A149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31531" y="2439393"/>
              <a:ext cx="274320" cy="274320"/>
            </a:xfrm>
            <a:prstGeom prst="rect">
              <a:avLst/>
            </a:prstGeom>
          </p:spPr>
        </p:pic>
        <p:pic>
          <p:nvPicPr>
            <p:cNvPr id="1048" name="Graphic 1047">
              <a:extLst>
                <a:ext uri="{FF2B5EF4-FFF2-40B4-BE49-F238E27FC236}">
                  <a16:creationId xmlns:a16="http://schemas.microsoft.com/office/drawing/2014/main" id="{2CC272BE-D567-D1DE-A68A-290164977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73504" y="2444736"/>
              <a:ext cx="274320" cy="274320"/>
            </a:xfrm>
            <a:prstGeom prst="rect">
              <a:avLst/>
            </a:prstGeom>
          </p:spPr>
        </p:pic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6BCBBE77-E225-9FEE-5BDF-05B04FC12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7995" y="1565859"/>
              <a:ext cx="142797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Create Arc data controller</a:t>
              </a:r>
            </a:p>
          </p:txBody>
        </p:sp>
        <p:sp>
          <p:nvSpPr>
            <p:cNvPr id="1050" name="Flowchart: Connector 1049">
              <a:extLst>
                <a:ext uri="{FF2B5EF4-FFF2-40B4-BE49-F238E27FC236}">
                  <a16:creationId xmlns:a16="http://schemas.microsoft.com/office/drawing/2014/main" id="{45EBFA64-493D-E28D-7456-3CDCE97FC2BA}"/>
                </a:ext>
              </a:extLst>
            </p:cNvPr>
            <p:cNvSpPr/>
            <p:nvPr/>
          </p:nvSpPr>
          <p:spPr bwMode="auto">
            <a:xfrm>
              <a:off x="2435664" y="129153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</a:t>
              </a:r>
            </a:p>
          </p:txBody>
        </p:sp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CEECE047-5E27-ABFE-1673-598A51466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679" y="1471107"/>
              <a:ext cx="0" cy="47096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0C89D315-FD8F-8384-4B39-073A0648D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50137" y="3016897"/>
              <a:ext cx="2323187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PUT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 </a:t>
              </a:r>
              <a:r>
                <a:rPr kumimoji="0" lang="en-US" sz="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Microsoft.AzureArcData</a:t>
              </a: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/</a:t>
              </a:r>
              <a:r>
                <a:rPr kumimoji="0" lang="en-US" sz="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dataControllers</a:t>
              </a:r>
              <a:endPara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cxnSp>
          <p:nvCxnSpPr>
            <p:cNvPr id="1059" name="Connector: Elbow 1058">
              <a:extLst>
                <a:ext uri="{FF2B5EF4-FFF2-40B4-BE49-F238E27FC236}">
                  <a16:creationId xmlns:a16="http://schemas.microsoft.com/office/drawing/2014/main" id="{4618E619-1482-6C2D-B4EE-D9DFE94CED12}"/>
                </a:ext>
              </a:extLst>
            </p:cNvPr>
            <p:cNvCxnSpPr>
              <a:cxnSpLocks/>
              <a:stCxn id="1046" idx="2"/>
              <a:endCxn id="1042" idx="1"/>
            </p:cNvCxnSpPr>
            <p:nvPr/>
          </p:nvCxnSpPr>
          <p:spPr>
            <a:xfrm rot="5400000" flipH="1" flipV="1">
              <a:off x="2533074" y="1506820"/>
              <a:ext cx="625481" cy="1912273"/>
            </a:xfrm>
            <a:prstGeom prst="bentConnector4">
              <a:avLst>
                <a:gd name="adj1" fmla="val -36548"/>
                <a:gd name="adj2" fmla="val 91828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6" name="Flowchart: Connector 1065">
              <a:extLst>
                <a:ext uri="{FF2B5EF4-FFF2-40B4-BE49-F238E27FC236}">
                  <a16:creationId xmlns:a16="http://schemas.microsoft.com/office/drawing/2014/main" id="{9199E5C0-3086-4671-1923-A1EBC8E9533C}"/>
                </a:ext>
              </a:extLst>
            </p:cNvPr>
            <p:cNvSpPr/>
            <p:nvPr/>
          </p:nvSpPr>
          <p:spPr bwMode="auto">
            <a:xfrm>
              <a:off x="2683271" y="2643828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2</a:t>
              </a:r>
            </a:p>
          </p:txBody>
        </p:sp>
        <p:pic>
          <p:nvPicPr>
            <p:cNvPr id="1067" name="Graphic 1066">
              <a:extLst>
                <a:ext uri="{FF2B5EF4-FFF2-40B4-BE49-F238E27FC236}">
                  <a16:creationId xmlns:a16="http://schemas.microsoft.com/office/drawing/2014/main" id="{09F0B57D-D544-8D45-F923-E497904F4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43630" y="3621078"/>
              <a:ext cx="365760" cy="365760"/>
            </a:xfrm>
            <a:prstGeom prst="rect">
              <a:avLst/>
            </a:prstGeom>
          </p:spPr>
        </p:pic>
        <p:pic>
          <p:nvPicPr>
            <p:cNvPr id="1068" name="Graphic 1067">
              <a:extLst>
                <a:ext uri="{FF2B5EF4-FFF2-40B4-BE49-F238E27FC236}">
                  <a16:creationId xmlns:a16="http://schemas.microsoft.com/office/drawing/2014/main" id="{F8DFD775-57BC-234C-4D58-F10467BE7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56974" y="966764"/>
              <a:ext cx="517998" cy="517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9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540276" cy="397545"/>
          </a:xfrm>
        </p:spPr>
        <p:txBody>
          <a:bodyPr/>
          <a:lstStyle/>
          <a:p>
            <a:r>
              <a:rPr lang="en-GB" dirty="0"/>
              <a:t>Arc-enabled Kubernetes – flux cluster extension </a:t>
            </a:r>
            <a:r>
              <a:rPr lang="en-US" dirty="0"/>
              <a:t>architecture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B7E157F-FC2D-A289-5B39-C3EBB334A9D5}"/>
              </a:ext>
            </a:extLst>
          </p:cNvPr>
          <p:cNvGrpSpPr/>
          <p:nvPr/>
        </p:nvGrpSpPr>
        <p:grpSpPr>
          <a:xfrm>
            <a:off x="127156" y="704717"/>
            <a:ext cx="11937688" cy="6100450"/>
            <a:chOff x="209677" y="692525"/>
            <a:chExt cx="11937688" cy="610045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023FAF0-DA96-3D1C-B9B4-1EFC164725BD}"/>
                </a:ext>
              </a:extLst>
            </p:cNvPr>
            <p:cNvSpPr/>
            <p:nvPr/>
          </p:nvSpPr>
          <p:spPr bwMode="auto">
            <a:xfrm>
              <a:off x="6717998" y="692525"/>
              <a:ext cx="5375736" cy="220892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73"/>
              <a:endParaRPr lang="en-US" sz="10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088431-62F7-AC7D-E5A0-CAB168C20BBA}"/>
                </a:ext>
              </a:extLst>
            </p:cNvPr>
            <p:cNvSpPr/>
            <p:nvPr/>
          </p:nvSpPr>
          <p:spPr bwMode="auto">
            <a:xfrm>
              <a:off x="2046212" y="2995744"/>
              <a:ext cx="8077635" cy="379723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DAA93A6-ECF7-D604-0B16-A481C5C6B3AA}"/>
                </a:ext>
              </a:extLst>
            </p:cNvPr>
            <p:cNvSpPr/>
            <p:nvPr/>
          </p:nvSpPr>
          <p:spPr bwMode="auto">
            <a:xfrm>
              <a:off x="10253446" y="4640177"/>
              <a:ext cx="1753642" cy="90198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Git repository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2335389-96E7-B746-801D-00265C6C2F1F}"/>
                </a:ext>
              </a:extLst>
            </p:cNvPr>
            <p:cNvGrpSpPr/>
            <p:nvPr/>
          </p:nvGrpSpPr>
          <p:grpSpPr>
            <a:xfrm>
              <a:off x="2218876" y="3474720"/>
              <a:ext cx="7726414" cy="3225800"/>
              <a:chOff x="2043108" y="3429000"/>
              <a:chExt cx="7726414" cy="3225800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8FF2C4C3-F6CA-7C2A-8A13-4CEA16632D6E}"/>
                  </a:ext>
                </a:extLst>
              </p:cNvPr>
              <p:cNvSpPr/>
              <p:nvPr/>
            </p:nvSpPr>
            <p:spPr bwMode="auto">
              <a:xfrm>
                <a:off x="2043108" y="3429000"/>
                <a:ext cx="3871910" cy="3225799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Kubernetes namespace</a:t>
                </a:r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E2E53C1B-3C10-AC3B-849E-8EB75DD39C2E}"/>
                  </a:ext>
                </a:extLst>
              </p:cNvPr>
              <p:cNvSpPr/>
              <p:nvPr/>
            </p:nvSpPr>
            <p:spPr bwMode="auto">
              <a:xfrm>
                <a:off x="2840097" y="3949938"/>
                <a:ext cx="2759346" cy="169027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Custom Kubernetes resources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231248A7-EDB6-B905-17C3-DBAED7F32BE2}"/>
                  </a:ext>
                </a:extLst>
              </p:cNvPr>
              <p:cNvSpPr/>
              <p:nvPr/>
            </p:nvSpPr>
            <p:spPr bwMode="auto">
              <a:xfrm>
                <a:off x="7444764" y="3429000"/>
                <a:ext cx="2324758" cy="3225800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f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lux cluster extension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E9CADEC-E407-2E8B-E13E-DE390F80021A}"/>
                  </a:ext>
                </a:extLst>
              </p:cNvPr>
              <p:cNvGrpSpPr/>
              <p:nvPr/>
            </p:nvGrpSpPr>
            <p:grpSpPr>
              <a:xfrm>
                <a:off x="3762758" y="5735829"/>
                <a:ext cx="1845321" cy="572200"/>
                <a:chOff x="4650110" y="5732454"/>
                <a:chExt cx="1845321" cy="572200"/>
              </a:xfrm>
            </p:grpSpPr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95BF4BF3-3D90-ACE8-72C7-3B630BD4355C}"/>
                    </a:ext>
                  </a:extLst>
                </p:cNvPr>
                <p:cNvSpPr/>
                <p:nvPr/>
              </p:nvSpPr>
              <p:spPr bwMode="auto">
                <a:xfrm>
                  <a:off x="4650110" y="5732454"/>
                  <a:ext cx="1845321" cy="572200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Helm release</a:t>
                  </a: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A761F5A1-191E-4899-D0A7-9078A4C89DAC}"/>
                    </a:ext>
                  </a:extLst>
                </p:cNvPr>
                <p:cNvSpPr/>
                <p:nvPr/>
              </p:nvSpPr>
              <p:spPr bwMode="auto">
                <a:xfrm>
                  <a:off x="4790516" y="5785104"/>
                  <a:ext cx="1564511" cy="204894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Kubernetes resources </a:t>
                  </a:r>
                </a:p>
              </p:txBody>
            </p:sp>
          </p:grp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93C37FE-BDD2-E3EF-4221-7BD584ABC499}"/>
                  </a:ext>
                </a:extLst>
              </p:cNvPr>
              <p:cNvSpPr/>
              <p:nvPr/>
            </p:nvSpPr>
            <p:spPr bwMode="auto">
              <a:xfrm>
                <a:off x="7685512" y="5735829"/>
                <a:ext cx="1845321" cy="57220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Flux Controllers Source, 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Kustomize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, Helm, Notification</a:t>
                </a: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54323C7-4996-E244-7E94-036AEDF91F2B}"/>
                  </a:ext>
                </a:extLst>
              </p:cNvPr>
              <p:cNvSpPr/>
              <p:nvPr/>
            </p:nvSpPr>
            <p:spPr bwMode="auto">
              <a:xfrm>
                <a:off x="4145019" y="5051891"/>
                <a:ext cx="1083263" cy="33390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Kustomization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CRs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C2880B21-9536-8A52-AF96-34D5908F0903}"/>
                  </a:ext>
                </a:extLst>
              </p:cNvPr>
              <p:cNvSpPr/>
              <p:nvPr/>
            </p:nvSpPr>
            <p:spPr bwMode="auto">
              <a:xfrm>
                <a:off x="4145020" y="4661875"/>
                <a:ext cx="1083263" cy="33390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GitRepository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CR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C8D50D6-744C-B5EB-DADA-BBC06F6150C6}"/>
                  </a:ext>
                </a:extLst>
              </p:cNvPr>
              <p:cNvSpPr/>
              <p:nvPr/>
            </p:nvSpPr>
            <p:spPr bwMode="auto">
              <a:xfrm>
                <a:off x="4145019" y="4271859"/>
                <a:ext cx="1083263" cy="33390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FluxConfigs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CR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configName</a:t>
                </a:r>
                <a:endPara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87C3CD23-33D3-5F09-6088-3B5D05FF4B3D}"/>
                  </a:ext>
                </a:extLst>
              </p:cNvPr>
              <p:cNvCxnSpPr>
                <a:cxnSpLocks/>
                <a:stCxn id="50" idx="1"/>
                <a:endCxn id="52" idx="1"/>
              </p:cNvCxnSpPr>
              <p:nvPr/>
            </p:nvCxnSpPr>
            <p:spPr>
              <a:xfrm rot="10800000">
                <a:off x="4145019" y="4438810"/>
                <a:ext cx="12700" cy="7800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3A4F8D64-5DFF-4830-B81E-FA451970BA37}"/>
                  </a:ext>
                </a:extLst>
              </p:cNvPr>
              <p:cNvSpPr/>
              <p:nvPr/>
            </p:nvSpPr>
            <p:spPr bwMode="auto">
              <a:xfrm>
                <a:off x="3236742" y="4540075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12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8D4C4FB-D953-1800-ED62-51E0459AE755}"/>
                  </a:ext>
                </a:extLst>
              </p:cNvPr>
              <p:cNvCxnSpPr>
                <a:cxnSpLocks/>
                <a:stCxn id="45" idx="1"/>
                <a:endCxn id="43" idx="3"/>
              </p:cNvCxnSpPr>
              <p:nvPr/>
            </p:nvCxnSpPr>
            <p:spPr>
              <a:xfrm flipH="1">
                <a:off x="5608079" y="6021929"/>
                <a:ext cx="207743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B9CEE60-522E-6DB2-33C0-716DCDA88D04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 flipH="1" flipV="1">
                <a:off x="3926840" y="4828825"/>
                <a:ext cx="218180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AC8BCE5-7A1E-710B-CEAE-2A0480BB24CA}"/>
                  </a:ext>
                </a:extLst>
              </p:cNvPr>
              <p:cNvSpPr/>
              <p:nvPr/>
            </p:nvSpPr>
            <p:spPr>
              <a:xfrm>
                <a:off x="2779563" y="4825235"/>
                <a:ext cx="1188679" cy="33855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914473"/>
                <a:r>
                  <a:rPr lang="en-US" sz="800" dirty="0">
                    <a:latin typeface="Segoe UI Semibold"/>
                    <a:cs typeface="Segoe UI" pitchFamily="34" charset="0"/>
                  </a:rPr>
                  <a:t>Background threads </a:t>
                </a:r>
              </a:p>
              <a:p>
                <a:pPr algn="ctr" defTabSz="914473"/>
                <a:r>
                  <a:rPr lang="en-US" sz="800" dirty="0">
                    <a:latin typeface="Segoe UI Semibold"/>
                    <a:cs typeface="Segoe UI" pitchFamily="34" charset="0"/>
                  </a:rPr>
                  <a:t>update status</a:t>
                </a:r>
              </a:p>
            </p:txBody>
          </p:sp>
          <p:cxnSp>
            <p:nvCxnSpPr>
              <p:cNvPr id="67" name="Connector: Elbow 66">
                <a:extLst>
                  <a:ext uri="{FF2B5EF4-FFF2-40B4-BE49-F238E27FC236}">
                    <a16:creationId xmlns:a16="http://schemas.microsoft.com/office/drawing/2014/main" id="{3301DB16-66B6-E60A-FA09-622308EA8664}"/>
                  </a:ext>
                </a:extLst>
              </p:cNvPr>
              <p:cNvCxnSpPr>
                <a:stCxn id="51" idx="3"/>
                <a:endCxn id="50" idx="3"/>
              </p:cNvCxnSpPr>
              <p:nvPr/>
            </p:nvCxnSpPr>
            <p:spPr>
              <a:xfrm flipH="1">
                <a:off x="5228282" y="4828826"/>
                <a:ext cx="1" cy="390016"/>
              </a:xfrm>
              <a:prstGeom prst="bentConnector3">
                <a:avLst>
                  <a:gd name="adj1" fmla="val -228600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C35F8C7D-0972-6D91-EE2E-C95CC5C005D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466996" y="5163629"/>
                <a:ext cx="2218520" cy="734126"/>
              </a:xfrm>
              <a:prstGeom prst="bentConnector3">
                <a:avLst>
                  <a:gd name="adj1" fmla="val 19215"/>
                </a:avLst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6F146108-BDE3-EEEA-8E13-E0B8FCAB33D0}"/>
                  </a:ext>
                </a:extLst>
              </p:cNvPr>
              <p:cNvSpPr/>
              <p:nvPr/>
            </p:nvSpPr>
            <p:spPr bwMode="auto">
              <a:xfrm>
                <a:off x="7685512" y="4827173"/>
                <a:ext cx="1845321" cy="57220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fluxconfig</a:t>
                </a: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-controller</a:t>
                </a:r>
              </a:p>
            </p:txBody>
          </p:sp>
          <p:cxnSp>
            <p:nvCxnSpPr>
              <p:cNvPr id="84" name="Connector: Elbow 83">
                <a:extLst>
                  <a:ext uri="{FF2B5EF4-FFF2-40B4-BE49-F238E27FC236}">
                    <a16:creationId xmlns:a16="http://schemas.microsoft.com/office/drawing/2014/main" id="{FC66CAF7-25B5-F6AF-FEB8-68545BDFF68A}"/>
                  </a:ext>
                </a:extLst>
              </p:cNvPr>
              <p:cNvCxnSpPr>
                <a:cxnSpLocks/>
                <a:stCxn id="83" idx="1"/>
              </p:cNvCxnSpPr>
              <p:nvPr/>
            </p:nvCxnSpPr>
            <p:spPr>
              <a:xfrm rot="10800000">
                <a:off x="5466996" y="4877531"/>
                <a:ext cx="2218516" cy="235743"/>
              </a:xfrm>
              <a:prstGeom prst="bentConnector3">
                <a:avLst>
                  <a:gd name="adj1" fmla="val 15144"/>
                </a:avLst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or: Elbow 93">
                <a:extLst>
                  <a:ext uri="{FF2B5EF4-FFF2-40B4-BE49-F238E27FC236}">
                    <a16:creationId xmlns:a16="http://schemas.microsoft.com/office/drawing/2014/main" id="{D11C1B2A-35EA-7553-A876-DF24FCD108FC}"/>
                  </a:ext>
                </a:extLst>
              </p:cNvPr>
              <p:cNvCxnSpPr>
                <a:cxnSpLocks/>
                <a:stCxn id="83" idx="0"/>
                <a:endCxn id="52" idx="3"/>
              </p:cNvCxnSpPr>
              <p:nvPr/>
            </p:nvCxnSpPr>
            <p:spPr>
              <a:xfrm rot="16200000" flipV="1">
                <a:off x="6724047" y="2943046"/>
                <a:ext cx="388363" cy="3379891"/>
              </a:xfrm>
              <a:prstGeom prst="bentConnector2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27BA05E-46C3-EB6D-63F0-AE6937A1D480}"/>
                  </a:ext>
                </a:extLst>
              </p:cNvPr>
              <p:cNvSpPr/>
              <p:nvPr/>
            </p:nvSpPr>
            <p:spPr>
              <a:xfrm>
                <a:off x="5972577" y="5194232"/>
                <a:ext cx="901209" cy="21544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914473"/>
                <a:r>
                  <a:rPr lang="en-US" sz="800" dirty="0">
                    <a:latin typeface="Segoe UI Semibold"/>
                    <a:cs typeface="Segoe UI" pitchFamily="34" charset="0"/>
                  </a:rPr>
                  <a:t>Watch </a:t>
                </a:r>
                <a:r>
                  <a:rPr lang="en-US" sz="800" i="1" dirty="0">
                    <a:latin typeface="Segoe UI Semibold"/>
                    <a:cs typeface="Segoe UI" pitchFamily="34" charset="0"/>
                  </a:rPr>
                  <a:t>Flux</a:t>
                </a:r>
                <a:r>
                  <a:rPr lang="en-US" sz="800" dirty="0">
                    <a:latin typeface="Segoe UI Semibold"/>
                    <a:cs typeface="Segoe UI" pitchFamily="34" charset="0"/>
                  </a:rPr>
                  <a:t> CRs</a:t>
                </a:r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00442416-C28B-B07E-EA7F-5E57B18CC604}"/>
                  </a:ext>
                </a:extLst>
              </p:cNvPr>
              <p:cNvSpPr/>
              <p:nvPr/>
            </p:nvSpPr>
            <p:spPr bwMode="auto">
              <a:xfrm>
                <a:off x="6843688" y="5262213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9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CA5A303-7263-7DC3-E525-C99481C5A8F8}"/>
                  </a:ext>
                </a:extLst>
              </p:cNvPr>
              <p:cNvSpPr/>
              <p:nvPr/>
            </p:nvSpPr>
            <p:spPr>
              <a:xfrm>
                <a:off x="5909262" y="6017829"/>
                <a:ext cx="1550183" cy="21544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914473"/>
                <a:r>
                  <a:rPr lang="en-US" sz="800" dirty="0">
                    <a:latin typeface="Segoe UI Semibold"/>
                    <a:cs typeface="Segoe UI" pitchFamily="34" charset="0"/>
                  </a:rPr>
                  <a:t>Deploy Kubernetes resources</a:t>
                </a:r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E9DC8A60-345A-A342-3FF7-E2CD17F7581F}"/>
                  </a:ext>
                </a:extLst>
              </p:cNvPr>
              <p:cNvSpPr/>
              <p:nvPr/>
            </p:nvSpPr>
            <p:spPr bwMode="auto">
              <a:xfrm>
                <a:off x="5979796" y="5681423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8E4A5A3-7B70-B409-BD39-216E22E1AEA9}"/>
                  </a:ext>
                </a:extLst>
              </p:cNvPr>
              <p:cNvSpPr/>
              <p:nvPr/>
            </p:nvSpPr>
            <p:spPr>
              <a:xfrm>
                <a:off x="6187900" y="4524985"/>
                <a:ext cx="1311576" cy="33855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914473"/>
                <a:r>
                  <a:rPr lang="en-US" sz="800" dirty="0">
                    <a:latin typeface="Segoe UI Semibold"/>
                    <a:cs typeface="Segoe UI" pitchFamily="34" charset="0"/>
                  </a:rPr>
                  <a:t>Create </a:t>
                </a:r>
                <a:r>
                  <a:rPr lang="en-US" sz="800" i="1" dirty="0" err="1">
                    <a:latin typeface="Segoe UI Semibold"/>
                    <a:cs typeface="Segoe UI" pitchFamily="34" charset="0"/>
                  </a:rPr>
                  <a:t>GitRepository</a:t>
                </a:r>
                <a:r>
                  <a:rPr lang="en-US" sz="800" dirty="0">
                    <a:latin typeface="Segoe UI Semibold"/>
                    <a:cs typeface="Segoe UI" pitchFamily="34" charset="0"/>
                  </a:rPr>
                  <a:t> CR</a:t>
                </a:r>
              </a:p>
              <a:p>
                <a:pPr algn="ctr" defTabSz="914473"/>
                <a:r>
                  <a:rPr lang="en-US" sz="800" dirty="0">
                    <a:latin typeface="Segoe UI Semibold"/>
                    <a:cs typeface="Segoe UI" pitchFamily="34" charset="0"/>
                  </a:rPr>
                  <a:t>and </a:t>
                </a:r>
                <a:r>
                  <a:rPr lang="en-US" sz="800" i="1" dirty="0" err="1">
                    <a:latin typeface="Segoe UI Semibold"/>
                    <a:cs typeface="Segoe UI" pitchFamily="34" charset="0"/>
                  </a:rPr>
                  <a:t>Kustomization</a:t>
                </a:r>
                <a:r>
                  <a:rPr lang="en-US" sz="800" dirty="0">
                    <a:latin typeface="Segoe UI Semibold"/>
                    <a:cs typeface="Segoe UI" pitchFamily="34" charset="0"/>
                  </a:rPr>
                  <a:t> CRs</a:t>
                </a:r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BEAE1429-A85C-CB29-ED65-7121EAEE529C}"/>
                  </a:ext>
                </a:extLst>
              </p:cNvPr>
              <p:cNvSpPr/>
              <p:nvPr/>
            </p:nvSpPr>
            <p:spPr bwMode="auto">
              <a:xfrm>
                <a:off x="5967454" y="4552081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8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232A1C6-7D34-600A-70C1-20F733984D1B}"/>
                  </a:ext>
                </a:extLst>
              </p:cNvPr>
              <p:cNvSpPr/>
              <p:nvPr/>
            </p:nvSpPr>
            <p:spPr>
              <a:xfrm>
                <a:off x="6081215" y="4209452"/>
                <a:ext cx="1550183" cy="21544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914473"/>
                <a:r>
                  <a:rPr lang="en-US" sz="800" dirty="0">
                    <a:latin typeface="Segoe UI Semibold"/>
                    <a:cs typeface="Segoe UI" pitchFamily="34" charset="0"/>
                  </a:rPr>
                  <a:t>Watch </a:t>
                </a:r>
                <a:r>
                  <a:rPr lang="en-US" sz="800" i="1" dirty="0" err="1">
                    <a:latin typeface="Segoe UI Semibold"/>
                    <a:cs typeface="Segoe UI" pitchFamily="34" charset="0"/>
                  </a:rPr>
                  <a:t>FluxConfig</a:t>
                </a:r>
                <a:r>
                  <a:rPr lang="en-US" sz="800" dirty="0">
                    <a:latin typeface="Segoe UI Semibold"/>
                    <a:cs typeface="Segoe UI" pitchFamily="34" charset="0"/>
                  </a:rPr>
                  <a:t> CRs</a:t>
                </a:r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DCCEC25-7F38-85A7-1FE6-3F28713DDA5E}"/>
                  </a:ext>
                </a:extLst>
              </p:cNvPr>
              <p:cNvSpPr/>
              <p:nvPr/>
            </p:nvSpPr>
            <p:spPr bwMode="auto">
              <a:xfrm>
                <a:off x="5972577" y="4089379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7</a:t>
                </a:r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39715EB1-5201-8F92-FD52-543C0C605F4C}"/>
                  </a:ext>
                </a:extLst>
              </p:cNvPr>
              <p:cNvSpPr/>
              <p:nvPr/>
            </p:nvSpPr>
            <p:spPr bwMode="auto">
              <a:xfrm>
                <a:off x="7684482" y="3769440"/>
                <a:ext cx="1845321" cy="57220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fluxconfig</a:t>
                </a: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-agent</a:t>
                </a:r>
              </a:p>
            </p:txBody>
          </p:sp>
          <p:cxnSp>
            <p:nvCxnSpPr>
              <p:cNvPr id="121" name="Connector: Elbow 120">
                <a:extLst>
                  <a:ext uri="{FF2B5EF4-FFF2-40B4-BE49-F238E27FC236}">
                    <a16:creationId xmlns:a16="http://schemas.microsoft.com/office/drawing/2014/main" id="{541C9F3D-116F-8CCE-BBC3-47820D32C394}"/>
                  </a:ext>
                </a:extLst>
              </p:cNvPr>
              <p:cNvCxnSpPr>
                <a:cxnSpLocks/>
                <a:stCxn id="120" idx="0"/>
                <a:endCxn id="52" idx="0"/>
              </p:cNvCxnSpPr>
              <p:nvPr/>
            </p:nvCxnSpPr>
            <p:spPr>
              <a:xfrm rot="16200000" flipH="1" flipV="1">
                <a:off x="6395687" y="2060403"/>
                <a:ext cx="502419" cy="3920492"/>
              </a:xfrm>
              <a:prstGeom prst="bentConnector3">
                <a:avLst>
                  <a:gd name="adj1" fmla="val -45500"/>
                </a:avLst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ADA6BAE-C56A-7BD9-CEC7-7ADD6056FAF5}"/>
                  </a:ext>
                </a:extLst>
              </p:cNvPr>
              <p:cNvSpPr/>
              <p:nvPr/>
            </p:nvSpPr>
            <p:spPr>
              <a:xfrm>
                <a:off x="6098694" y="3535712"/>
                <a:ext cx="1550183" cy="21544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914473"/>
                <a:r>
                  <a:rPr lang="en-US" sz="800" dirty="0">
                    <a:latin typeface="Segoe UI Semibold"/>
                    <a:cs typeface="Segoe UI" pitchFamily="34" charset="0"/>
                  </a:rPr>
                  <a:t>Watch </a:t>
                </a:r>
                <a:r>
                  <a:rPr lang="en-US" sz="800" i="1" dirty="0" err="1">
                    <a:latin typeface="Segoe UI Semibold"/>
                    <a:cs typeface="Segoe UI" pitchFamily="34" charset="0"/>
                  </a:rPr>
                  <a:t>FluxConfig</a:t>
                </a:r>
                <a:r>
                  <a:rPr lang="en-US" sz="800" dirty="0">
                    <a:latin typeface="Segoe UI Semibold"/>
                    <a:cs typeface="Segoe UI" pitchFamily="34" charset="0"/>
                  </a:rPr>
                  <a:t> CRs</a:t>
                </a:r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9C07DAE4-7D14-459E-7E3E-1C7DC294DD0B}"/>
                  </a:ext>
                </a:extLst>
              </p:cNvPr>
              <p:cNvSpPr/>
              <p:nvPr/>
            </p:nvSpPr>
            <p:spPr bwMode="auto">
              <a:xfrm>
                <a:off x="7090750" y="3761569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13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EA165A0-FF2A-696F-D706-4D0EDC793FA9}"/>
                  </a:ext>
                </a:extLst>
              </p:cNvPr>
              <p:cNvSpPr/>
              <p:nvPr/>
            </p:nvSpPr>
            <p:spPr>
              <a:xfrm>
                <a:off x="3373902" y="3610609"/>
                <a:ext cx="1550183" cy="21544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914473"/>
                <a:r>
                  <a:rPr lang="en-US" sz="800" dirty="0">
                    <a:latin typeface="Segoe UI Semibold"/>
                    <a:cs typeface="Segoe UI" pitchFamily="34" charset="0"/>
                  </a:rPr>
                  <a:t>Create </a:t>
                </a:r>
                <a:r>
                  <a:rPr lang="en-US" sz="800" i="1" dirty="0" err="1">
                    <a:latin typeface="Segoe UI Semibold"/>
                    <a:cs typeface="Segoe UI" pitchFamily="34" charset="0"/>
                  </a:rPr>
                  <a:t>FluxConfig</a:t>
                </a:r>
                <a:r>
                  <a:rPr lang="en-US" sz="800" dirty="0">
                    <a:latin typeface="Segoe UI Semibold"/>
                    <a:cs typeface="Segoe UI" pitchFamily="34" charset="0"/>
                  </a:rPr>
                  <a:t> CR</a:t>
                </a:r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841A532-0FEE-4F2E-A89D-0FF39A50DC8A}"/>
                  </a:ext>
                </a:extLst>
              </p:cNvPr>
              <p:cNvSpPr/>
              <p:nvPr/>
            </p:nvSpPr>
            <p:spPr bwMode="auto">
              <a:xfrm>
                <a:off x="3316343" y="3567638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6</a:t>
                </a:r>
              </a:p>
            </p:txBody>
          </p:sp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E10F76B2-94F3-B0C5-C26E-31B86D448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48877" y="6380481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EAC3CE-0AA6-91B1-D483-40794800B156}"/>
                </a:ext>
              </a:extLst>
            </p:cNvPr>
            <p:cNvGrpSpPr/>
            <p:nvPr/>
          </p:nvGrpSpPr>
          <p:grpSpPr>
            <a:xfrm>
              <a:off x="10324660" y="5066595"/>
              <a:ext cx="1619051" cy="338152"/>
              <a:chOff x="10149617" y="5510221"/>
              <a:chExt cx="1619051" cy="33815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2B5FE31-39A7-D652-5002-94B6EA388D54}"/>
                  </a:ext>
                </a:extLst>
              </p:cNvPr>
              <p:cNvSpPr/>
              <p:nvPr/>
            </p:nvSpPr>
            <p:spPr bwMode="auto">
              <a:xfrm>
                <a:off x="10149617" y="5510221"/>
                <a:ext cx="786384" cy="33815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YAML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files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DD1A00F-1903-726F-D923-B827BA4E197D}"/>
                  </a:ext>
                </a:extLst>
              </p:cNvPr>
              <p:cNvSpPr/>
              <p:nvPr/>
            </p:nvSpPr>
            <p:spPr bwMode="auto">
              <a:xfrm>
                <a:off x="10981208" y="5514472"/>
                <a:ext cx="787460" cy="33390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Helm releases CRs</a:t>
                </a:r>
              </a:p>
            </p:txBody>
          </p:sp>
        </p:grpSp>
        <p:pic>
          <p:nvPicPr>
            <p:cNvPr id="14" name="Picture 4" descr="Git - Logo Downloads">
              <a:extLst>
                <a:ext uri="{FF2B5EF4-FFF2-40B4-BE49-F238E27FC236}">
                  <a16:creationId xmlns:a16="http://schemas.microsoft.com/office/drawing/2014/main" id="{7801A94A-5A66-9F0D-DCC8-87EE921EC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4660" y="4700681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A5DE5090-DEA9-8C90-FAAA-73F03C6B8EE8}"/>
                </a:ext>
              </a:extLst>
            </p:cNvPr>
            <p:cNvCxnSpPr>
              <a:cxnSpLocks/>
              <a:stCxn id="45" idx="3"/>
              <a:endCxn id="12" idx="2"/>
            </p:cNvCxnSpPr>
            <p:nvPr/>
          </p:nvCxnSpPr>
          <p:spPr>
            <a:xfrm flipV="1">
              <a:off x="9706601" y="5542157"/>
              <a:ext cx="1423666" cy="525492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28BA0A-FF36-55AE-6C41-426C9A176BEB}"/>
                </a:ext>
              </a:extLst>
            </p:cNvPr>
            <p:cNvSpPr/>
            <p:nvPr/>
          </p:nvSpPr>
          <p:spPr>
            <a:xfrm>
              <a:off x="11111044" y="5601969"/>
              <a:ext cx="100742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73"/>
              <a:r>
                <a:rPr lang="en-US" sz="800" dirty="0">
                  <a:latin typeface="Segoe UI Semibold"/>
                  <a:cs typeface="Segoe UI" pitchFamily="34" charset="0"/>
                </a:rPr>
                <a:t>Sync repository</a:t>
              </a:r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DD26CB3F-6019-33C0-B686-E9ABECF4955E}"/>
                </a:ext>
              </a:extLst>
            </p:cNvPr>
            <p:cNvSpPr/>
            <p:nvPr/>
          </p:nvSpPr>
          <p:spPr bwMode="auto">
            <a:xfrm>
              <a:off x="11431517" y="5835666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C7DD76-A0C7-3EEC-CE86-A52D41C3149E}"/>
                </a:ext>
              </a:extLst>
            </p:cNvPr>
            <p:cNvSpPr/>
            <p:nvPr/>
          </p:nvSpPr>
          <p:spPr>
            <a:xfrm>
              <a:off x="366358" y="2151539"/>
              <a:ext cx="6462781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73"/>
              <a:r>
                <a:rPr lang="en-US" sz="800" i="1" dirty="0">
                  <a:latin typeface="Segoe UI Semibold"/>
                  <a:cs typeface="Segoe UI" pitchFamily="34" charset="0"/>
                </a:rPr>
                <a:t>PUT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 resource </a:t>
              </a:r>
            </a:p>
            <a:p>
              <a:pPr algn="ctr" defTabSz="914473"/>
              <a:r>
                <a:rPr lang="en-US" sz="800" i="1" dirty="0" err="1">
                  <a:latin typeface="Segoe UI Semibold"/>
                  <a:cs typeface="Segoe UI" pitchFamily="34" charset="0"/>
                </a:rPr>
                <a:t>Microsoft.Kubernetes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/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connectedClusters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/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clusterName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/providers/</a:t>
              </a:r>
              <a:r>
                <a:rPr lang="en-US" sz="800" b="1" i="1" dirty="0" err="1">
                  <a:latin typeface="Segoe UI Semibold"/>
                  <a:cs typeface="Segoe UI" pitchFamily="34" charset="0"/>
                </a:rPr>
                <a:t>Microsoft.KubernetesConfiguration</a:t>
              </a:r>
              <a:r>
                <a:rPr lang="en-US" sz="800" b="1" i="1" dirty="0">
                  <a:latin typeface="Segoe UI Semibold"/>
                  <a:cs typeface="Segoe UI" pitchFamily="34" charset="0"/>
                </a:rPr>
                <a:t>/</a:t>
              </a:r>
              <a:r>
                <a:rPr lang="en-US" sz="800" b="1" i="1" dirty="0" err="1">
                  <a:latin typeface="Segoe UI Semibold"/>
                  <a:cs typeface="Segoe UI" pitchFamily="34" charset="0"/>
                </a:rPr>
                <a:t>fluxConfigurations</a:t>
              </a:r>
              <a:r>
                <a:rPr lang="en-US" sz="800" b="1" i="1" dirty="0">
                  <a:latin typeface="Segoe UI Semibold"/>
                  <a:cs typeface="Segoe UI" pitchFamily="34" charset="0"/>
                </a:rPr>
                <a:t>/</a:t>
              </a:r>
              <a:r>
                <a:rPr lang="en-US" sz="800" b="1" i="1" dirty="0" err="1">
                  <a:latin typeface="Segoe UI Semibold"/>
                  <a:cs typeface="Segoe UI" pitchFamily="34" charset="0"/>
                </a:rPr>
                <a:t>configName</a:t>
              </a:r>
              <a:r>
                <a:rPr lang="en-US" sz="800" b="1" dirty="0">
                  <a:latin typeface="Segoe UI Semibold"/>
                  <a:cs typeface="Segoe UI" pitchFamily="34" charset="0"/>
                </a:rPr>
                <a:t> 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or</a:t>
              </a:r>
            </a:p>
            <a:p>
              <a:pPr algn="ctr" defTabSz="914473"/>
              <a:r>
                <a:rPr lang="en-US" sz="800" i="1" dirty="0" err="1">
                  <a:latin typeface="Segoe UI Semibold"/>
                  <a:cs typeface="Segoe UI" pitchFamily="34" charset="0"/>
                </a:rPr>
                <a:t>Microsoft.Kubernetes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/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managedClusters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/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clusterName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/providers/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Microsoft.KubernetesConfiguration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/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fluxConfigurations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/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configName</a:t>
              </a:r>
              <a:endParaRPr lang="en-US" sz="800" i="1" dirty="0">
                <a:latin typeface="Segoe UI Semibold"/>
                <a:cs typeface="Segoe UI" pitchFamily="34" charset="0"/>
              </a:endParaRPr>
            </a:p>
            <a:p>
              <a:pPr algn="ctr" defTabSz="914473"/>
              <a:r>
                <a:rPr lang="en-US" sz="800" dirty="0">
                  <a:latin typeface="Segoe UI Semibold"/>
                  <a:cs typeface="Segoe UI" pitchFamily="34" charset="0"/>
                </a:rPr>
                <a:t>(uses ARM extension resource pattern)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DF49E8-0658-2DCE-CC2E-6A2EEB781784}"/>
                </a:ext>
              </a:extLst>
            </p:cNvPr>
            <p:cNvSpPr/>
            <p:nvPr/>
          </p:nvSpPr>
          <p:spPr bwMode="auto">
            <a:xfrm>
              <a:off x="6934377" y="917865"/>
              <a:ext cx="2771194" cy="165447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Resource Manager (ARM)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E2B8B8B-C0D8-2C42-5B8C-1AC232C39F96}"/>
                </a:ext>
              </a:extLst>
            </p:cNvPr>
            <p:cNvSpPr/>
            <p:nvPr/>
          </p:nvSpPr>
          <p:spPr bwMode="auto">
            <a:xfrm>
              <a:off x="7291893" y="1471984"/>
              <a:ext cx="2056162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Microsoft.KubernetesConfiguration</a:t>
              </a:r>
              <a:endPara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resource provider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89B88E4-0FD4-42D4-66EB-EE8F31C1C6C7}"/>
                </a:ext>
              </a:extLst>
            </p:cNvPr>
            <p:cNvSpPr/>
            <p:nvPr/>
          </p:nvSpPr>
          <p:spPr bwMode="auto">
            <a:xfrm>
              <a:off x="10251171" y="2218715"/>
              <a:ext cx="1753642" cy="50109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Data Plane service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CED2462-8AD0-FADD-4DE0-DBD060CDC2A2}"/>
                </a:ext>
              </a:extLst>
            </p:cNvPr>
            <p:cNvCxnSpPr>
              <a:cxnSpLocks/>
              <a:stCxn id="120" idx="3"/>
              <a:endCxn id="24" idx="2"/>
            </p:cNvCxnSpPr>
            <p:nvPr/>
          </p:nvCxnSpPr>
          <p:spPr>
            <a:xfrm flipV="1">
              <a:off x="9705571" y="2719811"/>
              <a:ext cx="1422421" cy="1381449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FF0033F-D364-F4C3-3FDA-7FB74A2177D4}"/>
                </a:ext>
              </a:extLst>
            </p:cNvPr>
            <p:cNvSpPr/>
            <p:nvPr/>
          </p:nvSpPr>
          <p:spPr>
            <a:xfrm>
              <a:off x="10075540" y="3355274"/>
              <a:ext cx="1116709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73"/>
              <a:r>
                <a:rPr lang="en-US" sz="800" i="1" dirty="0">
                  <a:latin typeface="Segoe UI Semibold"/>
                  <a:cs typeface="Segoe UI" pitchFamily="34" charset="0"/>
                </a:rPr>
                <a:t>GET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 pending 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fluxConfiguration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 resources </a:t>
              </a:r>
            </a:p>
            <a:p>
              <a:pPr algn="ctr" defTabSz="914473"/>
              <a:r>
                <a:rPr lang="en-US" sz="800" dirty="0">
                  <a:latin typeface="Segoe UI Semibold"/>
                  <a:cs typeface="Segoe UI" pitchFamily="34" charset="0"/>
                </a:rPr>
                <a:t>(uses MSI to authenticate)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9592C8-CA09-686A-67BF-0D2926A37B29}"/>
                </a:ext>
              </a:extLst>
            </p:cNvPr>
            <p:cNvSpPr/>
            <p:nvPr/>
          </p:nvSpPr>
          <p:spPr>
            <a:xfrm>
              <a:off x="11090792" y="3358486"/>
              <a:ext cx="1056573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73"/>
              <a:r>
                <a:rPr lang="en-US" sz="800" i="1" dirty="0">
                  <a:latin typeface="Segoe UI Semibold"/>
                  <a:cs typeface="Segoe UI" pitchFamily="34" charset="0"/>
                </a:rPr>
                <a:t>POST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 status for the 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Flux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 CRs </a:t>
              </a:r>
            </a:p>
            <a:p>
              <a:pPr algn="ctr" defTabSz="914473"/>
              <a:r>
                <a:rPr lang="en-US" sz="800" dirty="0">
                  <a:latin typeface="Segoe UI Semibold"/>
                  <a:cs typeface="Segoe UI" pitchFamily="34" charset="0"/>
                </a:rPr>
                <a:t>to be retrieved with resource 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GET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75ACC393-1682-C140-0A01-441103F1E3C3}"/>
                </a:ext>
              </a:extLst>
            </p:cNvPr>
            <p:cNvSpPr/>
            <p:nvPr/>
          </p:nvSpPr>
          <p:spPr bwMode="auto">
            <a:xfrm>
              <a:off x="11468390" y="395923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14</a:t>
              </a: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031BE49-C96B-9710-EA0A-341E66D83216}"/>
                </a:ext>
              </a:extLst>
            </p:cNvPr>
            <p:cNvSpPr/>
            <p:nvPr/>
          </p:nvSpPr>
          <p:spPr bwMode="auto">
            <a:xfrm>
              <a:off x="10492304" y="418016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5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8C88E47-069D-A75C-34FC-A83CBB6E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58236" y="964355"/>
              <a:ext cx="365760" cy="36576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DF51CE0-E2D9-FED3-5E1D-1BB3ACA4CBC8}"/>
                </a:ext>
              </a:extLst>
            </p:cNvPr>
            <p:cNvSpPr/>
            <p:nvPr/>
          </p:nvSpPr>
          <p:spPr>
            <a:xfrm>
              <a:off x="7357226" y="2141027"/>
              <a:ext cx="1954857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73"/>
              <a:r>
                <a:rPr lang="en-US" sz="800" i="1" dirty="0">
                  <a:latin typeface="Segoe UI Semibold"/>
                  <a:cs typeface="Segoe UI" pitchFamily="34" charset="0"/>
                </a:rPr>
                <a:t>PUT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 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fluxConfiguration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 resource</a:t>
              </a:r>
              <a:br>
                <a:rPr lang="en-US" sz="800" dirty="0">
                  <a:latin typeface="Segoe UI Semibold"/>
                  <a:cs typeface="Segoe UI" pitchFamily="34" charset="0"/>
                </a:rPr>
              </a:br>
              <a:r>
                <a:rPr lang="en-US" sz="800" dirty="0">
                  <a:latin typeface="Segoe UI Semibold"/>
                  <a:cs typeface="Segoe UI" pitchFamily="34" charset="0"/>
                </a:rPr>
                <a:t>(If </a:t>
              </a:r>
              <a:r>
                <a:rPr lang="en-US" sz="800" i="1" dirty="0">
                  <a:latin typeface="Segoe UI Semibold"/>
                  <a:cs typeface="Segoe UI" pitchFamily="34" charset="0"/>
                </a:rPr>
                <a:t>microsoft.flux 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extension, continue) </a:t>
              </a:r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2CBB07F3-2BAA-923D-D33F-56C45C53B665}"/>
                </a:ext>
              </a:extLst>
            </p:cNvPr>
            <p:cNvCxnSpPr>
              <a:cxnSpLocks/>
              <a:stCxn id="41" idx="2"/>
              <a:endCxn id="23" idx="2"/>
            </p:cNvCxnSpPr>
            <p:nvPr/>
          </p:nvCxnSpPr>
          <p:spPr>
            <a:xfrm rot="16200000" flipH="1">
              <a:off x="7422522" y="1048709"/>
              <a:ext cx="616046" cy="1178858"/>
            </a:xfrm>
            <a:prstGeom prst="bentConnector3">
              <a:avLst>
                <a:gd name="adj1" fmla="val 124244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348B4B3C-A420-EF6D-0BF8-24174CDADA53}"/>
                </a:ext>
              </a:extLst>
            </p:cNvPr>
            <p:cNvSpPr/>
            <p:nvPr/>
          </p:nvSpPr>
          <p:spPr bwMode="auto">
            <a:xfrm>
              <a:off x="7129326" y="2180460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545D965-FB5C-1D0A-891C-7A4E2B853A66}"/>
                </a:ext>
              </a:extLst>
            </p:cNvPr>
            <p:cNvSpPr/>
            <p:nvPr/>
          </p:nvSpPr>
          <p:spPr>
            <a:xfrm>
              <a:off x="9696747" y="1517738"/>
              <a:ext cx="1734770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73"/>
              <a:r>
                <a:rPr lang="en-US" sz="800" dirty="0">
                  <a:latin typeface="Segoe UI Semibold"/>
                  <a:cs typeface="Segoe UI" pitchFamily="34" charset="0"/>
                </a:rPr>
                <a:t>Store </a:t>
              </a:r>
              <a:r>
                <a:rPr lang="en-US" sz="800" i="1" dirty="0" err="1">
                  <a:latin typeface="Segoe UI Semibold"/>
                  <a:cs typeface="Segoe UI" pitchFamily="34" charset="0"/>
                </a:rPr>
                <a:t>fluxConfiguration</a:t>
              </a:r>
              <a:r>
                <a:rPr lang="en-US" sz="800" dirty="0">
                  <a:latin typeface="Segoe UI Semibold"/>
                  <a:cs typeface="Segoe UI" pitchFamily="34" charset="0"/>
                </a:rPr>
                <a:t> resource </a:t>
              </a:r>
            </a:p>
          </p:txBody>
        </p: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DF188D71-638F-B8E8-1438-CD5D79E4D6D8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>
              <a:off x="9705571" y="1745102"/>
              <a:ext cx="1422421" cy="473613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F10901C-3C59-6F23-ADF3-8017B01FA76E}"/>
                </a:ext>
              </a:extLst>
            </p:cNvPr>
            <p:cNvSpPr/>
            <p:nvPr/>
          </p:nvSpPr>
          <p:spPr bwMode="auto">
            <a:xfrm>
              <a:off x="10431384" y="1240776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4</a:t>
              </a:r>
            </a:p>
          </p:txBody>
        </p:sp>
        <p:pic>
          <p:nvPicPr>
            <p:cNvPr id="71" name="Graphic 70" descr="User outline">
              <a:extLst>
                <a:ext uri="{FF2B5EF4-FFF2-40B4-BE49-F238E27FC236}">
                  <a16:creationId xmlns:a16="http://schemas.microsoft.com/office/drawing/2014/main" id="{7FDB7D38-B048-9972-B906-F7CF3FC5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2118" y="1078369"/>
              <a:ext cx="553722" cy="55372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CC83753-B930-703C-A9D9-D4BCCF5F6772}"/>
                </a:ext>
              </a:extLst>
            </p:cNvPr>
            <p:cNvSpPr txBox="1"/>
            <p:nvPr/>
          </p:nvSpPr>
          <p:spPr>
            <a:xfrm>
              <a:off x="209677" y="1581267"/>
              <a:ext cx="86827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Cluster admin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72C3C4-635C-08D2-9AC4-62AC6557F0D4}"/>
                </a:ext>
              </a:extLst>
            </p:cNvPr>
            <p:cNvGrpSpPr/>
            <p:nvPr/>
          </p:nvGrpSpPr>
          <p:grpSpPr>
            <a:xfrm>
              <a:off x="1426643" y="1328241"/>
              <a:ext cx="1239137" cy="833622"/>
              <a:chOff x="83150" y="1856768"/>
              <a:chExt cx="1239137" cy="833622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2D29D3F7-C0FE-DD9F-DAE6-4702C3AD5AE2}"/>
                  </a:ext>
                </a:extLst>
              </p:cNvPr>
              <p:cNvSpPr/>
              <p:nvPr/>
            </p:nvSpPr>
            <p:spPr bwMode="auto">
              <a:xfrm>
                <a:off x="83150" y="1856768"/>
                <a:ext cx="1239137" cy="83362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Azure </a:t>
                </a:r>
                <a:r>
                  <a:rPr lang="en-US" sz="1000" dirty="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p</a:t>
                </a: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ortal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and Azure CLI</a:t>
                </a:r>
              </a:p>
            </p:txBody>
          </p:sp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22387E93-3842-6AB8-C254-CDE3A541A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4571" y="2354086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5E6223F9-DEEA-0C17-2A33-DD7D90151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86544" y="2359429"/>
                <a:ext cx="274320" cy="274320"/>
              </a:xfrm>
              <a:prstGeom prst="rect">
                <a:avLst/>
              </a:prstGeom>
            </p:spPr>
          </p:pic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82428F2-A82F-3AA1-979D-E477BA3BD0A5}"/>
                </a:ext>
              </a:extLst>
            </p:cNvPr>
            <p:cNvCxnSpPr>
              <a:cxnSpLocks/>
              <a:stCxn id="74" idx="3"/>
              <a:endCxn id="22" idx="1"/>
            </p:cNvCxnSpPr>
            <p:nvPr/>
          </p:nvCxnSpPr>
          <p:spPr>
            <a:xfrm>
              <a:off x="2665780" y="1745052"/>
              <a:ext cx="4268597" cy="5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1A5E3C0D-8494-9BAF-D5D8-058A6E21B409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V="1">
              <a:off x="915840" y="1328241"/>
              <a:ext cx="1130372" cy="49695"/>
            </a:xfrm>
            <a:prstGeom prst="bentConnector4">
              <a:avLst>
                <a:gd name="adj1" fmla="val 8033"/>
                <a:gd name="adj2" fmla="val 560006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1865EE9-3D3A-0391-C16B-C08C4BB60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87239" y="886071"/>
              <a:ext cx="1077144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Create extension</a:t>
              </a:r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71B399CE-9AF9-60ED-ED03-A03BBA693BC4}"/>
                </a:ext>
              </a:extLst>
            </p:cNvPr>
            <p:cNvSpPr/>
            <p:nvPr/>
          </p:nvSpPr>
          <p:spPr bwMode="auto">
            <a:xfrm>
              <a:off x="689060" y="82719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</a:t>
              </a:r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4AF728AE-52B4-10D6-ABFC-95CBFA07EBAA}"/>
                </a:ext>
              </a:extLst>
            </p:cNvPr>
            <p:cNvSpPr/>
            <p:nvPr/>
          </p:nvSpPr>
          <p:spPr bwMode="auto">
            <a:xfrm>
              <a:off x="3455958" y="183613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2</a:t>
              </a: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D8F89D18-1203-B140-3F77-0FBDD4F1B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502940" y="742981"/>
              <a:ext cx="517998" cy="517998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F548978-2A58-37BA-8208-CE51FEAB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88064" y="3021963"/>
              <a:ext cx="426538" cy="426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1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540276" cy="397545"/>
          </a:xfrm>
        </p:spPr>
        <p:txBody>
          <a:bodyPr/>
          <a:lstStyle/>
          <a:p>
            <a:r>
              <a:rPr lang="en-GB" dirty="0"/>
              <a:t>Arc-enabled Kubernetes – GitOps configuration workflow </a:t>
            </a:r>
            <a:r>
              <a:rPr lang="en-US" dirty="0"/>
              <a:t>architecture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09137C5-E8FA-3A30-0083-03978174F184}"/>
              </a:ext>
            </a:extLst>
          </p:cNvPr>
          <p:cNvSpPr txBox="1"/>
          <p:nvPr/>
        </p:nvSpPr>
        <p:spPr>
          <a:xfrm>
            <a:off x="9665853" y="2166514"/>
            <a:ext cx="178982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"/>
                <a:cs typeface="Segoe UI" pitchFamily="34" charset="0"/>
              </a:defRPr>
            </a:lvl1pPr>
          </a:lstStyle>
          <a:p>
            <a:r>
              <a:rPr lang="en-US" dirty="0"/>
              <a:t>User is updating the application (creating a new app version) and merge changes to the repository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0AB7A-F234-F2F0-B189-15790A4172B9}"/>
              </a:ext>
            </a:extLst>
          </p:cNvPr>
          <p:cNvSpPr/>
          <p:nvPr/>
        </p:nvSpPr>
        <p:spPr bwMode="auto">
          <a:xfrm>
            <a:off x="3815053" y="5394012"/>
            <a:ext cx="3857914" cy="1090611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Any Kubernetes, any Infrastructure</a:t>
            </a:r>
          </a:p>
        </p:txBody>
      </p:sp>
      <p:pic>
        <p:nvPicPr>
          <p:cNvPr id="8" name="Picture 7" descr="Kubernetes icon">
            <a:extLst>
              <a:ext uri="{FF2B5EF4-FFF2-40B4-BE49-F238E27FC236}">
                <a16:creationId xmlns:a16="http://schemas.microsoft.com/office/drawing/2014/main" id="{FC924146-4A61-43CC-E330-6BAFBD3853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98" y="5710717"/>
            <a:ext cx="471340" cy="4572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BB539B-FFDA-4C05-2F29-7FE2B4E69E74}"/>
              </a:ext>
            </a:extLst>
          </p:cNvPr>
          <p:cNvSpPr/>
          <p:nvPr/>
        </p:nvSpPr>
        <p:spPr bwMode="auto">
          <a:xfrm>
            <a:off x="4303680" y="4853048"/>
            <a:ext cx="2880659" cy="744163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Kubernetes cluster</a:t>
            </a:r>
          </a:p>
        </p:txBody>
      </p:sp>
      <p:pic>
        <p:nvPicPr>
          <p:cNvPr id="17" name="Graphic 16" descr="Kuberenetes icon">
            <a:extLst>
              <a:ext uri="{FF2B5EF4-FFF2-40B4-BE49-F238E27FC236}">
                <a16:creationId xmlns:a16="http://schemas.microsoft.com/office/drawing/2014/main" id="{90E012BD-9A9A-F32B-9A76-C8CAB3024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1129" y="5143959"/>
            <a:ext cx="365760" cy="365760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6A75CE8-243C-2F2C-7803-FD1B79725C1D}"/>
              </a:ext>
            </a:extLst>
          </p:cNvPr>
          <p:cNvCxnSpPr>
            <a:cxnSpLocks/>
            <a:stCxn id="9" idx="1"/>
            <a:endCxn id="16" idx="1"/>
          </p:cNvCxnSpPr>
          <p:nvPr/>
        </p:nvCxnSpPr>
        <p:spPr>
          <a:xfrm rot="10800000" flipH="1">
            <a:off x="3815052" y="5225130"/>
            <a:ext cx="488627" cy="714188"/>
          </a:xfrm>
          <a:prstGeom prst="bentConnector3">
            <a:avLst>
              <a:gd name="adj1" fmla="val -46784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3CBDBBC-4409-2A79-731E-075DCF213350}"/>
              </a:ext>
            </a:extLst>
          </p:cNvPr>
          <p:cNvSpPr/>
          <p:nvPr/>
        </p:nvSpPr>
        <p:spPr bwMode="auto">
          <a:xfrm>
            <a:off x="3189263" y="495434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C5E18A-89C2-96AB-D829-3BD92544D63A}"/>
              </a:ext>
            </a:extLst>
          </p:cNvPr>
          <p:cNvCxnSpPr>
            <a:cxnSpLocks/>
            <a:stCxn id="49" idx="3"/>
            <a:endCxn id="61" idx="1"/>
          </p:cNvCxnSpPr>
          <p:nvPr/>
        </p:nvCxnSpPr>
        <p:spPr>
          <a:xfrm>
            <a:off x="2575875" y="3692818"/>
            <a:ext cx="237102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F4F86CA-E253-6744-DEC9-5363B8033F81}"/>
              </a:ext>
            </a:extLst>
          </p:cNvPr>
          <p:cNvSpPr/>
          <p:nvPr/>
        </p:nvSpPr>
        <p:spPr>
          <a:xfrm>
            <a:off x="1678746" y="5278886"/>
            <a:ext cx="199620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73"/>
            <a:r>
              <a:rPr lang="en-US" sz="800" dirty="0">
                <a:latin typeface="Segoe UI Semibold"/>
                <a:cs typeface="Segoe UI" pitchFamily="34" charset="0"/>
              </a:rPr>
              <a:t>Arc-enabled cluster is created using any CNCF Kubernetes distribution, deployed on any infrastructure type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094093-BF9F-5368-D904-B86981AD4DA9}"/>
              </a:ext>
            </a:extLst>
          </p:cNvPr>
          <p:cNvSpPr txBox="1"/>
          <p:nvPr/>
        </p:nvSpPr>
        <p:spPr>
          <a:xfrm>
            <a:off x="6882011" y="2064432"/>
            <a:ext cx="2219058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"/>
                <a:cs typeface="Segoe UI" pitchFamily="34" charset="0"/>
              </a:defRPr>
            </a:lvl1pPr>
          </a:lstStyle>
          <a:p>
            <a:r>
              <a:rPr lang="en-US" dirty="0"/>
              <a:t>Flux operator initiates application rolling update on the cluster while removing application’s old version Kubernetes pods, resulting in a new application desired state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746B34F-C3B0-C9F4-AB0C-43FFA0A61AE3}"/>
              </a:ext>
            </a:extLst>
          </p:cNvPr>
          <p:cNvGrpSpPr/>
          <p:nvPr/>
        </p:nvGrpSpPr>
        <p:grpSpPr>
          <a:xfrm>
            <a:off x="981647" y="3299118"/>
            <a:ext cx="1594228" cy="787400"/>
            <a:chOff x="1492263" y="3512478"/>
            <a:chExt cx="1594228" cy="78740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1B1D93F-113D-53B6-EC0F-36CDDE393601}"/>
                </a:ext>
              </a:extLst>
            </p:cNvPr>
            <p:cNvSpPr/>
            <p:nvPr/>
          </p:nvSpPr>
          <p:spPr bwMode="auto">
            <a:xfrm>
              <a:off x="1492263" y="3512478"/>
              <a:ext cx="1594228" cy="78740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GitOps configuration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23D3BAAF-15B1-4B91-F576-9C2566DB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06497" y="3850974"/>
              <a:ext cx="365760" cy="365760"/>
            </a:xfrm>
            <a:prstGeom prst="rect">
              <a:avLst/>
            </a:prstGeom>
          </p:spPr>
        </p:pic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CD3E414-1A4A-C644-903A-2AE50937E667}"/>
              </a:ext>
            </a:extLst>
          </p:cNvPr>
          <p:cNvSpPr/>
          <p:nvPr/>
        </p:nvSpPr>
        <p:spPr bwMode="auto">
          <a:xfrm>
            <a:off x="4946895" y="3299118"/>
            <a:ext cx="1594228" cy="787400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Flux controllers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2CD07EA4-6A26-9748-6D54-EDBFA91423D8}"/>
              </a:ext>
            </a:extLst>
          </p:cNvPr>
          <p:cNvCxnSpPr>
            <a:cxnSpLocks/>
            <a:stCxn id="16" idx="0"/>
            <a:endCxn id="49" idx="2"/>
          </p:cNvCxnSpPr>
          <p:nvPr/>
        </p:nvCxnSpPr>
        <p:spPr>
          <a:xfrm rot="16200000" flipV="1">
            <a:off x="3378121" y="2487158"/>
            <a:ext cx="766530" cy="39652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35D4D68D-24C0-A108-261B-361936326953}"/>
              </a:ext>
            </a:extLst>
          </p:cNvPr>
          <p:cNvSpPr/>
          <p:nvPr/>
        </p:nvSpPr>
        <p:spPr bwMode="auto">
          <a:xfrm>
            <a:off x="3487065" y="415257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A3C5FCA-815B-A11F-CD21-1761771EBA3D}"/>
              </a:ext>
            </a:extLst>
          </p:cNvPr>
          <p:cNvSpPr txBox="1"/>
          <p:nvPr/>
        </p:nvSpPr>
        <p:spPr>
          <a:xfrm>
            <a:off x="2268283" y="4120458"/>
            <a:ext cx="130302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"/>
                <a:cs typeface="Segoe UI" pitchFamily="34" charset="0"/>
              </a:defRPr>
            </a:lvl1pPr>
          </a:lstStyle>
          <a:p>
            <a:r>
              <a:rPr lang="en-US" dirty="0"/>
              <a:t>User creates cluster’s GitOps configurations</a:t>
            </a:r>
          </a:p>
        </p:txBody>
      </p:sp>
      <p:pic>
        <p:nvPicPr>
          <p:cNvPr id="82" name="Picture 6" descr="CNCF Branding | Flux">
            <a:extLst>
              <a:ext uri="{FF2B5EF4-FFF2-40B4-BE49-F238E27FC236}">
                <a16:creationId xmlns:a16="http://schemas.microsoft.com/office/drawing/2014/main" id="{91C42BEC-3049-348D-5D5E-CCBA08ABC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69" y="3614754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BAF3289-3B55-577C-5066-A6B25D0D870B}"/>
              </a:ext>
            </a:extLst>
          </p:cNvPr>
          <p:cNvSpPr txBox="1"/>
          <p:nvPr/>
        </p:nvSpPr>
        <p:spPr>
          <a:xfrm>
            <a:off x="3350375" y="3305046"/>
            <a:ext cx="13308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"/>
                <a:cs typeface="Segoe UI" pitchFamily="34" charset="0"/>
              </a:defRPr>
            </a:lvl1pPr>
          </a:lstStyle>
          <a:p>
            <a:r>
              <a:rPr lang="en-US" dirty="0"/>
              <a:t>Flux operator deployed on the cluster</a:t>
            </a:r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EF4CF73B-2537-4FE0-12A8-11FE8EEC05F8}"/>
              </a:ext>
            </a:extLst>
          </p:cNvPr>
          <p:cNvSpPr/>
          <p:nvPr/>
        </p:nvSpPr>
        <p:spPr bwMode="auto">
          <a:xfrm>
            <a:off x="3167249" y="310988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A04898D-77CD-924C-6541-16B23DED7ACB}"/>
              </a:ext>
            </a:extLst>
          </p:cNvPr>
          <p:cNvGrpSpPr/>
          <p:nvPr/>
        </p:nvGrpSpPr>
        <p:grpSpPr>
          <a:xfrm>
            <a:off x="3812115" y="1011856"/>
            <a:ext cx="1581443" cy="974419"/>
            <a:chOff x="4618878" y="1368583"/>
            <a:chExt cx="1581443" cy="974419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847B384-8ABF-A29C-6B34-1974EDC5E81F}"/>
                </a:ext>
              </a:extLst>
            </p:cNvPr>
            <p:cNvSpPr/>
            <p:nvPr/>
          </p:nvSpPr>
          <p:spPr bwMode="auto">
            <a:xfrm>
              <a:off x="4618878" y="1368583"/>
              <a:ext cx="1581443" cy="9744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 v1 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(Desired state)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2DF4EB7B-C3E8-BF20-9779-945600015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80999" y="1865199"/>
              <a:ext cx="457200" cy="457200"/>
            </a:xfrm>
            <a:prstGeom prst="rect">
              <a:avLst/>
            </a:prstGeom>
          </p:spPr>
        </p:pic>
      </p:grp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A28DAB69-B665-68C8-3784-ED4C363E0E21}"/>
              </a:ext>
            </a:extLst>
          </p:cNvPr>
          <p:cNvSpPr/>
          <p:nvPr/>
        </p:nvSpPr>
        <p:spPr bwMode="auto">
          <a:xfrm>
            <a:off x="6091055" y="1011857"/>
            <a:ext cx="1581912" cy="974419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A1F30D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Application v2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(New desired state)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07B7104D-FCA3-3CA7-D5E2-4ABFB1CF36EE}"/>
              </a:ext>
            </a:extLst>
          </p:cNvPr>
          <p:cNvCxnSpPr>
            <a:cxnSpLocks/>
            <a:endCxn id="102" idx="2"/>
          </p:cNvCxnSpPr>
          <p:nvPr/>
        </p:nvCxnSpPr>
        <p:spPr>
          <a:xfrm rot="16200000" flipV="1">
            <a:off x="4261642" y="2327470"/>
            <a:ext cx="1312842" cy="63045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D19FAC45-8852-79C6-68E5-605074834BD7}"/>
              </a:ext>
            </a:extLst>
          </p:cNvPr>
          <p:cNvCxnSpPr>
            <a:cxnSpLocks/>
            <a:endCxn id="117" idx="2"/>
          </p:cNvCxnSpPr>
          <p:nvPr/>
        </p:nvCxnSpPr>
        <p:spPr>
          <a:xfrm rot="5400000" flipH="1" flipV="1">
            <a:off x="5911846" y="2328953"/>
            <a:ext cx="1312842" cy="627488"/>
          </a:xfrm>
          <a:prstGeom prst="bentConnector3">
            <a:avLst>
              <a:gd name="adj1" fmla="val 50000"/>
            </a:avLst>
          </a:prstGeom>
          <a:ln>
            <a:solidFill>
              <a:srgbClr val="A1F30D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F132AA8-80F5-19E5-59C3-92645E0FAE80}"/>
              </a:ext>
            </a:extLst>
          </p:cNvPr>
          <p:cNvSpPr/>
          <p:nvPr/>
        </p:nvSpPr>
        <p:spPr bwMode="auto">
          <a:xfrm>
            <a:off x="8905840" y="3299118"/>
            <a:ext cx="1594228" cy="78740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Git repository</a:t>
            </a:r>
          </a:p>
        </p:txBody>
      </p:sp>
      <p:pic>
        <p:nvPicPr>
          <p:cNvPr id="137" name="Picture 8" descr="Git - Logo Downloads">
            <a:extLst>
              <a:ext uri="{FF2B5EF4-FFF2-40B4-BE49-F238E27FC236}">
                <a16:creationId xmlns:a16="http://schemas.microsoft.com/office/drawing/2014/main" id="{CA974C08-1A48-508B-6CB0-102E420C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074" y="3650998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45355FD-14B9-EB2A-71C8-6366ACAF31E6}"/>
              </a:ext>
            </a:extLst>
          </p:cNvPr>
          <p:cNvCxnSpPr>
            <a:cxnSpLocks/>
          </p:cNvCxnSpPr>
          <p:nvPr/>
        </p:nvCxnSpPr>
        <p:spPr>
          <a:xfrm>
            <a:off x="6541123" y="3506968"/>
            <a:ext cx="236471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AABB7CF-D422-4CA4-77DD-694781F3769C}"/>
              </a:ext>
            </a:extLst>
          </p:cNvPr>
          <p:cNvSpPr txBox="1"/>
          <p:nvPr/>
        </p:nvSpPr>
        <p:spPr>
          <a:xfrm>
            <a:off x="6834323" y="3004626"/>
            <a:ext cx="1778315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"/>
                <a:cs typeface="Segoe UI" pitchFamily="34" charset="0"/>
              </a:defRPr>
            </a:lvl1pPr>
          </a:lstStyle>
          <a:p>
            <a:r>
              <a:rPr lang="en-US" dirty="0"/>
              <a:t>Flux operator begins ”listening” to the Git repository with the user’s application code</a:t>
            </a: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B67D77CD-94F7-E677-E7E4-8B56809D9992}"/>
              </a:ext>
            </a:extLst>
          </p:cNvPr>
          <p:cNvSpPr/>
          <p:nvPr/>
        </p:nvSpPr>
        <p:spPr bwMode="auto">
          <a:xfrm>
            <a:off x="8596635" y="303537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C00B0AA-A62C-24DD-764C-80ABC2538531}"/>
              </a:ext>
            </a:extLst>
          </p:cNvPr>
          <p:cNvSpPr txBox="1"/>
          <p:nvPr/>
        </p:nvSpPr>
        <p:spPr>
          <a:xfrm>
            <a:off x="2550185" y="2053374"/>
            <a:ext cx="2062835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"/>
                <a:cs typeface="Segoe UI" pitchFamily="34" charset="0"/>
              </a:defRPr>
            </a:lvl1pPr>
          </a:lstStyle>
          <a:p>
            <a:r>
              <a:rPr lang="en-US" dirty="0"/>
              <a:t>Flux operator initiates user’s application deployment on the cluster, representing the current desired state</a:t>
            </a:r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147A3B14-77CE-4885-6A7B-4841D837AEA1}"/>
              </a:ext>
            </a:extLst>
          </p:cNvPr>
          <p:cNvSpPr/>
          <p:nvPr/>
        </p:nvSpPr>
        <p:spPr bwMode="auto">
          <a:xfrm>
            <a:off x="4205751" y="243756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D131B80C-1F2E-4D9F-B858-92A871D810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3411" y="1514146"/>
            <a:ext cx="457200" cy="457200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9237ED4-94E6-6AC9-A044-2284242CC516}"/>
              </a:ext>
            </a:extLst>
          </p:cNvPr>
          <p:cNvGrpSpPr/>
          <p:nvPr/>
        </p:nvGrpSpPr>
        <p:grpSpPr>
          <a:xfrm>
            <a:off x="8911998" y="1011856"/>
            <a:ext cx="1581912" cy="974419"/>
            <a:chOff x="9730911" y="1225216"/>
            <a:chExt cx="1581912" cy="974419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9F0AE7DD-3DAC-C1B1-F170-16B1EF910887}"/>
                </a:ext>
              </a:extLst>
            </p:cNvPr>
            <p:cNvSpPr/>
            <p:nvPr/>
          </p:nvSpPr>
          <p:spPr bwMode="auto">
            <a:xfrm>
              <a:off x="9730911" y="1225216"/>
              <a:ext cx="1581912" cy="9744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 update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F621A5B-C480-9B2B-F52D-F93F85E8BFC8}"/>
                </a:ext>
              </a:extLst>
            </p:cNvPr>
            <p:cNvGrpSpPr/>
            <p:nvPr/>
          </p:nvGrpSpPr>
          <p:grpSpPr>
            <a:xfrm>
              <a:off x="10064667" y="1649785"/>
              <a:ext cx="887413" cy="457200"/>
              <a:chOff x="9601370" y="1727259"/>
              <a:chExt cx="887413" cy="457200"/>
            </a:xfrm>
          </p:grpSpPr>
          <p:pic>
            <p:nvPicPr>
              <p:cNvPr id="154" name="Graphic 153">
                <a:extLst>
                  <a:ext uri="{FF2B5EF4-FFF2-40B4-BE49-F238E27FC236}">
                    <a16:creationId xmlns:a16="http://schemas.microsoft.com/office/drawing/2014/main" id="{6A641A8B-9ECF-34D0-AFA5-55ED005EB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23023" y="1759725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F929A2E1-3746-19DA-8717-F3C1F1DBE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601370" y="1727259"/>
                <a:ext cx="457200" cy="457200"/>
              </a:xfrm>
              <a:prstGeom prst="rect">
                <a:avLst/>
              </a:prstGeom>
            </p:spPr>
          </p:pic>
        </p:grp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9B6DE0-BA02-C143-23D7-2E9F773C59FF}"/>
              </a:ext>
            </a:extLst>
          </p:cNvPr>
          <p:cNvCxnSpPr>
            <a:cxnSpLocks/>
            <a:stCxn id="156" idx="2"/>
            <a:endCxn id="136" idx="0"/>
          </p:cNvCxnSpPr>
          <p:nvPr/>
        </p:nvCxnSpPr>
        <p:spPr>
          <a:xfrm>
            <a:off x="9702954" y="1986275"/>
            <a:ext cx="0" cy="131284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8BBBE134-5274-2EEB-0727-0BFD621225C7}"/>
              </a:ext>
            </a:extLst>
          </p:cNvPr>
          <p:cNvSpPr/>
          <p:nvPr/>
        </p:nvSpPr>
        <p:spPr bwMode="auto">
          <a:xfrm>
            <a:off x="9813127" y="266403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F894492-7D33-574D-2CA1-305A03F7A2EE}"/>
              </a:ext>
            </a:extLst>
          </p:cNvPr>
          <p:cNvCxnSpPr>
            <a:cxnSpLocks/>
          </p:cNvCxnSpPr>
          <p:nvPr/>
        </p:nvCxnSpPr>
        <p:spPr>
          <a:xfrm>
            <a:off x="6541123" y="3878668"/>
            <a:ext cx="2364717" cy="0"/>
          </a:xfrm>
          <a:prstGeom prst="straightConnector1">
            <a:avLst/>
          </a:prstGeom>
          <a:ln>
            <a:solidFill>
              <a:srgbClr val="A1F30D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554A539E-9CD7-8745-95E1-23BABFA64196}"/>
              </a:ext>
            </a:extLst>
          </p:cNvPr>
          <p:cNvSpPr txBox="1"/>
          <p:nvPr/>
        </p:nvSpPr>
        <p:spPr>
          <a:xfrm>
            <a:off x="7040062" y="3917240"/>
            <a:ext cx="1366838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"/>
                <a:cs typeface="Segoe UI" pitchFamily="34" charset="0"/>
              </a:defRPr>
            </a:lvl1pPr>
          </a:lstStyle>
          <a:p>
            <a:r>
              <a:rPr lang="en-US" dirty="0"/>
              <a:t>Flux captures the update on the Git repository</a:t>
            </a:r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DC1E0069-C5DA-39B0-70FD-470A45FFC274}"/>
              </a:ext>
            </a:extLst>
          </p:cNvPr>
          <p:cNvSpPr/>
          <p:nvPr/>
        </p:nvSpPr>
        <p:spPr bwMode="auto">
          <a:xfrm>
            <a:off x="8416723" y="398329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5450F2D4-F779-E3F8-6385-AFF1C914EF30}"/>
              </a:ext>
            </a:extLst>
          </p:cNvPr>
          <p:cNvSpPr/>
          <p:nvPr/>
        </p:nvSpPr>
        <p:spPr bwMode="auto">
          <a:xfrm>
            <a:off x="6505737" y="220143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394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743476" cy="362022"/>
          </a:xfrm>
        </p:spPr>
        <p:txBody>
          <a:bodyPr/>
          <a:lstStyle/>
          <a:p>
            <a:r>
              <a:rPr lang="en-GB" sz="2200" dirty="0"/>
              <a:t>Arc-enabled Kubernetes – </a:t>
            </a:r>
            <a:r>
              <a:rPr lang="en-US" sz="2200" dirty="0"/>
              <a:t>CI/CD and Cluster Configuration GitOps workflow architecture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6358874-9C90-3E5F-2957-FE35F9CA9C61}"/>
              </a:ext>
            </a:extLst>
          </p:cNvPr>
          <p:cNvGrpSpPr/>
          <p:nvPr/>
        </p:nvGrpSpPr>
        <p:grpSpPr>
          <a:xfrm>
            <a:off x="-253996" y="1195294"/>
            <a:ext cx="12343085" cy="5050369"/>
            <a:chOff x="-242042" y="950259"/>
            <a:chExt cx="12343085" cy="5050369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95C5147-EA00-432E-3F9C-5152F1CA1B02}"/>
                </a:ext>
              </a:extLst>
            </p:cNvPr>
            <p:cNvSpPr/>
            <p:nvPr/>
          </p:nvSpPr>
          <p:spPr bwMode="auto">
            <a:xfrm>
              <a:off x="7835155" y="950259"/>
              <a:ext cx="4265888" cy="505036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7B34BAC-662A-FFF9-3225-E47F9C82B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9718" y="1046046"/>
              <a:ext cx="365760" cy="365760"/>
            </a:xfrm>
            <a:prstGeom prst="rect">
              <a:avLst/>
            </a:prstGeom>
          </p:spPr>
        </p:pic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B24AC14-94CE-527B-FA7D-1F25BF763E96}"/>
                </a:ext>
              </a:extLst>
            </p:cNvPr>
            <p:cNvSpPr/>
            <p:nvPr/>
          </p:nvSpPr>
          <p:spPr bwMode="auto">
            <a:xfrm>
              <a:off x="1902333" y="950259"/>
              <a:ext cx="4644780" cy="5050369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2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Continues integration and delivery (CI/CD) tooling</a:t>
              </a:r>
            </a:p>
          </p:txBody>
        </p:sp>
        <p:pic>
          <p:nvPicPr>
            <p:cNvPr id="30" name="Picture 8" descr="Git - Logo Downloads">
              <a:extLst>
                <a:ext uri="{FF2B5EF4-FFF2-40B4-BE49-F238E27FC236}">
                  <a16:creationId xmlns:a16="http://schemas.microsoft.com/office/drawing/2014/main" id="{2DCBD937-BBD6-C290-C634-BA889AD78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905" y="242641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12FA11-8800-60DC-3EC2-91F3A3DF5FB8}"/>
                </a:ext>
              </a:extLst>
            </p:cNvPr>
            <p:cNvSpPr txBox="1"/>
            <p:nvPr/>
          </p:nvSpPr>
          <p:spPr>
            <a:xfrm>
              <a:off x="1954983" y="2881814"/>
              <a:ext cx="1463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Application code repository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4ED647-B670-FB1E-5640-651210D973B9}"/>
                </a:ext>
              </a:extLst>
            </p:cNvPr>
            <p:cNvSpPr txBox="1"/>
            <p:nvPr/>
          </p:nvSpPr>
          <p:spPr>
            <a:xfrm>
              <a:off x="3719817" y="2216246"/>
              <a:ext cx="13497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CI pipeline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564C2D-2534-0DB6-9FD5-7D98897051B6}"/>
                </a:ext>
              </a:extLst>
            </p:cNvPr>
            <p:cNvSpPr txBox="1"/>
            <p:nvPr/>
          </p:nvSpPr>
          <p:spPr>
            <a:xfrm>
              <a:off x="5371375" y="2216246"/>
              <a:ext cx="13497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rPr>
                <a:t>CD pipeline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C1408D-CDC5-9A76-FE8D-4D33A0DF0011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2971943" y="2655155"/>
              <a:ext cx="1194156" cy="95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9D3ADC-E279-FF5F-9457-EE3D0A7530DC}"/>
                </a:ext>
              </a:extLst>
            </p:cNvPr>
            <p:cNvSpPr txBox="1"/>
            <p:nvPr/>
          </p:nvSpPr>
          <p:spPr>
            <a:xfrm>
              <a:off x="2894139" y="2402890"/>
              <a:ext cx="13497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CI trigger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5247F7-AB32-D8B9-333D-084336C81007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4623299" y="2655013"/>
              <a:ext cx="1200278" cy="109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D9C860-8C25-4015-D5C7-C8E24A10DBFD}"/>
                </a:ext>
              </a:extLst>
            </p:cNvPr>
            <p:cNvSpPr txBox="1"/>
            <p:nvPr/>
          </p:nvSpPr>
          <p:spPr>
            <a:xfrm>
              <a:off x="4494780" y="2412886"/>
              <a:ext cx="13497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CD trigger</a:t>
              </a:r>
            </a:p>
          </p:txBody>
        </p:sp>
        <p:pic>
          <p:nvPicPr>
            <p:cNvPr id="39" name="Picture 8" descr="Git - Logo Downloads">
              <a:extLst>
                <a:ext uri="{FF2B5EF4-FFF2-40B4-BE49-F238E27FC236}">
                  <a16:creationId xmlns:a16="http://schemas.microsoft.com/office/drawing/2014/main" id="{B2A9B6C9-97E8-009F-977A-11E2805DE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905" y="383421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30628A8D-3730-9074-CDAD-445966083BA4}"/>
                </a:ext>
              </a:extLst>
            </p:cNvPr>
            <p:cNvCxnSpPr>
              <a:cxnSpLocks/>
              <a:stCxn id="46" idx="2"/>
              <a:endCxn id="39" idx="0"/>
            </p:cNvCxnSpPr>
            <p:nvPr/>
          </p:nvCxnSpPr>
          <p:spPr>
            <a:xfrm rot="5400000">
              <a:off x="3894041" y="1676077"/>
              <a:ext cx="950600" cy="3365672"/>
            </a:xfrm>
            <a:prstGeom prst="bentConnector3">
              <a:avLst/>
            </a:prstGeom>
            <a:ln>
              <a:solidFill>
                <a:schemeClr val="accent2">
                  <a:lumMod val="75000"/>
                </a:schemeClr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5BD9D8-2168-2D0F-7A83-E1384ED2D6E9}"/>
                </a:ext>
              </a:extLst>
            </p:cNvPr>
            <p:cNvSpPr txBox="1"/>
            <p:nvPr/>
          </p:nvSpPr>
          <p:spPr>
            <a:xfrm>
              <a:off x="3719817" y="3092645"/>
              <a:ext cx="13497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Image tag update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F68801-5FA0-A200-2751-7330BDC92F4D}"/>
                </a:ext>
              </a:extLst>
            </p:cNvPr>
            <p:cNvSpPr txBox="1"/>
            <p:nvPr/>
          </p:nvSpPr>
          <p:spPr>
            <a:xfrm>
              <a:off x="1799331" y="4308849"/>
              <a:ext cx="17743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Application </a:t>
              </a:r>
              <a:r>
                <a:rPr lang="en-US" sz="900" dirty="0">
                  <a:latin typeface="Segoe UI Semibold (Headings)"/>
                </a:rPr>
                <a:t>c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onfig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GitOps repository</a:t>
              </a:r>
            </a:p>
          </p:txBody>
        </p:sp>
        <p:pic>
          <p:nvPicPr>
            <p:cNvPr id="43" name="Picture 8" descr="Git - Logo Downloads">
              <a:extLst>
                <a:ext uri="{FF2B5EF4-FFF2-40B4-BE49-F238E27FC236}">
                  <a16:creationId xmlns:a16="http://schemas.microsoft.com/office/drawing/2014/main" id="{723281C7-70F4-DC70-FF97-A969718F0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905" y="4982801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2F511D-9117-58B6-3B2C-9DE7E60878BA}"/>
                </a:ext>
              </a:extLst>
            </p:cNvPr>
            <p:cNvSpPr txBox="1"/>
            <p:nvPr/>
          </p:nvSpPr>
          <p:spPr>
            <a:xfrm>
              <a:off x="1773735" y="5492624"/>
              <a:ext cx="18255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Kubernetes cluster</a:t>
              </a:r>
              <a:r>
                <a:rPr lang="en-US" sz="900" dirty="0">
                  <a:latin typeface="Segoe UI Semibold (Headings)"/>
                </a:rPr>
                <a:t> 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config GitOps repository</a:t>
              </a: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B98D1538-C792-D268-66BA-DD805AAF6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6099" y="2427510"/>
              <a:ext cx="457200" cy="45720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3CF5F625-5F6E-78E3-6CB1-067B918D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23577" y="2426413"/>
              <a:ext cx="457200" cy="457200"/>
            </a:xfrm>
            <a:prstGeom prst="rect">
              <a:avLst/>
            </a:prstGeom>
          </p:spPr>
        </p:pic>
        <p:pic>
          <p:nvPicPr>
            <p:cNvPr id="48" name="Graphic 47" descr="User">
              <a:extLst>
                <a:ext uri="{FF2B5EF4-FFF2-40B4-BE49-F238E27FC236}">
                  <a16:creationId xmlns:a16="http://schemas.microsoft.com/office/drawing/2014/main" id="{0EEDD31F-E662-1D25-DD59-B7D6779ED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393" y="2335683"/>
              <a:ext cx="638895" cy="63889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276C2E-14D4-1D9C-7040-98844758D9AA}"/>
                </a:ext>
              </a:extLst>
            </p:cNvPr>
            <p:cNvSpPr txBox="1"/>
            <p:nvPr/>
          </p:nvSpPr>
          <p:spPr>
            <a:xfrm>
              <a:off x="-242042" y="2909891"/>
              <a:ext cx="1349763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Developer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65D842-1090-3583-BDC3-98C7B95C6082}"/>
                </a:ext>
              </a:extLst>
            </p:cNvPr>
            <p:cNvCxnSpPr>
              <a:cxnSpLocks/>
              <a:stCxn id="48" idx="3"/>
              <a:endCxn id="30" idx="1"/>
            </p:cNvCxnSpPr>
            <p:nvPr/>
          </p:nvCxnSpPr>
          <p:spPr>
            <a:xfrm flipV="1">
              <a:off x="752288" y="2655013"/>
              <a:ext cx="1645920" cy="11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755C04-8250-2902-ED5C-1AC2810F9C61}"/>
                </a:ext>
              </a:extLst>
            </p:cNvPr>
            <p:cNvSpPr txBox="1"/>
            <p:nvPr/>
          </p:nvSpPr>
          <p:spPr>
            <a:xfrm>
              <a:off x="566034" y="2408882"/>
              <a:ext cx="1349763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Code updates</a:t>
              </a:r>
            </a:p>
          </p:txBody>
        </p:sp>
        <p:pic>
          <p:nvPicPr>
            <p:cNvPr id="53" name="Graphic 52" descr="User">
              <a:extLst>
                <a:ext uri="{FF2B5EF4-FFF2-40B4-BE49-F238E27FC236}">
                  <a16:creationId xmlns:a16="http://schemas.microsoft.com/office/drawing/2014/main" id="{FCE0DA23-942B-C800-4CB5-735ECBD4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0679" y="3741448"/>
              <a:ext cx="638895" cy="63889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98E4789-982F-75A9-DAAD-D322774013C7}"/>
                </a:ext>
              </a:extLst>
            </p:cNvPr>
            <p:cNvSpPr txBox="1"/>
            <p:nvPr/>
          </p:nvSpPr>
          <p:spPr>
            <a:xfrm>
              <a:off x="-238320" y="4299815"/>
              <a:ext cx="1349763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Application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Operator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2474373-1180-3E88-8EC1-DBC4522128BF}"/>
                </a:ext>
              </a:extLst>
            </p:cNvPr>
            <p:cNvCxnSpPr>
              <a:cxnSpLocks/>
              <a:stCxn id="53" idx="3"/>
              <a:endCxn id="39" idx="1"/>
            </p:cNvCxnSpPr>
            <p:nvPr/>
          </p:nvCxnSpPr>
          <p:spPr>
            <a:xfrm>
              <a:off x="749574" y="4060896"/>
              <a:ext cx="1645920" cy="1917"/>
            </a:xfrm>
            <a:prstGeom prst="straightConnector1">
              <a:avLst/>
            </a:prstGeom>
            <a:ln>
              <a:solidFill>
                <a:srgbClr val="A1F30D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phic 59" descr="User">
              <a:extLst>
                <a:ext uri="{FF2B5EF4-FFF2-40B4-BE49-F238E27FC236}">
                  <a16:creationId xmlns:a16="http://schemas.microsoft.com/office/drawing/2014/main" id="{86D3EEB1-FD5D-9B7D-9325-28E197472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957" y="4891506"/>
              <a:ext cx="638895" cy="63889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EA6EED-4F33-5B31-753F-3AE964F9CA84}"/>
                </a:ext>
              </a:extLst>
            </p:cNvPr>
            <p:cNvSpPr txBox="1"/>
            <p:nvPr/>
          </p:nvSpPr>
          <p:spPr>
            <a:xfrm>
              <a:off x="-242042" y="5449873"/>
              <a:ext cx="1349763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Cluster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 (Headings)"/>
                </a:rPr>
                <a:t>Operator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001A044-1ABD-0E24-8024-042FE4343148}"/>
                </a:ext>
              </a:extLst>
            </p:cNvPr>
            <p:cNvCxnSpPr>
              <a:cxnSpLocks/>
              <a:stCxn id="60" idx="3"/>
              <a:endCxn id="43" idx="1"/>
            </p:cNvCxnSpPr>
            <p:nvPr/>
          </p:nvCxnSpPr>
          <p:spPr>
            <a:xfrm>
              <a:off x="745852" y="5210954"/>
              <a:ext cx="1645920" cy="447"/>
            </a:xfrm>
            <a:prstGeom prst="straightConnector1">
              <a:avLst/>
            </a:prstGeom>
            <a:ln>
              <a:solidFill>
                <a:srgbClr val="FFC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CB5A0D-47A6-CD00-30C8-D52D24C7BF68}"/>
                </a:ext>
              </a:extLst>
            </p:cNvPr>
            <p:cNvSpPr txBox="1"/>
            <p:nvPr/>
          </p:nvSpPr>
          <p:spPr>
            <a:xfrm>
              <a:off x="552571" y="3652399"/>
              <a:ext cx="1349763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</a:rPr>
                <a:t>Application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</a:rPr>
                <a:t>config updates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805327-A23B-3AC9-C7D9-5049EE39F8E5}"/>
                </a:ext>
              </a:extLst>
            </p:cNvPr>
            <p:cNvSpPr txBox="1"/>
            <p:nvPr/>
          </p:nvSpPr>
          <p:spPr>
            <a:xfrm>
              <a:off x="563632" y="4810089"/>
              <a:ext cx="1349763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 (Headings)"/>
                </a:rPr>
                <a:t>Kubernetes cluster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 (Headings)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 (Headings)"/>
                </a:rPr>
                <a:t>config updates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A199B46-09BA-A9D2-2ECC-EDF99403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5368" y="4061851"/>
              <a:ext cx="6126480" cy="1918"/>
            </a:xfrm>
            <a:prstGeom prst="straightConnector1">
              <a:avLst/>
            </a:prstGeom>
            <a:ln>
              <a:solidFill>
                <a:srgbClr val="A1F30D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47B0BB-4F23-AC7E-3C45-1CDACA2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5368" y="5210953"/>
              <a:ext cx="6126480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1E49E96-1B4C-17EF-C2BE-F433B014F71E}"/>
                </a:ext>
              </a:extLst>
            </p:cNvPr>
            <p:cNvGrpSpPr/>
            <p:nvPr/>
          </p:nvGrpSpPr>
          <p:grpSpPr>
            <a:xfrm>
              <a:off x="7917967" y="1427548"/>
              <a:ext cx="3992272" cy="4434408"/>
              <a:chOff x="7995659" y="1427548"/>
              <a:chExt cx="3992272" cy="443440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D1FFE5D-B61F-8B9B-93EF-9E13F05856B1}"/>
                  </a:ext>
                </a:extLst>
              </p:cNvPr>
              <p:cNvGrpSpPr/>
              <p:nvPr/>
            </p:nvGrpSpPr>
            <p:grpSpPr>
              <a:xfrm>
                <a:off x="8998439" y="3652399"/>
                <a:ext cx="1986712" cy="2209557"/>
                <a:chOff x="8998439" y="3652399"/>
                <a:chExt cx="1986712" cy="2209557"/>
              </a:xfrm>
            </p:grpSpPr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C7E916B6-6EB4-C64F-22E9-6AE83EA473D2}"/>
                    </a:ext>
                  </a:extLst>
                </p:cNvPr>
                <p:cNvSpPr/>
                <p:nvPr/>
              </p:nvSpPr>
              <p:spPr bwMode="auto">
                <a:xfrm>
                  <a:off x="8998439" y="3652399"/>
                  <a:ext cx="1986712" cy="2209557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f</a:t>
                  </a: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lux cluster extension</a:t>
                  </a: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65B098DC-DFC8-D855-9926-C8374731375D}"/>
                    </a:ext>
                  </a:extLst>
                </p:cNvPr>
                <p:cNvSpPr/>
                <p:nvPr/>
              </p:nvSpPr>
              <p:spPr bwMode="auto">
                <a:xfrm>
                  <a:off x="9209540" y="3803867"/>
                  <a:ext cx="1564511" cy="51405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Application</a:t>
                  </a:r>
                  <a:br>
                    <a:rPr lang="en-US" sz="100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 GitOps configuration</a:t>
                  </a: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7A08DF46-1BA2-9E01-0302-EEB5363F9449}"/>
                    </a:ext>
                  </a:extLst>
                </p:cNvPr>
                <p:cNvSpPr/>
                <p:nvPr/>
              </p:nvSpPr>
              <p:spPr bwMode="auto">
                <a:xfrm>
                  <a:off x="9209540" y="4954373"/>
                  <a:ext cx="1564511" cy="51405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Kubernetes cluster</a:t>
                  </a:r>
                  <a:b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GitOps configuration</a:t>
                  </a:r>
                </a:p>
              </p:txBody>
            </p:sp>
            <p:pic>
              <p:nvPicPr>
                <p:cNvPr id="93" name="Graphic 92">
                  <a:extLst>
                    <a:ext uri="{FF2B5EF4-FFF2-40B4-BE49-F238E27FC236}">
                      <a16:creationId xmlns:a16="http://schemas.microsoft.com/office/drawing/2014/main" id="{4C8E2ED6-B543-35EB-18C4-9CA09E606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8915" y="4453267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831F8BD-0177-B4C8-1E72-370FEBF8F550}"/>
                  </a:ext>
                </a:extLst>
              </p:cNvPr>
              <p:cNvGrpSpPr/>
              <p:nvPr/>
            </p:nvGrpSpPr>
            <p:grpSpPr>
              <a:xfrm>
                <a:off x="7995659" y="1427548"/>
                <a:ext cx="3992272" cy="1818936"/>
                <a:chOff x="7900645" y="1321787"/>
                <a:chExt cx="3992272" cy="181893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19E82A9-CD86-4AAB-D9F0-326AF4087B79}"/>
                    </a:ext>
                  </a:extLst>
                </p:cNvPr>
                <p:cNvSpPr txBox="1"/>
                <p:nvPr/>
              </p:nvSpPr>
              <p:spPr>
                <a:xfrm>
                  <a:off x="8751222" y="2010616"/>
                  <a:ext cx="82296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en-US"/>
                  </a:defPPr>
                  <a:lvl1pPr algn="ctr" defTabSz="914473">
                    <a:defRPr sz="800">
                      <a:latin typeface="Segoe UI Semibold (Headings)"/>
                    </a:defRPr>
                  </a:lvl1pPr>
                </a:lstStyle>
                <a:p>
                  <a:r>
                    <a:rPr lang="en-US" dirty="0">
                      <a:solidFill>
                        <a:srgbClr val="A1F30D"/>
                      </a:solidFill>
                    </a:rPr>
                    <a:t>Deploy state change</a:t>
                  </a: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D3293FD-9167-2521-2CFD-83CAB395CF8C}"/>
                    </a:ext>
                  </a:extLst>
                </p:cNvPr>
                <p:cNvGrpSpPr/>
                <p:nvPr/>
              </p:nvGrpSpPr>
              <p:grpSpPr>
                <a:xfrm>
                  <a:off x="7900645" y="2304361"/>
                  <a:ext cx="3992272" cy="836362"/>
                  <a:chOff x="2518713" y="2236121"/>
                  <a:chExt cx="3992272" cy="836362"/>
                </a:xfrm>
              </p:grpSpPr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FE770EE2-9500-5494-DEF3-AA107A9541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18713" y="2236783"/>
                    <a:ext cx="1804338" cy="835700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Application namespace</a:t>
                    </a:r>
                  </a:p>
                </p:txBody>
              </p:sp>
              <p:sp>
                <p:nvSpPr>
                  <p:cNvPr id="21" name="Rectangle: Rounded Corners 20">
                    <a:extLst>
                      <a:ext uri="{FF2B5EF4-FFF2-40B4-BE49-F238E27FC236}">
                        <a16:creationId xmlns:a16="http://schemas.microsoft.com/office/drawing/2014/main" id="{47B94E8B-F0F6-3307-ED5F-F7C33F9678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6647" y="2236121"/>
                    <a:ext cx="1804338" cy="835700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Kubernetes cluster resources</a:t>
                    </a:r>
                    <a:endParaRPr lang="en-US" sz="100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endParaRPr>
                  </a:p>
                </p:txBody>
              </p: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774E2BCB-495D-F0C9-3F4D-48A3B40AEE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17694" y="2569222"/>
                    <a:ext cx="1606377" cy="409789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Pods, Services, </a:t>
                    </a:r>
                    <a:br>
                      <a:rPr kumimoji="0" lang="en-US" sz="9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</a:br>
                    <a:r>
                      <a: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ConfigMaps</a:t>
                    </a:r>
                    <a:r>
                      <a:rPr kumimoji="0" lang="en-US" sz="9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, etc.</a:t>
                    </a:r>
                    <a:endParaRPr kumimoji="0" lang="en-US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BAC0A8E2-E08F-5A42-BB8B-39DF3CA94B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12768" y="2569222"/>
                    <a:ext cx="1606378" cy="409789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Namespaces, Services, </a:t>
                    </a:r>
                    <a:r>
                      <a: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ServiceAccounts</a:t>
                    </a:r>
                    <a:r>
                      <a:rPr kumimoji="0" lang="en-US" sz="9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, Roles, etc. </a:t>
                    </a:r>
                    <a:endParaRPr kumimoji="0" lang="en-US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887168BC-614E-1B1B-FCBB-18850C2904D6}"/>
                    </a:ext>
                  </a:extLst>
                </p:cNvPr>
                <p:cNvSpPr/>
                <p:nvPr/>
              </p:nvSpPr>
              <p:spPr bwMode="auto">
                <a:xfrm>
                  <a:off x="8998439" y="1321787"/>
                  <a:ext cx="1804338" cy="51405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Kubernetes</a:t>
                  </a:r>
                  <a:b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API server</a:t>
                  </a:r>
                </a:p>
              </p:txBody>
            </p:sp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B6227D5A-BDFD-51AE-3DBC-17EE4D501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70541" y="1423694"/>
                  <a:ext cx="329737" cy="320040"/>
                </a:xfrm>
                <a:prstGeom prst="rect">
                  <a:avLst/>
                </a:prstGeom>
              </p:spPr>
            </p:pic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47B22D3C-9132-0326-6AF9-E0C66DBC3D94}"/>
                    </a:ext>
                  </a:extLst>
                </p:cNvPr>
                <p:cNvCxnSpPr>
                  <a:stCxn id="20" idx="0"/>
                  <a:endCxn id="24" idx="1"/>
                </p:cNvCxnSpPr>
                <p:nvPr/>
              </p:nvCxnSpPr>
              <p:spPr>
                <a:xfrm rot="5400000" flipH="1" flipV="1">
                  <a:off x="8537522" y="1844107"/>
                  <a:ext cx="726208" cy="195625"/>
                </a:xfrm>
                <a:prstGeom prst="bentConnector2">
                  <a:avLst/>
                </a:prstGeom>
                <a:ln>
                  <a:solidFill>
                    <a:srgbClr val="A1F30D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or: Elbow 26">
                  <a:extLst>
                    <a:ext uri="{FF2B5EF4-FFF2-40B4-BE49-F238E27FC236}">
                      <a16:creationId xmlns:a16="http://schemas.microsoft.com/office/drawing/2014/main" id="{76C950A0-10D0-BA5C-F616-53DB021E850E}"/>
                    </a:ext>
                  </a:extLst>
                </p:cNvPr>
                <p:cNvCxnSpPr>
                  <a:cxnSpLocks/>
                  <a:stCxn id="21" idx="0"/>
                  <a:endCxn id="24" idx="3"/>
                </p:cNvCxnSpPr>
                <p:nvPr/>
              </p:nvCxnSpPr>
              <p:spPr>
                <a:xfrm rot="16200000" flipV="1">
                  <a:off x="10533990" y="1847602"/>
                  <a:ext cx="725546" cy="187971"/>
                </a:xfrm>
                <a:prstGeom prst="bentConnector2">
                  <a:avLst/>
                </a:prstGeom>
                <a:ln>
                  <a:solidFill>
                    <a:srgbClr val="FFC0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C15131-9FA7-DF33-857D-98AEF0CE082C}"/>
                    </a:ext>
                  </a:extLst>
                </p:cNvPr>
                <p:cNvSpPr txBox="1"/>
                <p:nvPr/>
              </p:nvSpPr>
              <p:spPr>
                <a:xfrm>
                  <a:off x="10194700" y="2010615"/>
                  <a:ext cx="82296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en-US"/>
                  </a:defPPr>
                  <a:lvl1pPr algn="ctr" defTabSz="914473">
                    <a:defRPr sz="800">
                      <a:latin typeface="Segoe UI Semibold (Headings)"/>
                    </a:defRPr>
                  </a:lvl1pPr>
                </a:lstStyle>
                <a:p>
                  <a:r>
                    <a:rPr lang="en-US" dirty="0">
                      <a:solidFill>
                        <a:srgbClr val="FFC000"/>
                      </a:solidFill>
                    </a:rPr>
                    <a:t>Deploy state change</a:t>
                  </a:r>
                </a:p>
              </p:txBody>
            </p:sp>
          </p:grp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5D2A5E2B-DFA4-7FAE-9E35-7E9B47AF68EE}"/>
                  </a:ext>
                </a:extLst>
              </p:cNvPr>
              <p:cNvCxnSpPr>
                <a:cxnSpLocks/>
                <a:stCxn id="92" idx="3"/>
                <a:endCxn id="21" idx="2"/>
              </p:cNvCxnSpPr>
              <p:nvPr/>
            </p:nvCxnSpPr>
            <p:spPr>
              <a:xfrm flipV="1">
                <a:off x="10774051" y="3245822"/>
                <a:ext cx="311711" cy="1965579"/>
              </a:xfrm>
              <a:prstGeom prst="bentConnector2">
                <a:avLst/>
              </a:prstGeom>
              <a:ln>
                <a:solidFill>
                  <a:srgbClr val="FFC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DCC929A3-7748-0952-8B5E-365519B2F054}"/>
                  </a:ext>
                </a:extLst>
              </p:cNvPr>
              <p:cNvCxnSpPr>
                <a:cxnSpLocks/>
                <a:stCxn id="91" idx="0"/>
                <a:endCxn id="20" idx="2"/>
              </p:cNvCxnSpPr>
              <p:nvPr/>
            </p:nvCxnSpPr>
            <p:spPr>
              <a:xfrm rot="16200000" flipV="1">
                <a:off x="9166121" y="2978192"/>
                <a:ext cx="557383" cy="109396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A1F30D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5C77C4-0A38-B912-22B5-E505FB00AA25}"/>
                </a:ext>
              </a:extLst>
            </p:cNvPr>
            <p:cNvSpPr txBox="1"/>
            <p:nvPr/>
          </p:nvSpPr>
          <p:spPr>
            <a:xfrm>
              <a:off x="6530838" y="3691562"/>
              <a:ext cx="1349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Pull application configuration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A79781-8D38-D9B4-9A28-14F969BA17D0}"/>
                </a:ext>
              </a:extLst>
            </p:cNvPr>
            <p:cNvSpPr txBox="1"/>
            <p:nvPr/>
          </p:nvSpPr>
          <p:spPr>
            <a:xfrm>
              <a:off x="6502523" y="4819027"/>
              <a:ext cx="14063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r>
                <a:rPr lang="en-US" dirty="0">
                  <a:solidFill>
                    <a:srgbClr val="FFC000"/>
                  </a:solidFill>
                </a:rPr>
                <a:t>Pull Kubernetes cluster configuration</a:t>
              </a: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42C2E709-2BC6-D60C-58EF-671856944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18311" y="1525062"/>
              <a:ext cx="365760" cy="36576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5B03C77-0ECD-101F-16B3-A6DDF0358688}"/>
                </a:ext>
              </a:extLst>
            </p:cNvPr>
            <p:cNvSpPr txBox="1"/>
            <p:nvPr/>
          </p:nvSpPr>
          <p:spPr>
            <a:xfrm>
              <a:off x="6451718" y="1139336"/>
              <a:ext cx="150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Microsoft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Container Registry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9699E-D9F0-8F7D-93ED-5EDCBA333DBE}"/>
                </a:ext>
              </a:extLst>
            </p:cNvPr>
            <p:cNvSpPr txBox="1"/>
            <p:nvPr/>
          </p:nvSpPr>
          <p:spPr>
            <a:xfrm>
              <a:off x="7128972" y="2124070"/>
              <a:ext cx="7585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Pull image</a:t>
              </a:r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6DD8BCDF-8649-3FD6-DDD4-BF04326BD0AD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rot="10800000">
              <a:off x="7201191" y="1890823"/>
              <a:ext cx="614090" cy="47815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CE8D8A05-908E-E828-9EFA-3F3365A05285}"/>
                </a:ext>
              </a:extLst>
            </p:cNvPr>
            <p:cNvCxnSpPr>
              <a:cxnSpLocks/>
              <a:stCxn id="32" idx="0"/>
              <a:endCxn id="75" idx="1"/>
            </p:cNvCxnSpPr>
            <p:nvPr/>
          </p:nvCxnSpPr>
          <p:spPr>
            <a:xfrm rot="5400000" flipH="1" flipV="1">
              <a:off x="5452353" y="650288"/>
              <a:ext cx="508304" cy="2623612"/>
            </a:xfrm>
            <a:prstGeom prst="bentConnector2">
              <a:avLst/>
            </a:prstGeom>
            <a:ln>
              <a:solidFill>
                <a:srgbClr val="F4540C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24A8720-BC6F-E4D9-5DAD-8D6445176042}"/>
                </a:ext>
              </a:extLst>
            </p:cNvPr>
            <p:cNvSpPr txBox="1"/>
            <p:nvPr/>
          </p:nvSpPr>
          <p:spPr>
            <a:xfrm>
              <a:off x="5307599" y="1707942"/>
              <a:ext cx="80854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Push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0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GB" sz="2200" dirty="0"/>
              <a:t>Arc-enabled Kubernetes – Microsoft </a:t>
            </a:r>
            <a:r>
              <a:rPr lang="en-US" sz="2200" dirty="0"/>
              <a:t>Entra ID role-based access control architecture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CD5C006-00F6-5019-3E28-1FCCE0B73C92}"/>
              </a:ext>
            </a:extLst>
          </p:cNvPr>
          <p:cNvGrpSpPr/>
          <p:nvPr/>
        </p:nvGrpSpPr>
        <p:grpSpPr>
          <a:xfrm>
            <a:off x="3357434" y="1313433"/>
            <a:ext cx="5477132" cy="4831987"/>
            <a:chOff x="5184468" y="1057401"/>
            <a:chExt cx="5477132" cy="483198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D670688-4982-D58F-245C-1348A393D447}"/>
                </a:ext>
              </a:extLst>
            </p:cNvPr>
            <p:cNvSpPr/>
            <p:nvPr/>
          </p:nvSpPr>
          <p:spPr bwMode="auto">
            <a:xfrm>
              <a:off x="5184468" y="1057401"/>
              <a:ext cx="5372887" cy="19805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9E236DC-249B-3E3E-E5FE-5EC5A30DC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78508" y="1157634"/>
              <a:ext cx="517998" cy="517998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165DA42-D6D0-D810-58AA-C8C0C5C04D65}"/>
                </a:ext>
              </a:extLst>
            </p:cNvPr>
            <p:cNvSpPr/>
            <p:nvPr/>
          </p:nvSpPr>
          <p:spPr bwMode="auto">
            <a:xfrm>
              <a:off x="5184468" y="3908820"/>
              <a:ext cx="5372887" cy="198056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96C22DB-1495-FAEA-76F1-BC4CC104D594}"/>
                </a:ext>
              </a:extLst>
            </p:cNvPr>
            <p:cNvSpPr/>
            <p:nvPr/>
          </p:nvSpPr>
          <p:spPr bwMode="auto">
            <a:xfrm>
              <a:off x="8699446" y="4773798"/>
              <a:ext cx="1463460" cy="76772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Guard</a:t>
              </a:r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253FB34-171D-BC11-C80A-DB7C6C23E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9751" y="5084736"/>
              <a:ext cx="302849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DBAA1E2-BD97-4EA3-EC67-54CED6D2F91D}"/>
                </a:ext>
              </a:extLst>
            </p:cNvPr>
            <p:cNvGrpSpPr/>
            <p:nvPr/>
          </p:nvGrpSpPr>
          <p:grpSpPr>
            <a:xfrm>
              <a:off x="5578925" y="4773797"/>
              <a:ext cx="1463460" cy="767721"/>
              <a:chOff x="5578925" y="4773797"/>
              <a:chExt cx="1463460" cy="76772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A4458CAC-5DDB-2AE1-00BD-6CBEEC95D38D}"/>
                  </a:ext>
                </a:extLst>
              </p:cNvPr>
              <p:cNvSpPr/>
              <p:nvPr/>
            </p:nvSpPr>
            <p:spPr bwMode="auto">
              <a:xfrm>
                <a:off x="5578925" y="4773797"/>
                <a:ext cx="1463460" cy="76772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API server</a:t>
                </a:r>
              </a:p>
            </p:txBody>
          </p: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B7792F87-8369-8CDA-0923-9D9CBD325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27286" y="5098141"/>
                <a:ext cx="366737" cy="352355"/>
              </a:xfrm>
              <a:prstGeom prst="rect">
                <a:avLst/>
              </a:prstGeom>
            </p:spPr>
          </p:pic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51667B1-24ED-F6A2-31DB-7256D3F82AAA}"/>
                </a:ext>
              </a:extLst>
            </p:cNvPr>
            <p:cNvCxnSpPr>
              <a:cxnSpLocks/>
            </p:cNvCxnSpPr>
            <p:nvPr/>
          </p:nvCxnSpPr>
          <p:spPr>
            <a:xfrm>
              <a:off x="7042385" y="4899104"/>
              <a:ext cx="1657061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85B49C0-B709-A52D-8F1B-F7DC6FCB7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2384" y="5397294"/>
              <a:ext cx="1657061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EF9BFA-8ECD-FAAE-6C2C-771401CD1789}"/>
                </a:ext>
              </a:extLst>
            </p:cNvPr>
            <p:cNvSpPr txBox="1"/>
            <p:nvPr/>
          </p:nvSpPr>
          <p:spPr>
            <a:xfrm>
              <a:off x="7375634" y="5481800"/>
              <a:ext cx="990557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 (Headings)"/>
                </a:defRPr>
              </a:lvl1pPr>
            </a:lstStyle>
            <a:p>
              <a:r>
                <a:rPr lang="en-US" sz="900"/>
                <a:t>allowed/denied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2BF496-7E4C-70F2-9ACD-0DE9C72CB60B}"/>
                </a:ext>
              </a:extLst>
            </p:cNvPr>
            <p:cNvSpPr txBox="1"/>
            <p:nvPr/>
          </p:nvSpPr>
          <p:spPr>
            <a:xfrm>
              <a:off x="7318928" y="4412096"/>
              <a:ext cx="1103971" cy="41549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 (Headings)"/>
                </a:defRPr>
              </a:lvl1pPr>
            </a:lstStyle>
            <a:p>
              <a:r>
                <a:rPr lang="en-US" sz="900" err="1"/>
                <a:t>TokenAccessReview</a:t>
              </a:r>
              <a:br>
                <a:rPr lang="en-US" sz="900"/>
              </a:br>
              <a:endParaRPr lang="en-US" sz="900"/>
            </a:p>
            <a:p>
              <a:r>
                <a:rPr lang="en-US" sz="900" err="1"/>
                <a:t>SubjectAccessReview</a:t>
              </a:r>
              <a:endParaRPr lang="en-US" sz="90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C3585411-F734-EA59-47F6-0160753949D1}"/>
                </a:ext>
              </a:extLst>
            </p:cNvPr>
            <p:cNvSpPr/>
            <p:nvPr/>
          </p:nvSpPr>
          <p:spPr bwMode="auto">
            <a:xfrm>
              <a:off x="7133771" y="5520161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5</a:t>
              </a: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0984A975-4D66-3B42-CEC7-13A9D52AB706}"/>
                </a:ext>
              </a:extLst>
            </p:cNvPr>
            <p:cNvSpPr/>
            <p:nvPr/>
          </p:nvSpPr>
          <p:spPr bwMode="auto">
            <a:xfrm>
              <a:off x="6996611" y="444464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2</a:t>
              </a: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C898C099-E1F9-6593-8E6F-217394B1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57308" y="3975549"/>
              <a:ext cx="365760" cy="365760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2803905-77C4-B389-85A5-3C7298A13A6A}"/>
                </a:ext>
              </a:extLst>
            </p:cNvPr>
            <p:cNvSpPr/>
            <p:nvPr/>
          </p:nvSpPr>
          <p:spPr>
            <a:xfrm>
              <a:off x="6657321" y="3466137"/>
              <a:ext cx="1061079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914473"/>
              <a:r>
                <a:rPr lang="en-US" sz="900" i="1">
                  <a:latin typeface="Segoe UI Semibold (Headings)"/>
                </a:rPr>
                <a:t>kubectl get pods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265CA47-8DBC-68A6-B9AA-ED6B5A479BFA}"/>
                </a:ext>
              </a:extLst>
            </p:cNvPr>
            <p:cNvSpPr/>
            <p:nvPr/>
          </p:nvSpPr>
          <p:spPr>
            <a:xfrm>
              <a:off x="5244407" y="3459957"/>
              <a:ext cx="985566" cy="2769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914473"/>
              <a:r>
                <a:rPr lang="en-US" sz="900">
                  <a:latin typeface="Segoe UI Semibold (Headings)"/>
                </a:rPr>
                <a:t>If allowed, </a:t>
              </a:r>
              <a:br>
                <a:rPr lang="en-US" sz="900">
                  <a:latin typeface="Segoe UI Semibold (Headings)"/>
                </a:rPr>
              </a:br>
              <a:r>
                <a:rPr lang="en-US" sz="900">
                  <a:latin typeface="Segoe UI Semibold (Headings)"/>
                </a:rPr>
                <a:t>return list of pods</a:t>
              </a:r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2141380D-128F-A4BB-681C-81197935E4E1}"/>
                </a:ext>
              </a:extLst>
            </p:cNvPr>
            <p:cNvSpPr/>
            <p:nvPr/>
          </p:nvSpPr>
          <p:spPr bwMode="auto">
            <a:xfrm>
              <a:off x="7048623" y="312653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</a:t>
              </a:r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251695C2-27C7-08C6-407A-9B25E45AADB2}"/>
                </a:ext>
              </a:extLst>
            </p:cNvPr>
            <p:cNvSpPr/>
            <p:nvPr/>
          </p:nvSpPr>
          <p:spPr bwMode="auto">
            <a:xfrm>
              <a:off x="5600030" y="312896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6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8D489E-A9EB-B4A1-FFDF-492F6D8DE858}"/>
                </a:ext>
              </a:extLst>
            </p:cNvPr>
            <p:cNvGrpSpPr/>
            <p:nvPr/>
          </p:nvGrpSpPr>
          <p:grpSpPr>
            <a:xfrm>
              <a:off x="6893840" y="1270918"/>
              <a:ext cx="1954141" cy="1502417"/>
              <a:chOff x="6678523" y="1434007"/>
              <a:chExt cx="1954141" cy="150241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863228D-FAA7-25F5-4540-37C5C1ED6A00}"/>
                  </a:ext>
                </a:extLst>
              </p:cNvPr>
              <p:cNvGrpSpPr/>
              <p:nvPr/>
            </p:nvGrpSpPr>
            <p:grpSpPr>
              <a:xfrm>
                <a:off x="6678523" y="1434007"/>
                <a:ext cx="1954141" cy="1502417"/>
                <a:chOff x="606179" y="4773797"/>
                <a:chExt cx="1954141" cy="1502417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ABAAA32-D6A9-F463-6903-AD68B7F494DC}"/>
                    </a:ext>
                  </a:extLst>
                </p:cNvPr>
                <p:cNvSpPr/>
                <p:nvPr/>
              </p:nvSpPr>
              <p:spPr bwMode="auto">
                <a:xfrm>
                  <a:off x="606179" y="4773797"/>
                  <a:ext cx="1954141" cy="150241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  <a:t>Microsoft Entra Identity </a:t>
                  </a:r>
                  <a:br>
                    <a:rPr lang="en-US" sz="9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</a:br>
                  <a:r>
                    <a:rPr lang="en-US" sz="9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  <a:t>(User Account/Service Principal)</a:t>
                  </a:r>
                </a:p>
                <a:p>
                  <a:pPr algn="ctr"/>
                  <a:endParaRPr lang="en-US" sz="9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endParaRP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104B521C-3950-5DFC-5E87-9B49B8DA6E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0369" y="5214414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E88D2D8-48DC-E2FA-5AD2-F614012CBA13}"/>
                  </a:ext>
                </a:extLst>
              </p:cNvPr>
              <p:cNvSpPr/>
              <p:nvPr/>
            </p:nvSpPr>
            <p:spPr bwMode="auto">
              <a:xfrm>
                <a:off x="6935901" y="2334467"/>
                <a:ext cx="1439384" cy="408385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i="1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Owner</a:t>
                </a:r>
                <a:r>
                  <a:rPr lang="en-US" sz="9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 role </a:t>
                </a:r>
              </a:p>
              <a:p>
                <a:pPr algn="ctr"/>
                <a:r>
                  <a:rPr lang="en-US" sz="9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assignment in Azure</a:t>
                </a:r>
              </a:p>
            </p:txBody>
          </p:sp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1E294842-892F-E985-9754-117DBE1ADEAF}"/>
                  </a:ext>
                </a:extLst>
              </p:cNvPr>
              <p:cNvCxnSpPr>
                <a:endCxn id="7" idx="3"/>
              </p:cNvCxnSpPr>
              <p:nvPr/>
            </p:nvCxnSpPr>
            <p:spPr>
              <a:xfrm>
                <a:off x="7838473" y="2052708"/>
                <a:ext cx="536812" cy="485952"/>
              </a:xfrm>
              <a:prstGeom prst="bentConnector3">
                <a:avLst>
                  <a:gd name="adj1" fmla="val 126687"/>
                </a:avLst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75A58732-09BB-55D4-F693-C3FE0C3A3EEB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6635780" y="2022127"/>
              <a:ext cx="258061" cy="2751670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52E577F-8A91-3FBB-7E39-FC9EC71DAD79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rot="5400000" flipH="1" flipV="1">
              <a:off x="5160880" y="3040838"/>
              <a:ext cx="2882734" cy="583184"/>
            </a:xfrm>
            <a:prstGeom prst="bentConnector3">
              <a:avLst>
                <a:gd name="adj1" fmla="val 99906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EA3901-D57B-78D3-C8DE-D3CB7EBAA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3205" y="3045965"/>
              <a:ext cx="0" cy="17358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E8C3BD3-1D32-ECD1-8AFD-252FCFA16452}"/>
                </a:ext>
              </a:extLst>
            </p:cNvPr>
            <p:cNvCxnSpPr>
              <a:cxnSpLocks/>
            </p:cNvCxnSpPr>
            <p:nvPr/>
          </p:nvCxnSpPr>
          <p:spPr>
            <a:xfrm>
              <a:off x="9699145" y="3045965"/>
              <a:ext cx="0" cy="17358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1104E8-C18A-CB58-2229-FD17708491E1}"/>
                </a:ext>
              </a:extLst>
            </p:cNvPr>
            <p:cNvSpPr/>
            <p:nvPr/>
          </p:nvSpPr>
          <p:spPr>
            <a:xfrm>
              <a:off x="9664211" y="3459957"/>
              <a:ext cx="997389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914473"/>
              <a:r>
                <a:rPr lang="en-US" sz="900">
                  <a:latin typeface="Segoe UI Semibold (Headings)"/>
                </a:rPr>
                <a:t>allowed/denied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F287137-1B13-8230-DFA0-DDD0698EE56E}"/>
                </a:ext>
              </a:extLst>
            </p:cNvPr>
            <p:cNvSpPr/>
            <p:nvPr/>
          </p:nvSpPr>
          <p:spPr>
            <a:xfrm>
              <a:off x="8334130" y="3459957"/>
              <a:ext cx="829073" cy="1384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 defTabSz="914473"/>
              <a:r>
                <a:rPr lang="en-US" sz="900" err="1">
                  <a:latin typeface="Segoe UI Semibold (Headings)"/>
                </a:rPr>
                <a:t>checkAccess</a:t>
              </a:r>
              <a:endParaRPr lang="en-US" sz="900">
                <a:latin typeface="Segoe UI Semibold (Headings)"/>
              </a:endParaRPr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5A0A6A0-4CFA-2A74-91F7-52029DB6A53E}"/>
                </a:ext>
              </a:extLst>
            </p:cNvPr>
            <p:cNvSpPr/>
            <p:nvPr/>
          </p:nvSpPr>
          <p:spPr bwMode="auto">
            <a:xfrm>
              <a:off x="8611506" y="312653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3</a:t>
              </a:r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890AFCC9-F87E-9CB7-A8D9-6D96161645B9}"/>
                </a:ext>
              </a:extLst>
            </p:cNvPr>
            <p:cNvSpPr/>
            <p:nvPr/>
          </p:nvSpPr>
          <p:spPr bwMode="auto">
            <a:xfrm>
              <a:off x="10025745" y="313473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8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540276" cy="397545"/>
          </a:xfrm>
        </p:spPr>
        <p:txBody>
          <a:bodyPr/>
          <a:lstStyle/>
          <a:p>
            <a:r>
              <a:rPr lang="en-GB" dirty="0"/>
              <a:t>Arc-enabled Kubernetes – </a:t>
            </a:r>
            <a:r>
              <a:rPr lang="en-US" dirty="0"/>
              <a:t>Azure Policy (Gatekeeper) architecture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37B881-189F-0D13-3D3A-6F5C8A3552D2}"/>
              </a:ext>
            </a:extLst>
          </p:cNvPr>
          <p:cNvGrpSpPr/>
          <p:nvPr/>
        </p:nvGrpSpPr>
        <p:grpSpPr>
          <a:xfrm>
            <a:off x="565126" y="965251"/>
            <a:ext cx="11061748" cy="5782004"/>
            <a:chOff x="886233" y="956211"/>
            <a:chExt cx="11061748" cy="578200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14DA25-0DD9-9EC9-B694-3EC3B531709E}"/>
                </a:ext>
              </a:extLst>
            </p:cNvPr>
            <p:cNvSpPr/>
            <p:nvPr/>
          </p:nvSpPr>
          <p:spPr bwMode="auto">
            <a:xfrm>
              <a:off x="3819758" y="2531280"/>
              <a:ext cx="8128223" cy="420693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 cluster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24A5E14E-A09D-21D3-7062-98EF05D62D5D}"/>
                </a:ext>
              </a:extLst>
            </p:cNvPr>
            <p:cNvSpPr/>
            <p:nvPr/>
          </p:nvSpPr>
          <p:spPr bwMode="auto">
            <a:xfrm>
              <a:off x="4738214" y="2924954"/>
              <a:ext cx="3671592" cy="114298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Kubernetes resources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7B34FB3E-746A-17CE-023D-AF318EBF4BB8}"/>
                </a:ext>
              </a:extLst>
            </p:cNvPr>
            <p:cNvSpPr/>
            <p:nvPr/>
          </p:nvSpPr>
          <p:spPr bwMode="auto">
            <a:xfrm>
              <a:off x="8934859" y="2924954"/>
              <a:ext cx="1341427" cy="114298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CRDs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F28935-96C0-AE42-304F-103AC5A2F23F}"/>
                </a:ext>
              </a:extLst>
            </p:cNvPr>
            <p:cNvGrpSpPr/>
            <p:nvPr/>
          </p:nvGrpSpPr>
          <p:grpSpPr>
            <a:xfrm>
              <a:off x="4157852" y="5521356"/>
              <a:ext cx="1804338" cy="514055"/>
              <a:chOff x="5128978" y="5276216"/>
              <a:chExt cx="1804338" cy="514055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27B2AA1-14AD-A67E-95A9-E326E3B55A18}"/>
                  </a:ext>
                </a:extLst>
              </p:cNvPr>
              <p:cNvSpPr/>
              <p:nvPr/>
            </p:nvSpPr>
            <p:spPr bwMode="auto">
              <a:xfrm>
                <a:off x="5128978" y="5276216"/>
                <a:ext cx="1804338" cy="514055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Kubernetes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API server</a:t>
                </a:r>
              </a:p>
            </p:txBody>
          </p: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533AF878-F7C2-30F2-38BA-CE12C9C0A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01080" y="5378123"/>
                <a:ext cx="329737" cy="32004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97F982E-C470-19B8-55F6-83CFC1507F0A}"/>
                </a:ext>
              </a:extLst>
            </p:cNvPr>
            <p:cNvGrpSpPr/>
            <p:nvPr/>
          </p:nvGrpSpPr>
          <p:grpSpPr>
            <a:xfrm>
              <a:off x="6919785" y="5181201"/>
              <a:ext cx="1913651" cy="1194363"/>
              <a:chOff x="7480492" y="4595908"/>
              <a:chExt cx="1913651" cy="1194363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4E7F67E-BA87-7700-2F44-1AA7B4EA6C62}"/>
                  </a:ext>
                </a:extLst>
              </p:cNvPr>
              <p:cNvSpPr/>
              <p:nvPr/>
            </p:nvSpPr>
            <p:spPr bwMode="auto">
              <a:xfrm>
                <a:off x="7480492" y="4595908"/>
                <a:ext cx="1913651" cy="1194363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Gatekeeper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0733511-DA3A-3AB4-260F-185594712F04}"/>
                  </a:ext>
                </a:extLst>
              </p:cNvPr>
              <p:cNvSpPr/>
              <p:nvPr/>
            </p:nvSpPr>
            <p:spPr bwMode="auto">
              <a:xfrm>
                <a:off x="7582319" y="4966448"/>
                <a:ext cx="1710000" cy="731716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Open Policy Agent (OPA)</a:t>
                </a:r>
              </a:p>
            </p:txBody>
          </p: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0DC9967D-3E37-9068-B56A-3415C7BD1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6655" y="5276216"/>
                <a:ext cx="341327" cy="341327"/>
              </a:xfrm>
              <a:prstGeom prst="rect">
                <a:avLst/>
              </a:prstGeom>
            </p:spPr>
          </p:pic>
        </p:grp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576FB2D-9655-F792-1D58-CA881B9E6886}"/>
                </a:ext>
              </a:extLst>
            </p:cNvPr>
            <p:cNvCxnSpPr>
              <a:cxnSpLocks/>
              <a:stCxn id="16" idx="0"/>
              <a:endCxn id="3" idx="0"/>
            </p:cNvCxnSpPr>
            <p:nvPr/>
          </p:nvCxnSpPr>
          <p:spPr>
            <a:xfrm rot="16200000" flipH="1" flipV="1">
              <a:off x="6298238" y="3942983"/>
              <a:ext cx="340155" cy="2816590"/>
            </a:xfrm>
            <a:prstGeom prst="bentConnector3">
              <a:avLst>
                <a:gd name="adj1" fmla="val -67205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53E6AA45-C24A-1651-BE46-272C5464B3B1}"/>
                </a:ext>
              </a:extLst>
            </p:cNvPr>
            <p:cNvSpPr/>
            <p:nvPr/>
          </p:nvSpPr>
          <p:spPr bwMode="auto">
            <a:xfrm>
              <a:off x="6369559" y="5013654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58F35A-D0E0-D126-1811-4507847E3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80676" y="4980684"/>
              <a:ext cx="1263264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i="1" dirty="0" err="1">
                  <a:solidFill>
                    <a:srgbClr val="FFFFFF"/>
                  </a:solidFill>
                  <a:latin typeface="Segoe UI Semibold"/>
                </a:rPr>
                <a:t>AdmissionReview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 request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80D88D-5E35-D4A7-5E6A-42984D0F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19321" y="6199145"/>
              <a:ext cx="1714615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i="1" dirty="0" err="1">
                  <a:solidFill>
                    <a:srgbClr val="FFFFFF"/>
                  </a:solidFill>
                  <a:latin typeface="Segoe UI Semibold"/>
                </a:rPr>
                <a:t>AdmissionReview</a:t>
              </a:r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 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response</a:t>
              </a:r>
              <a:br>
                <a:rPr lang="en-US" sz="800" i="1" dirty="0">
                  <a:solidFill>
                    <a:srgbClr val="FFFFFF"/>
                  </a:solidFill>
                  <a:latin typeface="Segoe UI Semibold"/>
                </a:rPr>
              </a:br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allowed: false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FE3A7AF-46CC-189A-B5DB-46790AB9B21A}"/>
                </a:ext>
              </a:extLst>
            </p:cNvPr>
            <p:cNvCxnSpPr>
              <a:cxnSpLocks/>
              <a:stCxn id="16" idx="2"/>
              <a:endCxn id="3" idx="2"/>
            </p:cNvCxnSpPr>
            <p:nvPr/>
          </p:nvCxnSpPr>
          <p:spPr>
            <a:xfrm rot="5400000" flipH="1">
              <a:off x="6298239" y="4797193"/>
              <a:ext cx="340153" cy="2816590"/>
            </a:xfrm>
            <a:prstGeom prst="bentConnector3">
              <a:avLst>
                <a:gd name="adj1" fmla="val -67205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07D6D38A-0557-65E6-DFBC-C04752D84172}"/>
                </a:ext>
              </a:extLst>
            </p:cNvPr>
            <p:cNvSpPr/>
            <p:nvPr/>
          </p:nvSpPr>
          <p:spPr bwMode="auto">
            <a:xfrm>
              <a:off x="6506719" y="6231262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CDBC392-4130-18D9-041D-D7869FB3587A}"/>
                </a:ext>
              </a:extLst>
            </p:cNvPr>
            <p:cNvSpPr/>
            <p:nvPr/>
          </p:nvSpPr>
          <p:spPr bwMode="auto">
            <a:xfrm>
              <a:off x="9791032" y="5518117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azure-policy-addon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A481E2-0389-7228-BA42-436539FA3B7F}"/>
                </a:ext>
              </a:extLst>
            </p:cNvPr>
            <p:cNvCxnSpPr>
              <a:cxnSpLocks/>
              <a:stCxn id="36" idx="1"/>
              <a:endCxn id="16" idx="3"/>
            </p:cNvCxnSpPr>
            <p:nvPr/>
          </p:nvCxnSpPr>
          <p:spPr>
            <a:xfrm flipH="1">
              <a:off x="8833436" y="5775145"/>
              <a:ext cx="957596" cy="32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1613D8-F93E-418A-84D8-0AB380D4D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17070" y="5518116"/>
              <a:ext cx="66799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deploy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527A973-C911-84CC-7272-F89A10AE68C9}"/>
                </a:ext>
              </a:extLst>
            </p:cNvPr>
            <p:cNvSpPr/>
            <p:nvPr/>
          </p:nvSpPr>
          <p:spPr bwMode="auto">
            <a:xfrm>
              <a:off x="886233" y="5518117"/>
              <a:ext cx="1804338" cy="51405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Calling entity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2AAFEB-C854-6A0A-8A8B-FB2053384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50310" y="5043092"/>
              <a:ext cx="2070871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i="1" dirty="0">
                  <a:solidFill>
                    <a:srgbClr val="FFFFFF"/>
                  </a:solidFill>
                  <a:latin typeface="Segoe UI Semibold"/>
                </a:rPr>
                <a:t>kubectl apply –f </a:t>
              </a:r>
              <a:r>
                <a:rPr lang="en-US" sz="800" i="1" dirty="0" err="1">
                  <a:solidFill>
                    <a:srgbClr val="FFFFFF"/>
                  </a:solidFill>
                  <a:latin typeface="Segoe UI Semibold"/>
                </a:rPr>
                <a:t>privileged.yaml</a:t>
              </a:r>
              <a:endParaRPr lang="en-US" sz="800" i="1" dirty="0">
                <a:solidFill>
                  <a:srgbClr val="FFFFFF"/>
                </a:solidFill>
                <a:latin typeface="Segoe UI Semibold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F62E457-6FBA-A699-E07F-475CC710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953646" y="5775144"/>
              <a:ext cx="66671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Denied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232F0059-265B-61AE-A4B3-7AD6E12CF725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rot="16200000" flipH="1">
              <a:off x="3351469" y="3955049"/>
              <a:ext cx="3239" cy="3129375"/>
            </a:xfrm>
            <a:prstGeom prst="bentConnector4">
              <a:avLst>
                <a:gd name="adj1" fmla="val -7057734"/>
                <a:gd name="adj2" fmla="val 99987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DB14E70-3771-8301-6B7F-E07E8AEB31CE}"/>
                </a:ext>
              </a:extLst>
            </p:cNvPr>
            <p:cNvSpPr/>
            <p:nvPr/>
          </p:nvSpPr>
          <p:spPr bwMode="auto">
            <a:xfrm>
              <a:off x="1960515" y="4765984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BF761D8-9AD9-E8D3-7537-6B3327601212}"/>
                </a:ext>
              </a:extLst>
            </p:cNvPr>
            <p:cNvCxnSpPr>
              <a:cxnSpLocks/>
              <a:stCxn id="3" idx="1"/>
              <a:endCxn id="41" idx="3"/>
            </p:cNvCxnSpPr>
            <p:nvPr/>
          </p:nvCxnSpPr>
          <p:spPr>
            <a:xfrm flipH="1" flipV="1">
              <a:off x="2690571" y="5775145"/>
              <a:ext cx="1467281" cy="323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28DF28E1-D0DD-F830-1607-D14E1B6B24E7}"/>
                </a:ext>
              </a:extLst>
            </p:cNvPr>
            <p:cNvSpPr/>
            <p:nvPr/>
          </p:nvSpPr>
          <p:spPr bwMode="auto">
            <a:xfrm>
              <a:off x="2816486" y="5911025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4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A9A3E14-88CB-3E01-BD95-43AA4F6CEB14}"/>
                </a:ext>
              </a:extLst>
            </p:cNvPr>
            <p:cNvGrpSpPr/>
            <p:nvPr/>
          </p:nvGrpSpPr>
          <p:grpSpPr>
            <a:xfrm>
              <a:off x="4824893" y="3231723"/>
              <a:ext cx="1101072" cy="743826"/>
              <a:chOff x="5135669" y="2484671"/>
              <a:chExt cx="1101072" cy="743826"/>
            </a:xfrm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B4FAA85E-16A1-4148-65CD-3E863D836560}"/>
                  </a:ext>
                </a:extLst>
              </p:cNvPr>
              <p:cNvSpPr/>
              <p:nvPr/>
            </p:nvSpPr>
            <p:spPr bwMode="auto">
              <a:xfrm>
                <a:off x="5135669" y="2484671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Pod</a:t>
                </a:r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DFAE27B2-C025-6E27-F0CA-9CBBD29CE936}"/>
                  </a:ext>
                </a:extLst>
              </p:cNvPr>
              <p:cNvSpPr/>
              <p:nvPr/>
            </p:nvSpPr>
            <p:spPr bwMode="auto">
              <a:xfrm>
                <a:off x="5135669" y="2895663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Deployment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8BA30B2-5020-1F73-0F46-3C8CF9CD0B14}"/>
                </a:ext>
              </a:extLst>
            </p:cNvPr>
            <p:cNvGrpSpPr/>
            <p:nvPr/>
          </p:nvGrpSpPr>
          <p:grpSpPr>
            <a:xfrm>
              <a:off x="6011595" y="3231723"/>
              <a:ext cx="1101072" cy="743826"/>
              <a:chOff x="6342532" y="2484671"/>
              <a:chExt cx="1101072" cy="743826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B17C184-613B-0FF6-FEFC-D2D09CB303D4}"/>
                  </a:ext>
                </a:extLst>
              </p:cNvPr>
              <p:cNvSpPr/>
              <p:nvPr/>
            </p:nvSpPr>
            <p:spPr bwMode="auto">
              <a:xfrm>
                <a:off x="6342532" y="2484671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Service</a:t>
                </a: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DCE12CF0-AB5B-2E20-380D-AAEE54B6AE70}"/>
                  </a:ext>
                </a:extLst>
              </p:cNvPr>
              <p:cNvSpPr/>
              <p:nvPr/>
            </p:nvSpPr>
            <p:spPr bwMode="auto">
              <a:xfrm>
                <a:off x="6342532" y="2895663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Ingress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36F01E3-6F1D-FF7B-3784-BC13F1D9C862}"/>
                </a:ext>
              </a:extLst>
            </p:cNvPr>
            <p:cNvGrpSpPr/>
            <p:nvPr/>
          </p:nvGrpSpPr>
          <p:grpSpPr>
            <a:xfrm>
              <a:off x="7198297" y="3231723"/>
              <a:ext cx="1101072" cy="743826"/>
              <a:chOff x="7550877" y="2477609"/>
              <a:chExt cx="1101072" cy="743826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175DC2A4-5B5B-4841-5437-440E05742C5D}"/>
                  </a:ext>
                </a:extLst>
              </p:cNvPr>
              <p:cNvSpPr/>
              <p:nvPr/>
            </p:nvSpPr>
            <p:spPr bwMode="auto">
              <a:xfrm>
                <a:off x="7550877" y="2477609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Custom Resource Definition (CRD)</a:t>
                </a:r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A2FEF19-FDA6-0248-7044-13979AED6D1E}"/>
                  </a:ext>
                </a:extLst>
              </p:cNvPr>
              <p:cNvSpPr/>
              <p:nvPr/>
            </p:nvSpPr>
            <p:spPr bwMode="auto">
              <a:xfrm>
                <a:off x="7550877" y="2888601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Deployment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05B5697-1794-98EA-9786-14D509393D93}"/>
                </a:ext>
              </a:extLst>
            </p:cNvPr>
            <p:cNvGrpSpPr/>
            <p:nvPr/>
          </p:nvGrpSpPr>
          <p:grpSpPr>
            <a:xfrm>
              <a:off x="9055037" y="3231723"/>
              <a:ext cx="1101072" cy="743826"/>
              <a:chOff x="7550877" y="2477609"/>
              <a:chExt cx="1101072" cy="743826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1645DBF6-6B44-775F-2E5B-A507F4F2610E}"/>
                  </a:ext>
                </a:extLst>
              </p:cNvPr>
              <p:cNvSpPr/>
              <p:nvPr/>
            </p:nvSpPr>
            <p:spPr bwMode="auto">
              <a:xfrm>
                <a:off x="7550877" y="2477609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PolicyTemplate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CRD</a:t>
                </a:r>
              </a:p>
            </p:txBody>
          </p: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5A57CF6D-6267-6B36-A955-C5670FEDDF5F}"/>
                  </a:ext>
                </a:extLst>
              </p:cNvPr>
              <p:cNvSpPr/>
              <p:nvPr/>
            </p:nvSpPr>
            <p:spPr bwMode="auto">
              <a:xfrm>
                <a:off x="7550877" y="2888601"/>
                <a:ext cx="1101072" cy="332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PolicyInstance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CRD</a:t>
                </a:r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DD5C237-A129-032B-9AFF-B3CD888EA308}"/>
                </a:ext>
              </a:extLst>
            </p:cNvPr>
            <p:cNvCxnSpPr>
              <a:cxnSpLocks/>
              <a:endCxn id="109" idx="2"/>
            </p:cNvCxnSpPr>
            <p:nvPr/>
          </p:nvCxnSpPr>
          <p:spPr>
            <a:xfrm flipV="1">
              <a:off x="9605573" y="4067934"/>
              <a:ext cx="0" cy="171534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DC56C6E-3A02-0CD6-990F-AA85A1F72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405" y="4067934"/>
              <a:ext cx="0" cy="11132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A7D13C-C697-0BD8-1771-E7A34CDAC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50939" y="4516845"/>
              <a:ext cx="66799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create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768782-92C0-495A-E4AB-ECF3EB53D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17378" y="4516845"/>
              <a:ext cx="667993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watch</a:t>
              </a: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6609DED-6E06-FDA3-85F7-036DB4DB2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7048" y="2647443"/>
              <a:ext cx="365760" cy="365760"/>
            </a:xfrm>
            <a:prstGeom prst="rect">
              <a:avLst/>
            </a:prstGeom>
          </p:spPr>
        </p:pic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DBF9782-00EF-5CD3-241A-D8F28EFFE30C}"/>
                </a:ext>
              </a:extLst>
            </p:cNvPr>
            <p:cNvSpPr/>
            <p:nvPr/>
          </p:nvSpPr>
          <p:spPr bwMode="auto">
            <a:xfrm>
              <a:off x="9425557" y="956211"/>
              <a:ext cx="2516781" cy="1350613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313C6D-2C93-7CE7-25E4-967AFACDEF54}"/>
                </a:ext>
              </a:extLst>
            </p:cNvPr>
            <p:cNvGrpSpPr/>
            <p:nvPr/>
          </p:nvGrpSpPr>
          <p:grpSpPr>
            <a:xfrm>
              <a:off x="10118434" y="1224536"/>
              <a:ext cx="1150478" cy="861381"/>
              <a:chOff x="5937316" y="1212941"/>
              <a:chExt cx="1150478" cy="861381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F3BD5E88-39EE-8BE3-D04D-E0A69D539968}"/>
                  </a:ext>
                </a:extLst>
              </p:cNvPr>
              <p:cNvSpPr/>
              <p:nvPr/>
            </p:nvSpPr>
            <p:spPr bwMode="auto">
              <a:xfrm>
                <a:off x="5937316" y="1212941"/>
                <a:ext cx="1150478" cy="86138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Policy</a:t>
                </a: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9C18B0E-3E61-8260-FA67-CD4AAB73B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74230" y="1556122"/>
                <a:ext cx="457200" cy="457200"/>
              </a:xfrm>
              <a:prstGeom prst="rect">
                <a:avLst/>
              </a:prstGeom>
              <a:effectLst/>
            </p:spPr>
          </p:pic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372FEF85-7D2B-62C5-AB9E-8C08EA8EC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90297" y="989441"/>
              <a:ext cx="517998" cy="517998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1C2BF9-D3A6-9CEA-C506-306CFA50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14287" y="4419287"/>
              <a:ext cx="1251672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Fetch policy</a:t>
              </a:r>
              <a:br>
                <a:rPr lang="en-US" sz="800" dirty="0">
                  <a:solidFill>
                    <a:srgbClr val="FFFFFF"/>
                  </a:solidFill>
                  <a:latin typeface="Segoe UI Semibold"/>
                </a:rPr>
              </a:b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definitions, assignments, and</a:t>
              </a:r>
            </a:p>
            <a:p>
              <a:pPr algn="ctr" defTabSz="914400"/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Report compliance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9B53309-4DA9-854E-1F6D-520F919052B9}"/>
                </a:ext>
              </a:extLst>
            </p:cNvPr>
            <p:cNvCxnSpPr>
              <a:cxnSpLocks/>
              <a:stCxn id="36" idx="0"/>
              <a:endCxn id="23" idx="2"/>
            </p:cNvCxnSpPr>
            <p:nvPr/>
          </p:nvCxnSpPr>
          <p:spPr>
            <a:xfrm flipV="1">
              <a:off x="10693201" y="2085917"/>
              <a:ext cx="472" cy="34322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5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051FE-505D-AF71-E305-FF474A8BB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9EA302C1-7DD7-CA73-F632-7E7E8E005903}"/>
              </a:ext>
            </a:extLst>
          </p:cNvPr>
          <p:cNvSpPr/>
          <p:nvPr/>
        </p:nvSpPr>
        <p:spPr bwMode="auto">
          <a:xfrm>
            <a:off x="1739900" y="2834894"/>
            <a:ext cx="10373897" cy="3943349"/>
          </a:xfrm>
          <a:prstGeom prst="roundRect">
            <a:avLst>
              <a:gd name="adj" fmla="val 2253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Edge-located Arc-enabled Kubernetes cluster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4CAA8C0-DE3C-10CC-4D92-FE0597B8494B}"/>
              </a:ext>
            </a:extLst>
          </p:cNvPr>
          <p:cNvSpPr/>
          <p:nvPr/>
        </p:nvSpPr>
        <p:spPr bwMode="auto">
          <a:xfrm>
            <a:off x="9934244" y="3562559"/>
            <a:ext cx="1876670" cy="1411430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Secret Store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E2DC9-1615-DF55-2C68-A42F2CCC9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GB" sz="2400" dirty="0"/>
              <a:t>Arc-enabled Kubernetes – </a:t>
            </a:r>
            <a:r>
              <a:rPr lang="en-US" sz="2400" dirty="0"/>
              <a:t>Azure Key Vault Secret Store Extension architecture</a:t>
            </a:r>
            <a:endParaRPr lang="en-US" spc="-50" dirty="0">
              <a:latin typeface="Segoe UI Semibold (Headings)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E08BBFA-0782-D55C-2B89-BE1A77916D4E}"/>
              </a:ext>
            </a:extLst>
          </p:cNvPr>
          <p:cNvSpPr/>
          <p:nvPr/>
        </p:nvSpPr>
        <p:spPr bwMode="auto">
          <a:xfrm>
            <a:off x="2289690" y="3562559"/>
            <a:ext cx="2851150" cy="2157191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Kubernetes control plane node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ACAA92-BB02-7E37-27FF-77DF2B893F89}"/>
              </a:ext>
            </a:extLst>
          </p:cNvPr>
          <p:cNvGrpSpPr/>
          <p:nvPr/>
        </p:nvGrpSpPr>
        <p:grpSpPr>
          <a:xfrm>
            <a:off x="2506336" y="4011823"/>
            <a:ext cx="2424498" cy="1571642"/>
            <a:chOff x="2426816" y="3743308"/>
            <a:chExt cx="2424498" cy="157164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56AA928-C63B-6C03-7D19-52D7BFF8CFF8}"/>
                </a:ext>
              </a:extLst>
            </p:cNvPr>
            <p:cNvSpPr/>
            <p:nvPr/>
          </p:nvSpPr>
          <p:spPr bwMode="auto">
            <a:xfrm>
              <a:off x="2426816" y="3743308"/>
              <a:ext cx="2424498" cy="157164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Secret Store 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Custom Resource Definition (CRD)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36B2360-78AF-A200-C8C3-E12C710DBE60}"/>
                </a:ext>
              </a:extLst>
            </p:cNvPr>
            <p:cNvGrpSpPr/>
            <p:nvPr/>
          </p:nvGrpSpPr>
          <p:grpSpPr>
            <a:xfrm>
              <a:off x="2695286" y="4358961"/>
              <a:ext cx="1887558" cy="788741"/>
              <a:chOff x="2529234" y="3781111"/>
              <a:chExt cx="1757016" cy="788741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9647F5E-62D1-380D-CF51-872BA48BC6CE}"/>
                  </a:ext>
                </a:extLst>
              </p:cNvPr>
              <p:cNvSpPr/>
              <p:nvPr/>
            </p:nvSpPr>
            <p:spPr bwMode="auto">
              <a:xfrm>
                <a:off x="2529234" y="3781111"/>
                <a:ext cx="1757016" cy="3328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SecretSync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CR</a:t>
                </a: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CC7039F-DBC9-D939-63D5-8BE2C1FD9FAA}"/>
                  </a:ext>
                </a:extLst>
              </p:cNvPr>
              <p:cNvSpPr/>
              <p:nvPr/>
            </p:nvSpPr>
            <p:spPr bwMode="auto">
              <a:xfrm>
                <a:off x="2529234" y="4237018"/>
                <a:ext cx="1757016" cy="3328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SecretProviderClass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CR</a:t>
                </a:r>
              </a:p>
            </p:txBody>
          </p:sp>
        </p:grp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E06ADC6-22C4-04E0-3493-D0F2FE751A1D}"/>
              </a:ext>
            </a:extLst>
          </p:cNvPr>
          <p:cNvSpPr/>
          <p:nvPr/>
        </p:nvSpPr>
        <p:spPr bwMode="auto">
          <a:xfrm>
            <a:off x="6101063" y="3562559"/>
            <a:ext cx="2851149" cy="2157191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Secret Store Extension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5DF5405-FF4A-8C38-F30B-971FCC387983}"/>
              </a:ext>
            </a:extLst>
          </p:cNvPr>
          <p:cNvGrpSpPr/>
          <p:nvPr/>
        </p:nvGrpSpPr>
        <p:grpSpPr>
          <a:xfrm>
            <a:off x="6515647" y="3961160"/>
            <a:ext cx="2021979" cy="1563550"/>
            <a:chOff x="6975971" y="2165709"/>
            <a:chExt cx="2021979" cy="1563550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AA6E640-1153-734A-1D00-FD9F9889B43F}"/>
                </a:ext>
              </a:extLst>
            </p:cNvPr>
            <p:cNvSpPr/>
            <p:nvPr/>
          </p:nvSpPr>
          <p:spPr bwMode="auto">
            <a:xfrm>
              <a:off x="6975972" y="2165709"/>
              <a:ext cx="2021978" cy="79974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Secrets Store CSI Provider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ECE88C54-50AD-326C-FE03-005FC194F7DD}"/>
                </a:ext>
              </a:extLst>
            </p:cNvPr>
            <p:cNvSpPr/>
            <p:nvPr/>
          </p:nvSpPr>
          <p:spPr bwMode="auto">
            <a:xfrm>
              <a:off x="6975971" y="3494497"/>
              <a:ext cx="2021977" cy="23476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Secret Store Controller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4762586-1EBE-163D-7F2F-56133A398A34}"/>
                </a:ext>
              </a:extLst>
            </p:cNvPr>
            <p:cNvSpPr txBox="1"/>
            <p:nvPr/>
          </p:nvSpPr>
          <p:spPr>
            <a:xfrm>
              <a:off x="6999401" y="2983751"/>
              <a:ext cx="987558" cy="492443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/>
                </a:rPr>
                <a:t>Retrieve secret data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87C24E13-D2AA-2451-25FA-2867E4C656DB}"/>
                </a:ext>
              </a:extLst>
            </p:cNvPr>
            <p:cNvSpPr/>
            <p:nvPr/>
          </p:nvSpPr>
          <p:spPr bwMode="auto">
            <a:xfrm>
              <a:off x="8355294" y="3069161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5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92E4630-91DC-13CE-91D0-AC9F4E452479}"/>
                </a:ext>
              </a:extLst>
            </p:cNvPr>
            <p:cNvSpPr/>
            <p:nvPr/>
          </p:nvSpPr>
          <p:spPr bwMode="auto">
            <a:xfrm>
              <a:off x="7106658" y="2565383"/>
              <a:ext cx="1754653" cy="28477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Key Vault Provider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A2D9442-161B-8B1C-AAE4-9752BEBE6723}"/>
                </a:ext>
              </a:extLst>
            </p:cNvPr>
            <p:cNvCxnSpPr>
              <a:cxnSpLocks/>
              <a:stCxn id="75" idx="2"/>
              <a:endCxn id="77" idx="0"/>
            </p:cNvCxnSpPr>
            <p:nvPr/>
          </p:nvCxnSpPr>
          <p:spPr>
            <a:xfrm flipH="1">
              <a:off x="7986960" y="2965450"/>
              <a:ext cx="1" cy="529047"/>
            </a:xfrm>
            <a:prstGeom prst="straightConnector1">
              <a:avLst/>
            </a:prstGeom>
            <a:ln>
              <a:solidFill>
                <a:srgbClr val="A1F30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472E5187-50B1-8F07-6DEA-4A35A1F47CA5}"/>
              </a:ext>
            </a:extLst>
          </p:cNvPr>
          <p:cNvCxnSpPr>
            <a:cxnSpLocks/>
            <a:stCxn id="66" idx="2"/>
            <a:endCxn id="77" idx="2"/>
          </p:cNvCxnSpPr>
          <p:nvPr/>
        </p:nvCxnSpPr>
        <p:spPr>
          <a:xfrm rot="16200000" flipH="1">
            <a:off x="5568364" y="3566437"/>
            <a:ext cx="108493" cy="3808051"/>
          </a:xfrm>
          <a:prstGeom prst="bentConnector3">
            <a:avLst>
              <a:gd name="adj1" fmla="val 696997"/>
            </a:avLst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08258B17-7E2C-3BEC-E65B-9B0ACA31C978}"/>
              </a:ext>
            </a:extLst>
          </p:cNvPr>
          <p:cNvCxnSpPr>
            <a:cxnSpLocks/>
            <a:stCxn id="64" idx="3"/>
            <a:endCxn id="77" idx="1"/>
          </p:cNvCxnSpPr>
          <p:nvPr/>
        </p:nvCxnSpPr>
        <p:spPr>
          <a:xfrm>
            <a:off x="4662364" y="4793893"/>
            <a:ext cx="1853283" cy="613436"/>
          </a:xfrm>
          <a:prstGeom prst="bentConnector3">
            <a:avLst>
              <a:gd name="adj1" fmla="val 30812"/>
            </a:avLst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161A4B80-8955-23FE-F1B1-E907F5C4C21F}"/>
              </a:ext>
            </a:extLst>
          </p:cNvPr>
          <p:cNvSpPr txBox="1"/>
          <p:nvPr/>
        </p:nvSpPr>
        <p:spPr>
          <a:xfrm>
            <a:off x="5220263" y="4641154"/>
            <a:ext cx="907366" cy="800219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algn="ctr" defTabSz="914473">
              <a:defRPr sz="1000">
                <a:latin typeface="Segoe UI Semibold (Headings)"/>
                <a:cs typeface="Segoe UI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Watch for updates to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SecretSync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 Resources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39E5C7-7EC0-AA74-12D7-90381760B043}"/>
              </a:ext>
            </a:extLst>
          </p:cNvPr>
          <p:cNvSpPr txBox="1"/>
          <p:nvPr/>
        </p:nvSpPr>
        <p:spPr>
          <a:xfrm>
            <a:off x="4424554" y="5800692"/>
            <a:ext cx="2498784" cy="338554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algn="ctr" defTabSz="914473">
              <a:defRPr sz="1000">
                <a:latin typeface="Segoe UI Semibold (Headings)"/>
                <a:cs typeface="Segoe UI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Retrieve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SecretProviderClass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 Resource</a:t>
            </a:r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875C560D-0819-2542-5DCD-5E7EC98A8001}"/>
              </a:ext>
            </a:extLst>
          </p:cNvPr>
          <p:cNvSpPr/>
          <p:nvPr/>
        </p:nvSpPr>
        <p:spPr bwMode="auto">
          <a:xfrm>
            <a:off x="5536786" y="438480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74ACC00E-D5C1-DCCE-2E8C-BDDF04876E3B}"/>
              </a:ext>
            </a:extLst>
          </p:cNvPr>
          <p:cNvSpPr/>
          <p:nvPr/>
        </p:nvSpPr>
        <p:spPr bwMode="auto">
          <a:xfrm>
            <a:off x="4215986" y="580069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A0928A5-CEDE-9AF7-9F4F-5D54B6ECB885}"/>
              </a:ext>
            </a:extLst>
          </p:cNvPr>
          <p:cNvGrpSpPr/>
          <p:nvPr/>
        </p:nvGrpSpPr>
        <p:grpSpPr>
          <a:xfrm>
            <a:off x="10292277" y="3961160"/>
            <a:ext cx="1149350" cy="836484"/>
            <a:chOff x="9758441" y="3077074"/>
            <a:chExt cx="1149350" cy="836484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372EC209-71FA-48BC-3350-D947D1599B53}"/>
                </a:ext>
              </a:extLst>
            </p:cNvPr>
            <p:cNvSpPr/>
            <p:nvPr/>
          </p:nvSpPr>
          <p:spPr bwMode="auto">
            <a:xfrm>
              <a:off x="9758441" y="3077074"/>
              <a:ext cx="1149350" cy="836484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Secret</a:t>
              </a:r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1875F09C-6E9B-383A-E41B-9D96C41DC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4694" y="3429623"/>
              <a:ext cx="376843" cy="365760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7CA9223-D107-DB20-DFF7-14352816D95E}"/>
              </a:ext>
            </a:extLst>
          </p:cNvPr>
          <p:cNvGrpSpPr/>
          <p:nvPr/>
        </p:nvGrpSpPr>
        <p:grpSpPr>
          <a:xfrm>
            <a:off x="9927894" y="5464189"/>
            <a:ext cx="1876670" cy="803367"/>
            <a:chOff x="9441959" y="4360801"/>
            <a:chExt cx="1816263" cy="803367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F21F8CF5-5BD7-AD34-109B-AC21A6759CB0}"/>
                </a:ext>
              </a:extLst>
            </p:cNvPr>
            <p:cNvSpPr/>
            <p:nvPr/>
          </p:nvSpPr>
          <p:spPr bwMode="auto">
            <a:xfrm>
              <a:off x="9441959" y="4360801"/>
              <a:ext cx="1816263" cy="803367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  <a:t>Kubernetes workloads</a:t>
              </a:r>
            </a:p>
          </p:txBody>
        </p:sp>
        <p:pic>
          <p:nvPicPr>
            <p:cNvPr id="127" name="Picture 2">
              <a:extLst>
                <a:ext uri="{FF2B5EF4-FFF2-40B4-BE49-F238E27FC236}">
                  <a16:creationId xmlns:a16="http://schemas.microsoft.com/office/drawing/2014/main" id="{686A2AA5-ACD3-2AFF-7190-7B539882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5867" y="4681407"/>
              <a:ext cx="377556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CDA7E1CF-1CAE-27B9-C1E5-81C3705DB1BF}"/>
              </a:ext>
            </a:extLst>
          </p:cNvPr>
          <p:cNvSpPr txBox="1"/>
          <p:nvPr/>
        </p:nvSpPr>
        <p:spPr>
          <a:xfrm>
            <a:off x="9697169" y="4970598"/>
            <a:ext cx="1200150" cy="492443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algn="ctr" defTabSz="914473">
              <a:defRPr sz="1000">
                <a:latin typeface="Segoe UI Semibold (Headings)"/>
                <a:cs typeface="Segoe UI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Workload accesses secret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5523C19-4A0B-BCD2-A7B7-D9C3E6584703}"/>
              </a:ext>
            </a:extLst>
          </p:cNvPr>
          <p:cNvCxnSpPr>
            <a:cxnSpLocks/>
            <a:stCxn id="109" idx="2"/>
            <a:endCxn id="126" idx="0"/>
          </p:cNvCxnSpPr>
          <p:nvPr/>
        </p:nvCxnSpPr>
        <p:spPr>
          <a:xfrm flipH="1">
            <a:off x="10866229" y="4797644"/>
            <a:ext cx="723" cy="666545"/>
          </a:xfrm>
          <a:prstGeom prst="straightConnector1">
            <a:avLst/>
          </a:prstGeom>
          <a:ln>
            <a:solidFill>
              <a:srgbClr val="A1F30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7502E4E8-515C-14A8-153D-23CBD0BAF44F}"/>
              </a:ext>
            </a:extLst>
          </p:cNvPr>
          <p:cNvSpPr/>
          <p:nvPr/>
        </p:nvSpPr>
        <p:spPr bwMode="auto">
          <a:xfrm>
            <a:off x="11061438" y="506784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F2A037F6-C77A-A904-EBBB-EF8A965E426F}"/>
              </a:ext>
            </a:extLst>
          </p:cNvPr>
          <p:cNvCxnSpPr>
            <a:cxnSpLocks/>
            <a:stCxn id="77" idx="3"/>
            <a:endCxn id="109" idx="1"/>
          </p:cNvCxnSpPr>
          <p:nvPr/>
        </p:nvCxnSpPr>
        <p:spPr>
          <a:xfrm flipV="1">
            <a:off x="8537624" y="4379402"/>
            <a:ext cx="1754653" cy="1027927"/>
          </a:xfrm>
          <a:prstGeom prst="bentConnector3">
            <a:avLst>
              <a:gd name="adj1" fmla="val 29734"/>
            </a:avLst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D403D06C-DCC3-68D9-3C85-AE6621213784}"/>
              </a:ext>
            </a:extLst>
          </p:cNvPr>
          <p:cNvSpPr txBox="1"/>
          <p:nvPr/>
        </p:nvSpPr>
        <p:spPr>
          <a:xfrm>
            <a:off x="8963506" y="3721733"/>
            <a:ext cx="989735" cy="646331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algn="ctr" defTabSz="914473">
              <a:defRPr sz="1000">
                <a:latin typeface="Segoe UI Semibold (Headings)"/>
                <a:cs typeface="Segoe UI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Secret Store  Controller create secret</a:t>
            </a:r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CAAB353D-230A-85EA-3EF6-302064DA646A}"/>
              </a:ext>
            </a:extLst>
          </p:cNvPr>
          <p:cNvSpPr/>
          <p:nvPr/>
        </p:nvSpPr>
        <p:spPr bwMode="auto">
          <a:xfrm>
            <a:off x="9319242" y="448658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5D4C51A-47D6-D20D-A342-225CE4274F5C}"/>
              </a:ext>
            </a:extLst>
          </p:cNvPr>
          <p:cNvGrpSpPr/>
          <p:nvPr/>
        </p:nvGrpSpPr>
        <p:grpSpPr>
          <a:xfrm>
            <a:off x="1345808" y="2105913"/>
            <a:ext cx="1544328" cy="1040870"/>
            <a:chOff x="2187492" y="5269886"/>
            <a:chExt cx="1544328" cy="1040870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70013D97-074C-4CEA-86EB-EFF6BEFEC5C8}"/>
                </a:ext>
              </a:extLst>
            </p:cNvPr>
            <p:cNvSpPr/>
            <p:nvPr/>
          </p:nvSpPr>
          <p:spPr bwMode="auto">
            <a:xfrm>
              <a:off x="2187492" y="5269886"/>
              <a:ext cx="1544328" cy="104087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Secret Store 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 cluster extension</a:t>
              </a:r>
            </a:p>
          </p:txBody>
        </p:sp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AAC08FDD-4C15-9E92-A892-96D298BB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9640" y="5807609"/>
              <a:ext cx="365760" cy="365760"/>
            </a:xfrm>
            <a:prstGeom prst="rect">
              <a:avLst/>
            </a:prstGeom>
          </p:spPr>
        </p:pic>
      </p:grpSp>
      <p:sp>
        <p:nvSpPr>
          <p:cNvPr id="147" name="TextBox 28">
            <a:extLst>
              <a:ext uri="{FF2B5EF4-FFF2-40B4-BE49-F238E27FC236}">
                <a16:creationId xmlns:a16="http://schemas.microsoft.com/office/drawing/2014/main" id="{B16E082B-FF72-42DA-D2BF-B68F06977C7B}"/>
              </a:ext>
            </a:extLst>
          </p:cNvPr>
          <p:cNvSpPr txBox="1"/>
          <p:nvPr/>
        </p:nvSpPr>
        <p:spPr>
          <a:xfrm>
            <a:off x="1033023" y="1210065"/>
            <a:ext cx="2194756" cy="800219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algn="ctr" defTabSz="914473">
              <a:defRPr sz="1000">
                <a:latin typeface="Segoe UI Semibold (Headings)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Operations administrator</a:t>
            </a:r>
          </a:p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install and configure the Secret Store Arc cluster extension on the Arc-enabled Kubernetes cluster</a:t>
            </a:r>
          </a:p>
        </p:txBody>
      </p: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0F1BD6B8-5D3E-C61E-AB38-69161E2FD47C}"/>
              </a:ext>
            </a:extLst>
          </p:cNvPr>
          <p:cNvCxnSpPr>
            <a:cxnSpLocks/>
            <a:stCxn id="144" idx="2"/>
            <a:endCxn id="63" idx="1"/>
          </p:cNvCxnSpPr>
          <p:nvPr/>
        </p:nvCxnSpPr>
        <p:spPr>
          <a:xfrm rot="16200000" flipH="1">
            <a:off x="1486724" y="3778031"/>
            <a:ext cx="1650861" cy="388364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6BB2CFA0-92F7-9904-228E-1BE139D64DC3}"/>
              </a:ext>
            </a:extLst>
          </p:cNvPr>
          <p:cNvSpPr/>
          <p:nvPr/>
        </p:nvSpPr>
        <p:spPr bwMode="auto">
          <a:xfrm>
            <a:off x="1975165" y="345064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1769A3-ADAA-B027-BAE7-3088CCD2BA0B}"/>
              </a:ext>
            </a:extLst>
          </p:cNvPr>
          <p:cNvGrpSpPr/>
          <p:nvPr/>
        </p:nvGrpSpPr>
        <p:grpSpPr>
          <a:xfrm>
            <a:off x="-195874" y="804628"/>
            <a:ext cx="1356501" cy="894792"/>
            <a:chOff x="87694" y="863579"/>
            <a:chExt cx="1356501" cy="894792"/>
          </a:xfrm>
        </p:grpSpPr>
        <p:pic>
          <p:nvPicPr>
            <p:cNvPr id="14" name="Graphic 13" descr="User">
              <a:extLst>
                <a:ext uri="{FF2B5EF4-FFF2-40B4-BE49-F238E27FC236}">
                  <a16:creationId xmlns:a16="http://schemas.microsoft.com/office/drawing/2014/main" id="{1744663D-FBAF-BD3B-3FC9-67B99906C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0A1C94-F345-5B40-165D-31B29204EE92}"/>
                </a:ext>
              </a:extLst>
            </p:cNvPr>
            <p:cNvSpPr txBox="1"/>
            <p:nvPr/>
          </p:nvSpPr>
          <p:spPr>
            <a:xfrm>
              <a:off x="87694" y="1389039"/>
              <a:ext cx="1356501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Operations administrator</a:t>
              </a:r>
            </a:p>
          </p:txBody>
        </p:sp>
      </p:grpSp>
      <p:sp>
        <p:nvSpPr>
          <p:cNvPr id="16" name="TextBox 28">
            <a:extLst>
              <a:ext uri="{FF2B5EF4-FFF2-40B4-BE49-F238E27FC236}">
                <a16:creationId xmlns:a16="http://schemas.microsoft.com/office/drawing/2014/main" id="{40CECF89-0F77-5B8C-9BCF-E6FBE3EA7F90}"/>
              </a:ext>
            </a:extLst>
          </p:cNvPr>
          <p:cNvSpPr txBox="1"/>
          <p:nvPr/>
        </p:nvSpPr>
        <p:spPr>
          <a:xfrm>
            <a:off x="2086142" y="3194162"/>
            <a:ext cx="3247108" cy="338554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algn="ctr" defTabSz="914473">
              <a:defRPr sz="1000">
                <a:latin typeface="Segoe UI Semibold (Headings)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Extension initiate Kubernetes resources deployment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CE82B42-0972-1A15-82F7-F02EFDBF77EE}"/>
              </a:ext>
            </a:extLst>
          </p:cNvPr>
          <p:cNvSpPr/>
          <p:nvPr/>
        </p:nvSpPr>
        <p:spPr bwMode="auto">
          <a:xfrm>
            <a:off x="576438" y="185855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1103FB-E246-814C-E967-FCAE307463EE}"/>
              </a:ext>
            </a:extLst>
          </p:cNvPr>
          <p:cNvSpPr/>
          <p:nvPr/>
        </p:nvSpPr>
        <p:spPr bwMode="auto">
          <a:xfrm>
            <a:off x="9593562" y="1113802"/>
            <a:ext cx="2516781" cy="128775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D1769ED-CE96-3A8B-0AEB-446EB57C6F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58302" y="1147032"/>
            <a:ext cx="517998" cy="5179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3AD9C2C-1A26-7516-502A-61C0A0A0C492}"/>
              </a:ext>
            </a:extLst>
          </p:cNvPr>
          <p:cNvGrpSpPr/>
          <p:nvPr/>
        </p:nvGrpSpPr>
        <p:grpSpPr>
          <a:xfrm>
            <a:off x="10270953" y="1316056"/>
            <a:ext cx="1150478" cy="861381"/>
            <a:chOff x="10226569" y="1137233"/>
            <a:chExt cx="1150478" cy="86138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360177E-6EA3-D457-1D38-96E42CEB8C71}"/>
                </a:ext>
              </a:extLst>
            </p:cNvPr>
            <p:cNvSpPr/>
            <p:nvPr/>
          </p:nvSpPr>
          <p:spPr bwMode="auto">
            <a:xfrm>
              <a:off x="10226569" y="1137233"/>
              <a:ext cx="1150478" cy="861381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Key Vault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0BC1928-C01A-CBFC-E8B5-6950AB893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29099" y="1505222"/>
              <a:ext cx="361489" cy="365760"/>
            </a:xfrm>
            <a:prstGeom prst="rect">
              <a:avLst/>
            </a:prstGeom>
            <a:effectLst/>
          </p:spPr>
        </p:pic>
      </p:grp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EDF8679-C649-A639-EA8D-65AAEAFF389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8808969" y="2177437"/>
            <a:ext cx="2037223" cy="1190148"/>
          </a:xfrm>
          <a:prstGeom prst="bentConnector2">
            <a:avLst/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E9DC71-4D56-8009-72D5-908488BD0C71}"/>
              </a:ext>
            </a:extLst>
          </p:cNvPr>
          <p:cNvSpPr txBox="1"/>
          <p:nvPr/>
        </p:nvSpPr>
        <p:spPr>
          <a:xfrm>
            <a:off x="8855660" y="2853445"/>
            <a:ext cx="1809886" cy="492443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algn="ctr" defTabSz="914473"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Key Vault Provider</a:t>
            </a:r>
          </a:p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pull secret data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4E13ECF-954A-3D14-D8FE-C821213EE84F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8400987" y="3361187"/>
            <a:ext cx="407982" cy="1142032"/>
          </a:xfrm>
          <a:prstGeom prst="bentConnector2">
            <a:avLst/>
          </a:prstGeom>
          <a:ln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CA4EC5EF-F6C1-AEC4-40B7-90E0A827C59F}"/>
              </a:ext>
            </a:extLst>
          </p:cNvPr>
          <p:cNvSpPr/>
          <p:nvPr/>
        </p:nvSpPr>
        <p:spPr bwMode="auto">
          <a:xfrm>
            <a:off x="8669257" y="295951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75F9E2A-B53D-59C3-A145-5DBFC2116E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17685" y="6325728"/>
            <a:ext cx="365760" cy="365760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37E5E4D-193B-0A97-2D37-8E23960C26D5}"/>
              </a:ext>
            </a:extLst>
          </p:cNvPr>
          <p:cNvCxnSpPr>
            <a:cxnSpLocks/>
            <a:stCxn id="15" idx="2"/>
            <a:endCxn id="144" idx="1"/>
          </p:cNvCxnSpPr>
          <p:nvPr/>
        </p:nvCxnSpPr>
        <p:spPr>
          <a:xfrm rot="16200000" flipH="1">
            <a:off x="450628" y="1731168"/>
            <a:ext cx="926928" cy="863431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3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GB" dirty="0"/>
              <a:t>Azure Arc-enabled VMware vSphere </a:t>
            </a:r>
            <a:r>
              <a:rPr lang="en-US" dirty="0"/>
              <a:t>architecture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F88CEEC-1B77-DA7A-57C5-211C977C6A7D}"/>
              </a:ext>
            </a:extLst>
          </p:cNvPr>
          <p:cNvSpPr/>
          <p:nvPr/>
        </p:nvSpPr>
        <p:spPr bwMode="auto">
          <a:xfrm>
            <a:off x="1677021" y="4418688"/>
            <a:ext cx="8875776" cy="2231287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84C8C8E6-0992-C343-6786-EA6D0EAF5588}"/>
              </a:ext>
            </a:extLst>
          </p:cNvPr>
          <p:cNvGrpSpPr/>
          <p:nvPr/>
        </p:nvGrpSpPr>
        <p:grpSpPr>
          <a:xfrm>
            <a:off x="1639203" y="4492313"/>
            <a:ext cx="1109472" cy="735312"/>
            <a:chOff x="1757685" y="4110769"/>
            <a:chExt cx="1109472" cy="7353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E11DD9-B7B9-F8E6-BE43-3553733CB99A}"/>
                </a:ext>
              </a:extLst>
            </p:cNvPr>
            <p:cNvSpPr txBox="1"/>
            <p:nvPr/>
          </p:nvSpPr>
          <p:spPr>
            <a:xfrm>
              <a:off x="1757685" y="4445971"/>
              <a:ext cx="1109472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On-premises Data Center </a:t>
              </a: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3BA20A36-9AF3-C74B-9B77-1BAA6EAA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41" y="4110769"/>
              <a:ext cx="365760" cy="365760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822F4DA-3B08-31BE-5C85-C2D0697FAFE6}"/>
              </a:ext>
            </a:extLst>
          </p:cNvPr>
          <p:cNvSpPr/>
          <p:nvPr/>
        </p:nvSpPr>
        <p:spPr bwMode="auto">
          <a:xfrm>
            <a:off x="2613973" y="5534332"/>
            <a:ext cx="7016496" cy="1063375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52A364-4754-6B36-2E59-B201B4F3D269}"/>
              </a:ext>
            </a:extLst>
          </p:cNvPr>
          <p:cNvGrpSpPr/>
          <p:nvPr/>
        </p:nvGrpSpPr>
        <p:grpSpPr>
          <a:xfrm>
            <a:off x="3001169" y="5619411"/>
            <a:ext cx="6227481" cy="904441"/>
            <a:chOff x="3108736" y="5713368"/>
            <a:chExt cx="6227481" cy="90444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F01340A-282D-8A20-74FF-9609D6086E99}"/>
                </a:ext>
              </a:extLst>
            </p:cNvPr>
            <p:cNvGrpSpPr/>
            <p:nvPr/>
          </p:nvGrpSpPr>
          <p:grpSpPr>
            <a:xfrm>
              <a:off x="3108736" y="6365360"/>
              <a:ext cx="6227481" cy="252449"/>
              <a:chOff x="2929271" y="5152503"/>
              <a:chExt cx="6694647" cy="300079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FF4E6FB-F58A-5578-83C4-7FCA84ADB2A3}"/>
                  </a:ext>
                </a:extLst>
              </p:cNvPr>
              <p:cNvSpPr/>
              <p:nvPr/>
            </p:nvSpPr>
            <p:spPr bwMode="auto">
              <a:xfrm>
                <a:off x="2929271" y="5152503"/>
                <a:ext cx="1555719" cy="30007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ESXi host 01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33F7DBF-91D5-DBB1-425A-D52FFE1E7261}"/>
                  </a:ext>
                </a:extLst>
              </p:cNvPr>
              <p:cNvSpPr/>
              <p:nvPr/>
            </p:nvSpPr>
            <p:spPr bwMode="auto">
              <a:xfrm>
                <a:off x="4642247" y="5152503"/>
                <a:ext cx="1555719" cy="30007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ESXi host 02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D8791BD-D2F5-DEBF-3F82-AF9FD1B6789C}"/>
                  </a:ext>
                </a:extLst>
              </p:cNvPr>
              <p:cNvSpPr/>
              <p:nvPr/>
            </p:nvSpPr>
            <p:spPr bwMode="auto">
              <a:xfrm>
                <a:off x="6355223" y="5152503"/>
                <a:ext cx="1555719" cy="30007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ESXi host 03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B85122A-C166-7704-F235-8256FB1CE558}"/>
                  </a:ext>
                </a:extLst>
              </p:cNvPr>
              <p:cNvSpPr/>
              <p:nvPr/>
            </p:nvSpPr>
            <p:spPr bwMode="auto">
              <a:xfrm>
                <a:off x="8068199" y="5152503"/>
                <a:ext cx="1555719" cy="30007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ESXi host </a:t>
                </a: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n</a:t>
                </a:r>
              </a:p>
            </p:txBody>
          </p: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81A10D8-DB63-AACE-FB33-127964222055}"/>
                </a:ext>
              </a:extLst>
            </p:cNvPr>
            <p:cNvSpPr/>
            <p:nvPr/>
          </p:nvSpPr>
          <p:spPr bwMode="auto">
            <a:xfrm>
              <a:off x="3942321" y="5715907"/>
              <a:ext cx="1447158" cy="58257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vSphere virtual machines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DA873A4-1CD1-CE78-6F2B-D82D2CFC4B6B}"/>
                </a:ext>
              </a:extLst>
            </p:cNvPr>
            <p:cNvSpPr/>
            <p:nvPr/>
          </p:nvSpPr>
          <p:spPr bwMode="auto">
            <a:xfrm>
              <a:off x="5498899" y="5713368"/>
              <a:ext cx="1447158" cy="58257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vSphere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virtual machines templates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31DC28F-8D87-28FD-3D22-C29AA3AD8F0E}"/>
                </a:ext>
              </a:extLst>
            </p:cNvPr>
            <p:cNvSpPr/>
            <p:nvPr/>
          </p:nvSpPr>
          <p:spPr>
            <a:xfrm>
              <a:off x="4165729" y="5986458"/>
              <a:ext cx="274320" cy="274320"/>
            </a:xfrm>
            <a:custGeom>
              <a:avLst/>
              <a:gdLst>
                <a:gd name="connsiteX0" fmla="*/ 0 w 228599"/>
                <a:gd name="connsiteY0" fmla="*/ 0 h 228600"/>
                <a:gd name="connsiteX1" fmla="*/ 0 w 228599"/>
                <a:gd name="connsiteY1" fmla="*/ 228314 h 228600"/>
                <a:gd name="connsiteX2" fmla="*/ 196786 w 228599"/>
                <a:gd name="connsiteY2" fmla="*/ 228314 h 228600"/>
                <a:gd name="connsiteX3" fmla="*/ 196786 w 228599"/>
                <a:gd name="connsiteY3" fmla="*/ 218694 h 228600"/>
                <a:gd name="connsiteX4" fmla="*/ 9620 w 228599"/>
                <a:gd name="connsiteY4" fmla="*/ 218694 h 228600"/>
                <a:gd name="connsiteX5" fmla="*/ 9620 w 228599"/>
                <a:gd name="connsiteY5" fmla="*/ 9620 h 228600"/>
                <a:gd name="connsiteX6" fmla="*/ 219075 w 228599"/>
                <a:gd name="connsiteY6" fmla="*/ 9620 h 228600"/>
                <a:gd name="connsiteX7" fmla="*/ 219075 w 228599"/>
                <a:gd name="connsiteY7" fmla="*/ 228600 h 228600"/>
                <a:gd name="connsiteX8" fmla="*/ 228600 w 228599"/>
                <a:gd name="connsiteY8" fmla="*/ 228600 h 228600"/>
                <a:gd name="connsiteX9" fmla="*/ 228600 w 228599"/>
                <a:gd name="connsiteY9" fmla="*/ 0 h 228600"/>
                <a:gd name="connsiteX10" fmla="*/ 0 w 228599"/>
                <a:gd name="connsiteY10" fmla="*/ 0 h 228600"/>
                <a:gd name="connsiteX11" fmla="*/ 164021 w 228599"/>
                <a:gd name="connsiteY11" fmla="*/ 135922 h 228600"/>
                <a:gd name="connsiteX12" fmla="*/ 164021 w 228599"/>
                <a:gd name="connsiteY12" fmla="*/ 110871 h 228600"/>
                <a:gd name="connsiteX13" fmla="*/ 150019 w 228599"/>
                <a:gd name="connsiteY13" fmla="*/ 95631 h 228600"/>
                <a:gd name="connsiteX14" fmla="*/ 137351 w 228599"/>
                <a:gd name="connsiteY14" fmla="*/ 104013 h 228600"/>
                <a:gd name="connsiteX15" fmla="*/ 124587 w 228599"/>
                <a:gd name="connsiteY15" fmla="*/ 95631 h 228600"/>
                <a:gd name="connsiteX16" fmla="*/ 113157 w 228599"/>
                <a:gd name="connsiteY16" fmla="*/ 102299 h 228600"/>
                <a:gd name="connsiteX17" fmla="*/ 113157 w 228599"/>
                <a:gd name="connsiteY17" fmla="*/ 96488 h 228600"/>
                <a:gd name="connsiteX18" fmla="*/ 107442 w 228599"/>
                <a:gd name="connsiteY18" fmla="*/ 96488 h 228600"/>
                <a:gd name="connsiteX19" fmla="*/ 107442 w 228599"/>
                <a:gd name="connsiteY19" fmla="*/ 135826 h 228600"/>
                <a:gd name="connsiteX20" fmla="*/ 113157 w 228599"/>
                <a:gd name="connsiteY20" fmla="*/ 135826 h 228600"/>
                <a:gd name="connsiteX21" fmla="*/ 113157 w 228599"/>
                <a:gd name="connsiteY21" fmla="*/ 110776 h 228600"/>
                <a:gd name="connsiteX22" fmla="*/ 123825 w 228599"/>
                <a:gd name="connsiteY22" fmla="*/ 100679 h 228600"/>
                <a:gd name="connsiteX23" fmla="*/ 132874 w 228599"/>
                <a:gd name="connsiteY23" fmla="*/ 111538 h 228600"/>
                <a:gd name="connsiteX24" fmla="*/ 132874 w 228599"/>
                <a:gd name="connsiteY24" fmla="*/ 135826 h 228600"/>
                <a:gd name="connsiteX25" fmla="*/ 138589 w 228599"/>
                <a:gd name="connsiteY25" fmla="*/ 135826 h 228600"/>
                <a:gd name="connsiteX26" fmla="*/ 138589 w 228599"/>
                <a:gd name="connsiteY26" fmla="*/ 110776 h 228600"/>
                <a:gd name="connsiteX27" fmla="*/ 149257 w 228599"/>
                <a:gd name="connsiteY27" fmla="*/ 100679 h 228600"/>
                <a:gd name="connsiteX28" fmla="*/ 158305 w 228599"/>
                <a:gd name="connsiteY28" fmla="*/ 111538 h 228600"/>
                <a:gd name="connsiteX29" fmla="*/ 158305 w 228599"/>
                <a:gd name="connsiteY29" fmla="*/ 135826 h 228600"/>
                <a:gd name="connsiteX30" fmla="*/ 164021 w 228599"/>
                <a:gd name="connsiteY30" fmla="*/ 135826 h 228600"/>
                <a:gd name="connsiteX31" fmla="*/ 67246 w 228599"/>
                <a:gd name="connsiteY31" fmla="*/ 96583 h 228600"/>
                <a:gd name="connsiteX32" fmla="*/ 60865 w 228599"/>
                <a:gd name="connsiteY32" fmla="*/ 96583 h 228600"/>
                <a:gd name="connsiteX33" fmla="*/ 77629 w 228599"/>
                <a:gd name="connsiteY33" fmla="*/ 135922 h 228600"/>
                <a:gd name="connsiteX34" fmla="*/ 83153 w 228599"/>
                <a:gd name="connsiteY34" fmla="*/ 135922 h 228600"/>
                <a:gd name="connsiteX35" fmla="*/ 99631 w 228599"/>
                <a:gd name="connsiteY35" fmla="*/ 96583 h 228600"/>
                <a:gd name="connsiteX36" fmla="*/ 93250 w 228599"/>
                <a:gd name="connsiteY36" fmla="*/ 96583 h 228600"/>
                <a:gd name="connsiteX37" fmla="*/ 80391 w 228599"/>
                <a:gd name="connsiteY37" fmla="*/ 129254 h 228600"/>
                <a:gd name="connsiteX38" fmla="*/ 67246 w 228599"/>
                <a:gd name="connsiteY38" fmla="*/ 965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8599" h="228600">
                  <a:moveTo>
                    <a:pt x="0" y="0"/>
                  </a:moveTo>
                  <a:lnTo>
                    <a:pt x="0" y="228314"/>
                  </a:lnTo>
                  <a:lnTo>
                    <a:pt x="196786" y="228314"/>
                  </a:lnTo>
                  <a:lnTo>
                    <a:pt x="196786" y="218694"/>
                  </a:lnTo>
                  <a:lnTo>
                    <a:pt x="9620" y="218694"/>
                  </a:lnTo>
                  <a:lnTo>
                    <a:pt x="9620" y="9620"/>
                  </a:lnTo>
                  <a:lnTo>
                    <a:pt x="219075" y="9620"/>
                  </a:lnTo>
                  <a:lnTo>
                    <a:pt x="219075" y="228600"/>
                  </a:ln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close/>
                  <a:moveTo>
                    <a:pt x="164021" y="135922"/>
                  </a:moveTo>
                  <a:lnTo>
                    <a:pt x="164021" y="110871"/>
                  </a:lnTo>
                  <a:cubicBezTo>
                    <a:pt x="164021" y="101918"/>
                    <a:pt x="158210" y="95631"/>
                    <a:pt x="150019" y="95631"/>
                  </a:cubicBezTo>
                  <a:cubicBezTo>
                    <a:pt x="144113" y="95631"/>
                    <a:pt x="138875" y="98870"/>
                    <a:pt x="137351" y="104013"/>
                  </a:cubicBezTo>
                  <a:cubicBezTo>
                    <a:pt x="135255" y="98870"/>
                    <a:pt x="130588" y="95631"/>
                    <a:pt x="124587" y="95631"/>
                  </a:cubicBezTo>
                  <a:cubicBezTo>
                    <a:pt x="119443" y="95631"/>
                    <a:pt x="115157" y="98203"/>
                    <a:pt x="113157" y="102299"/>
                  </a:cubicBezTo>
                  <a:lnTo>
                    <a:pt x="113157" y="96488"/>
                  </a:lnTo>
                  <a:lnTo>
                    <a:pt x="107442" y="96488"/>
                  </a:lnTo>
                  <a:lnTo>
                    <a:pt x="107442" y="135826"/>
                  </a:lnTo>
                  <a:lnTo>
                    <a:pt x="113157" y="135826"/>
                  </a:lnTo>
                  <a:lnTo>
                    <a:pt x="113157" y="110776"/>
                  </a:lnTo>
                  <a:cubicBezTo>
                    <a:pt x="113157" y="104870"/>
                    <a:pt x="117539" y="100679"/>
                    <a:pt x="123825" y="100679"/>
                  </a:cubicBezTo>
                  <a:cubicBezTo>
                    <a:pt x="129159" y="100679"/>
                    <a:pt x="132874" y="105156"/>
                    <a:pt x="132874" y="111538"/>
                  </a:cubicBezTo>
                  <a:lnTo>
                    <a:pt x="132874" y="135826"/>
                  </a:lnTo>
                  <a:lnTo>
                    <a:pt x="138589" y="135826"/>
                  </a:lnTo>
                  <a:lnTo>
                    <a:pt x="138589" y="110776"/>
                  </a:lnTo>
                  <a:cubicBezTo>
                    <a:pt x="138589" y="104870"/>
                    <a:pt x="142970" y="100679"/>
                    <a:pt x="149257" y="100679"/>
                  </a:cubicBezTo>
                  <a:cubicBezTo>
                    <a:pt x="154591" y="100679"/>
                    <a:pt x="158305" y="105156"/>
                    <a:pt x="158305" y="111538"/>
                  </a:cubicBezTo>
                  <a:lnTo>
                    <a:pt x="158305" y="135826"/>
                  </a:lnTo>
                  <a:lnTo>
                    <a:pt x="164021" y="135826"/>
                  </a:lnTo>
                  <a:close/>
                  <a:moveTo>
                    <a:pt x="67246" y="96583"/>
                  </a:moveTo>
                  <a:lnTo>
                    <a:pt x="60865" y="96583"/>
                  </a:lnTo>
                  <a:lnTo>
                    <a:pt x="77629" y="135922"/>
                  </a:lnTo>
                  <a:lnTo>
                    <a:pt x="83153" y="135922"/>
                  </a:lnTo>
                  <a:lnTo>
                    <a:pt x="99631" y="96583"/>
                  </a:lnTo>
                  <a:lnTo>
                    <a:pt x="93250" y="96583"/>
                  </a:lnTo>
                  <a:lnTo>
                    <a:pt x="80391" y="129254"/>
                  </a:lnTo>
                  <a:lnTo>
                    <a:pt x="67246" y="96583"/>
                  </a:lnTo>
                  <a:close/>
                </a:path>
              </a:pathLst>
            </a:custGeom>
            <a:solidFill>
              <a:srgbClr val="9BF0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43F653-6A93-8DF9-236F-A3FC352F8BC7}"/>
                </a:ext>
              </a:extLst>
            </p:cNvPr>
            <p:cNvSpPr/>
            <p:nvPr/>
          </p:nvSpPr>
          <p:spPr>
            <a:xfrm>
              <a:off x="4534319" y="5986458"/>
              <a:ext cx="274320" cy="274320"/>
            </a:xfrm>
            <a:custGeom>
              <a:avLst/>
              <a:gdLst>
                <a:gd name="connsiteX0" fmla="*/ 0 w 228599"/>
                <a:gd name="connsiteY0" fmla="*/ 0 h 228600"/>
                <a:gd name="connsiteX1" fmla="*/ 0 w 228599"/>
                <a:gd name="connsiteY1" fmla="*/ 228314 h 228600"/>
                <a:gd name="connsiteX2" fmla="*/ 196786 w 228599"/>
                <a:gd name="connsiteY2" fmla="*/ 228314 h 228600"/>
                <a:gd name="connsiteX3" fmla="*/ 196786 w 228599"/>
                <a:gd name="connsiteY3" fmla="*/ 218694 h 228600"/>
                <a:gd name="connsiteX4" fmla="*/ 9620 w 228599"/>
                <a:gd name="connsiteY4" fmla="*/ 218694 h 228600"/>
                <a:gd name="connsiteX5" fmla="*/ 9620 w 228599"/>
                <a:gd name="connsiteY5" fmla="*/ 9620 h 228600"/>
                <a:gd name="connsiteX6" fmla="*/ 219075 w 228599"/>
                <a:gd name="connsiteY6" fmla="*/ 9620 h 228600"/>
                <a:gd name="connsiteX7" fmla="*/ 219075 w 228599"/>
                <a:gd name="connsiteY7" fmla="*/ 228600 h 228600"/>
                <a:gd name="connsiteX8" fmla="*/ 228600 w 228599"/>
                <a:gd name="connsiteY8" fmla="*/ 228600 h 228600"/>
                <a:gd name="connsiteX9" fmla="*/ 228600 w 228599"/>
                <a:gd name="connsiteY9" fmla="*/ 0 h 228600"/>
                <a:gd name="connsiteX10" fmla="*/ 0 w 228599"/>
                <a:gd name="connsiteY10" fmla="*/ 0 h 228600"/>
                <a:gd name="connsiteX11" fmla="*/ 164021 w 228599"/>
                <a:gd name="connsiteY11" fmla="*/ 135922 h 228600"/>
                <a:gd name="connsiteX12" fmla="*/ 164021 w 228599"/>
                <a:gd name="connsiteY12" fmla="*/ 110871 h 228600"/>
                <a:gd name="connsiteX13" fmla="*/ 150019 w 228599"/>
                <a:gd name="connsiteY13" fmla="*/ 95631 h 228600"/>
                <a:gd name="connsiteX14" fmla="*/ 137351 w 228599"/>
                <a:gd name="connsiteY14" fmla="*/ 104013 h 228600"/>
                <a:gd name="connsiteX15" fmla="*/ 124587 w 228599"/>
                <a:gd name="connsiteY15" fmla="*/ 95631 h 228600"/>
                <a:gd name="connsiteX16" fmla="*/ 113157 w 228599"/>
                <a:gd name="connsiteY16" fmla="*/ 102299 h 228600"/>
                <a:gd name="connsiteX17" fmla="*/ 113157 w 228599"/>
                <a:gd name="connsiteY17" fmla="*/ 96488 h 228600"/>
                <a:gd name="connsiteX18" fmla="*/ 107442 w 228599"/>
                <a:gd name="connsiteY18" fmla="*/ 96488 h 228600"/>
                <a:gd name="connsiteX19" fmla="*/ 107442 w 228599"/>
                <a:gd name="connsiteY19" fmla="*/ 135826 h 228600"/>
                <a:gd name="connsiteX20" fmla="*/ 113157 w 228599"/>
                <a:gd name="connsiteY20" fmla="*/ 135826 h 228600"/>
                <a:gd name="connsiteX21" fmla="*/ 113157 w 228599"/>
                <a:gd name="connsiteY21" fmla="*/ 110776 h 228600"/>
                <a:gd name="connsiteX22" fmla="*/ 123825 w 228599"/>
                <a:gd name="connsiteY22" fmla="*/ 100679 h 228600"/>
                <a:gd name="connsiteX23" fmla="*/ 132874 w 228599"/>
                <a:gd name="connsiteY23" fmla="*/ 111538 h 228600"/>
                <a:gd name="connsiteX24" fmla="*/ 132874 w 228599"/>
                <a:gd name="connsiteY24" fmla="*/ 135826 h 228600"/>
                <a:gd name="connsiteX25" fmla="*/ 138589 w 228599"/>
                <a:gd name="connsiteY25" fmla="*/ 135826 h 228600"/>
                <a:gd name="connsiteX26" fmla="*/ 138589 w 228599"/>
                <a:gd name="connsiteY26" fmla="*/ 110776 h 228600"/>
                <a:gd name="connsiteX27" fmla="*/ 149257 w 228599"/>
                <a:gd name="connsiteY27" fmla="*/ 100679 h 228600"/>
                <a:gd name="connsiteX28" fmla="*/ 158305 w 228599"/>
                <a:gd name="connsiteY28" fmla="*/ 111538 h 228600"/>
                <a:gd name="connsiteX29" fmla="*/ 158305 w 228599"/>
                <a:gd name="connsiteY29" fmla="*/ 135826 h 228600"/>
                <a:gd name="connsiteX30" fmla="*/ 164021 w 228599"/>
                <a:gd name="connsiteY30" fmla="*/ 135826 h 228600"/>
                <a:gd name="connsiteX31" fmla="*/ 67246 w 228599"/>
                <a:gd name="connsiteY31" fmla="*/ 96583 h 228600"/>
                <a:gd name="connsiteX32" fmla="*/ 60865 w 228599"/>
                <a:gd name="connsiteY32" fmla="*/ 96583 h 228600"/>
                <a:gd name="connsiteX33" fmla="*/ 77629 w 228599"/>
                <a:gd name="connsiteY33" fmla="*/ 135922 h 228600"/>
                <a:gd name="connsiteX34" fmla="*/ 83153 w 228599"/>
                <a:gd name="connsiteY34" fmla="*/ 135922 h 228600"/>
                <a:gd name="connsiteX35" fmla="*/ 99631 w 228599"/>
                <a:gd name="connsiteY35" fmla="*/ 96583 h 228600"/>
                <a:gd name="connsiteX36" fmla="*/ 93250 w 228599"/>
                <a:gd name="connsiteY36" fmla="*/ 96583 h 228600"/>
                <a:gd name="connsiteX37" fmla="*/ 80391 w 228599"/>
                <a:gd name="connsiteY37" fmla="*/ 129254 h 228600"/>
                <a:gd name="connsiteX38" fmla="*/ 67246 w 228599"/>
                <a:gd name="connsiteY38" fmla="*/ 965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8599" h="228600">
                  <a:moveTo>
                    <a:pt x="0" y="0"/>
                  </a:moveTo>
                  <a:lnTo>
                    <a:pt x="0" y="228314"/>
                  </a:lnTo>
                  <a:lnTo>
                    <a:pt x="196786" y="228314"/>
                  </a:lnTo>
                  <a:lnTo>
                    <a:pt x="196786" y="218694"/>
                  </a:lnTo>
                  <a:lnTo>
                    <a:pt x="9620" y="218694"/>
                  </a:lnTo>
                  <a:lnTo>
                    <a:pt x="9620" y="9620"/>
                  </a:lnTo>
                  <a:lnTo>
                    <a:pt x="219075" y="9620"/>
                  </a:lnTo>
                  <a:lnTo>
                    <a:pt x="219075" y="228600"/>
                  </a:ln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close/>
                  <a:moveTo>
                    <a:pt x="164021" y="135922"/>
                  </a:moveTo>
                  <a:lnTo>
                    <a:pt x="164021" y="110871"/>
                  </a:lnTo>
                  <a:cubicBezTo>
                    <a:pt x="164021" y="101918"/>
                    <a:pt x="158210" y="95631"/>
                    <a:pt x="150019" y="95631"/>
                  </a:cubicBezTo>
                  <a:cubicBezTo>
                    <a:pt x="144113" y="95631"/>
                    <a:pt x="138875" y="98870"/>
                    <a:pt x="137351" y="104013"/>
                  </a:cubicBezTo>
                  <a:cubicBezTo>
                    <a:pt x="135255" y="98870"/>
                    <a:pt x="130588" y="95631"/>
                    <a:pt x="124587" y="95631"/>
                  </a:cubicBezTo>
                  <a:cubicBezTo>
                    <a:pt x="119443" y="95631"/>
                    <a:pt x="115157" y="98203"/>
                    <a:pt x="113157" y="102299"/>
                  </a:cubicBezTo>
                  <a:lnTo>
                    <a:pt x="113157" y="96488"/>
                  </a:lnTo>
                  <a:lnTo>
                    <a:pt x="107442" y="96488"/>
                  </a:lnTo>
                  <a:lnTo>
                    <a:pt x="107442" y="135826"/>
                  </a:lnTo>
                  <a:lnTo>
                    <a:pt x="113157" y="135826"/>
                  </a:lnTo>
                  <a:lnTo>
                    <a:pt x="113157" y="110776"/>
                  </a:lnTo>
                  <a:cubicBezTo>
                    <a:pt x="113157" y="104870"/>
                    <a:pt x="117539" y="100679"/>
                    <a:pt x="123825" y="100679"/>
                  </a:cubicBezTo>
                  <a:cubicBezTo>
                    <a:pt x="129159" y="100679"/>
                    <a:pt x="132874" y="105156"/>
                    <a:pt x="132874" y="111538"/>
                  </a:cubicBezTo>
                  <a:lnTo>
                    <a:pt x="132874" y="135826"/>
                  </a:lnTo>
                  <a:lnTo>
                    <a:pt x="138589" y="135826"/>
                  </a:lnTo>
                  <a:lnTo>
                    <a:pt x="138589" y="110776"/>
                  </a:lnTo>
                  <a:cubicBezTo>
                    <a:pt x="138589" y="104870"/>
                    <a:pt x="142970" y="100679"/>
                    <a:pt x="149257" y="100679"/>
                  </a:cubicBezTo>
                  <a:cubicBezTo>
                    <a:pt x="154591" y="100679"/>
                    <a:pt x="158305" y="105156"/>
                    <a:pt x="158305" y="111538"/>
                  </a:cubicBezTo>
                  <a:lnTo>
                    <a:pt x="158305" y="135826"/>
                  </a:lnTo>
                  <a:lnTo>
                    <a:pt x="164021" y="135826"/>
                  </a:lnTo>
                  <a:close/>
                  <a:moveTo>
                    <a:pt x="67246" y="96583"/>
                  </a:moveTo>
                  <a:lnTo>
                    <a:pt x="60865" y="96583"/>
                  </a:lnTo>
                  <a:lnTo>
                    <a:pt x="77629" y="135922"/>
                  </a:lnTo>
                  <a:lnTo>
                    <a:pt x="83153" y="135922"/>
                  </a:lnTo>
                  <a:lnTo>
                    <a:pt x="99631" y="96583"/>
                  </a:lnTo>
                  <a:lnTo>
                    <a:pt x="93250" y="96583"/>
                  </a:lnTo>
                  <a:lnTo>
                    <a:pt x="80391" y="129254"/>
                  </a:lnTo>
                  <a:lnTo>
                    <a:pt x="67246" y="96583"/>
                  </a:lnTo>
                  <a:close/>
                </a:path>
              </a:pathLst>
            </a:custGeom>
            <a:solidFill>
              <a:srgbClr val="9BF0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01E857-01B6-D8CE-C82A-83B2FC8C376A}"/>
                </a:ext>
              </a:extLst>
            </p:cNvPr>
            <p:cNvSpPr/>
            <p:nvPr/>
          </p:nvSpPr>
          <p:spPr>
            <a:xfrm>
              <a:off x="4902908" y="5986458"/>
              <a:ext cx="274320" cy="274320"/>
            </a:xfrm>
            <a:custGeom>
              <a:avLst/>
              <a:gdLst>
                <a:gd name="connsiteX0" fmla="*/ 0 w 228599"/>
                <a:gd name="connsiteY0" fmla="*/ 0 h 228600"/>
                <a:gd name="connsiteX1" fmla="*/ 0 w 228599"/>
                <a:gd name="connsiteY1" fmla="*/ 228314 h 228600"/>
                <a:gd name="connsiteX2" fmla="*/ 196786 w 228599"/>
                <a:gd name="connsiteY2" fmla="*/ 228314 h 228600"/>
                <a:gd name="connsiteX3" fmla="*/ 196786 w 228599"/>
                <a:gd name="connsiteY3" fmla="*/ 218694 h 228600"/>
                <a:gd name="connsiteX4" fmla="*/ 9620 w 228599"/>
                <a:gd name="connsiteY4" fmla="*/ 218694 h 228600"/>
                <a:gd name="connsiteX5" fmla="*/ 9620 w 228599"/>
                <a:gd name="connsiteY5" fmla="*/ 9620 h 228600"/>
                <a:gd name="connsiteX6" fmla="*/ 219075 w 228599"/>
                <a:gd name="connsiteY6" fmla="*/ 9620 h 228600"/>
                <a:gd name="connsiteX7" fmla="*/ 219075 w 228599"/>
                <a:gd name="connsiteY7" fmla="*/ 228600 h 228600"/>
                <a:gd name="connsiteX8" fmla="*/ 228600 w 228599"/>
                <a:gd name="connsiteY8" fmla="*/ 228600 h 228600"/>
                <a:gd name="connsiteX9" fmla="*/ 228600 w 228599"/>
                <a:gd name="connsiteY9" fmla="*/ 0 h 228600"/>
                <a:gd name="connsiteX10" fmla="*/ 0 w 228599"/>
                <a:gd name="connsiteY10" fmla="*/ 0 h 228600"/>
                <a:gd name="connsiteX11" fmla="*/ 164021 w 228599"/>
                <a:gd name="connsiteY11" fmla="*/ 135922 h 228600"/>
                <a:gd name="connsiteX12" fmla="*/ 164021 w 228599"/>
                <a:gd name="connsiteY12" fmla="*/ 110871 h 228600"/>
                <a:gd name="connsiteX13" fmla="*/ 150019 w 228599"/>
                <a:gd name="connsiteY13" fmla="*/ 95631 h 228600"/>
                <a:gd name="connsiteX14" fmla="*/ 137351 w 228599"/>
                <a:gd name="connsiteY14" fmla="*/ 104013 h 228600"/>
                <a:gd name="connsiteX15" fmla="*/ 124587 w 228599"/>
                <a:gd name="connsiteY15" fmla="*/ 95631 h 228600"/>
                <a:gd name="connsiteX16" fmla="*/ 113157 w 228599"/>
                <a:gd name="connsiteY16" fmla="*/ 102299 h 228600"/>
                <a:gd name="connsiteX17" fmla="*/ 113157 w 228599"/>
                <a:gd name="connsiteY17" fmla="*/ 96488 h 228600"/>
                <a:gd name="connsiteX18" fmla="*/ 107442 w 228599"/>
                <a:gd name="connsiteY18" fmla="*/ 96488 h 228600"/>
                <a:gd name="connsiteX19" fmla="*/ 107442 w 228599"/>
                <a:gd name="connsiteY19" fmla="*/ 135826 h 228600"/>
                <a:gd name="connsiteX20" fmla="*/ 113157 w 228599"/>
                <a:gd name="connsiteY20" fmla="*/ 135826 h 228600"/>
                <a:gd name="connsiteX21" fmla="*/ 113157 w 228599"/>
                <a:gd name="connsiteY21" fmla="*/ 110776 h 228600"/>
                <a:gd name="connsiteX22" fmla="*/ 123825 w 228599"/>
                <a:gd name="connsiteY22" fmla="*/ 100679 h 228600"/>
                <a:gd name="connsiteX23" fmla="*/ 132874 w 228599"/>
                <a:gd name="connsiteY23" fmla="*/ 111538 h 228600"/>
                <a:gd name="connsiteX24" fmla="*/ 132874 w 228599"/>
                <a:gd name="connsiteY24" fmla="*/ 135826 h 228600"/>
                <a:gd name="connsiteX25" fmla="*/ 138589 w 228599"/>
                <a:gd name="connsiteY25" fmla="*/ 135826 h 228600"/>
                <a:gd name="connsiteX26" fmla="*/ 138589 w 228599"/>
                <a:gd name="connsiteY26" fmla="*/ 110776 h 228600"/>
                <a:gd name="connsiteX27" fmla="*/ 149257 w 228599"/>
                <a:gd name="connsiteY27" fmla="*/ 100679 h 228600"/>
                <a:gd name="connsiteX28" fmla="*/ 158305 w 228599"/>
                <a:gd name="connsiteY28" fmla="*/ 111538 h 228600"/>
                <a:gd name="connsiteX29" fmla="*/ 158305 w 228599"/>
                <a:gd name="connsiteY29" fmla="*/ 135826 h 228600"/>
                <a:gd name="connsiteX30" fmla="*/ 164021 w 228599"/>
                <a:gd name="connsiteY30" fmla="*/ 135826 h 228600"/>
                <a:gd name="connsiteX31" fmla="*/ 67246 w 228599"/>
                <a:gd name="connsiteY31" fmla="*/ 96583 h 228600"/>
                <a:gd name="connsiteX32" fmla="*/ 60865 w 228599"/>
                <a:gd name="connsiteY32" fmla="*/ 96583 h 228600"/>
                <a:gd name="connsiteX33" fmla="*/ 77629 w 228599"/>
                <a:gd name="connsiteY33" fmla="*/ 135922 h 228600"/>
                <a:gd name="connsiteX34" fmla="*/ 83153 w 228599"/>
                <a:gd name="connsiteY34" fmla="*/ 135922 h 228600"/>
                <a:gd name="connsiteX35" fmla="*/ 99631 w 228599"/>
                <a:gd name="connsiteY35" fmla="*/ 96583 h 228600"/>
                <a:gd name="connsiteX36" fmla="*/ 93250 w 228599"/>
                <a:gd name="connsiteY36" fmla="*/ 96583 h 228600"/>
                <a:gd name="connsiteX37" fmla="*/ 80391 w 228599"/>
                <a:gd name="connsiteY37" fmla="*/ 129254 h 228600"/>
                <a:gd name="connsiteX38" fmla="*/ 67246 w 228599"/>
                <a:gd name="connsiteY38" fmla="*/ 965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8599" h="228600">
                  <a:moveTo>
                    <a:pt x="0" y="0"/>
                  </a:moveTo>
                  <a:lnTo>
                    <a:pt x="0" y="228314"/>
                  </a:lnTo>
                  <a:lnTo>
                    <a:pt x="196786" y="228314"/>
                  </a:lnTo>
                  <a:lnTo>
                    <a:pt x="196786" y="218694"/>
                  </a:lnTo>
                  <a:lnTo>
                    <a:pt x="9620" y="218694"/>
                  </a:lnTo>
                  <a:lnTo>
                    <a:pt x="9620" y="9620"/>
                  </a:lnTo>
                  <a:lnTo>
                    <a:pt x="219075" y="9620"/>
                  </a:lnTo>
                  <a:lnTo>
                    <a:pt x="219075" y="228600"/>
                  </a:ln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close/>
                  <a:moveTo>
                    <a:pt x="164021" y="135922"/>
                  </a:moveTo>
                  <a:lnTo>
                    <a:pt x="164021" y="110871"/>
                  </a:lnTo>
                  <a:cubicBezTo>
                    <a:pt x="164021" y="101918"/>
                    <a:pt x="158210" y="95631"/>
                    <a:pt x="150019" y="95631"/>
                  </a:cubicBezTo>
                  <a:cubicBezTo>
                    <a:pt x="144113" y="95631"/>
                    <a:pt x="138875" y="98870"/>
                    <a:pt x="137351" y="104013"/>
                  </a:cubicBezTo>
                  <a:cubicBezTo>
                    <a:pt x="135255" y="98870"/>
                    <a:pt x="130588" y="95631"/>
                    <a:pt x="124587" y="95631"/>
                  </a:cubicBezTo>
                  <a:cubicBezTo>
                    <a:pt x="119443" y="95631"/>
                    <a:pt x="115157" y="98203"/>
                    <a:pt x="113157" y="102299"/>
                  </a:cubicBezTo>
                  <a:lnTo>
                    <a:pt x="113157" y="96488"/>
                  </a:lnTo>
                  <a:lnTo>
                    <a:pt x="107442" y="96488"/>
                  </a:lnTo>
                  <a:lnTo>
                    <a:pt x="107442" y="135826"/>
                  </a:lnTo>
                  <a:lnTo>
                    <a:pt x="113157" y="135826"/>
                  </a:lnTo>
                  <a:lnTo>
                    <a:pt x="113157" y="110776"/>
                  </a:lnTo>
                  <a:cubicBezTo>
                    <a:pt x="113157" y="104870"/>
                    <a:pt x="117539" y="100679"/>
                    <a:pt x="123825" y="100679"/>
                  </a:cubicBezTo>
                  <a:cubicBezTo>
                    <a:pt x="129159" y="100679"/>
                    <a:pt x="132874" y="105156"/>
                    <a:pt x="132874" y="111538"/>
                  </a:cubicBezTo>
                  <a:lnTo>
                    <a:pt x="132874" y="135826"/>
                  </a:lnTo>
                  <a:lnTo>
                    <a:pt x="138589" y="135826"/>
                  </a:lnTo>
                  <a:lnTo>
                    <a:pt x="138589" y="110776"/>
                  </a:lnTo>
                  <a:cubicBezTo>
                    <a:pt x="138589" y="104870"/>
                    <a:pt x="142970" y="100679"/>
                    <a:pt x="149257" y="100679"/>
                  </a:cubicBezTo>
                  <a:cubicBezTo>
                    <a:pt x="154591" y="100679"/>
                    <a:pt x="158305" y="105156"/>
                    <a:pt x="158305" y="111538"/>
                  </a:cubicBezTo>
                  <a:lnTo>
                    <a:pt x="158305" y="135826"/>
                  </a:lnTo>
                  <a:lnTo>
                    <a:pt x="164021" y="135826"/>
                  </a:lnTo>
                  <a:close/>
                  <a:moveTo>
                    <a:pt x="67246" y="96583"/>
                  </a:moveTo>
                  <a:lnTo>
                    <a:pt x="60865" y="96583"/>
                  </a:lnTo>
                  <a:lnTo>
                    <a:pt x="77629" y="135922"/>
                  </a:lnTo>
                  <a:lnTo>
                    <a:pt x="83153" y="135922"/>
                  </a:lnTo>
                  <a:lnTo>
                    <a:pt x="99631" y="96583"/>
                  </a:lnTo>
                  <a:lnTo>
                    <a:pt x="93250" y="96583"/>
                  </a:lnTo>
                  <a:lnTo>
                    <a:pt x="80391" y="129254"/>
                  </a:lnTo>
                  <a:lnTo>
                    <a:pt x="67246" y="96583"/>
                  </a:lnTo>
                  <a:close/>
                </a:path>
              </a:pathLst>
            </a:custGeom>
            <a:solidFill>
              <a:srgbClr val="9BF0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4F4D1D6-0BF2-BFDD-0383-B22F22A3E2CD}"/>
                </a:ext>
              </a:extLst>
            </p:cNvPr>
            <p:cNvSpPr/>
            <p:nvPr/>
          </p:nvSpPr>
          <p:spPr bwMode="auto">
            <a:xfrm>
              <a:off x="7059469" y="5713368"/>
              <a:ext cx="1447158" cy="58257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vSphere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virtual networks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9D83419-4860-FF19-F484-8439B2BF47FA}"/>
              </a:ext>
            </a:extLst>
          </p:cNvPr>
          <p:cNvSpPr/>
          <p:nvPr/>
        </p:nvSpPr>
        <p:spPr>
          <a:xfrm>
            <a:off x="7178269" y="5280419"/>
            <a:ext cx="1310682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vSphere management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D740E04-0FCD-4BED-B756-D9116B198D94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5400000">
            <a:off x="6532671" y="4783460"/>
            <a:ext cx="340423" cy="11613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6A5236F-E0A4-371D-D5BC-9DFBD5309040}"/>
              </a:ext>
            </a:extLst>
          </p:cNvPr>
          <p:cNvGrpSpPr/>
          <p:nvPr/>
        </p:nvGrpSpPr>
        <p:grpSpPr>
          <a:xfrm>
            <a:off x="4222698" y="4539504"/>
            <a:ext cx="3784423" cy="654406"/>
            <a:chOff x="4257122" y="4507606"/>
            <a:chExt cx="3784423" cy="65440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B4D53D9-2199-F5D6-BB56-7B8DE976FEC8}"/>
                </a:ext>
              </a:extLst>
            </p:cNvPr>
            <p:cNvGrpSpPr/>
            <p:nvPr/>
          </p:nvGrpSpPr>
          <p:grpSpPr>
            <a:xfrm>
              <a:off x="4257122" y="4507606"/>
              <a:ext cx="3784423" cy="654406"/>
              <a:chOff x="4341209" y="3787365"/>
              <a:chExt cx="4068319" cy="77787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0A3B4D4-E6A2-7A65-CB39-1EA601F9A806}"/>
                  </a:ext>
                </a:extLst>
              </p:cNvPr>
              <p:cNvGrpSpPr/>
              <p:nvPr/>
            </p:nvGrpSpPr>
            <p:grpSpPr>
              <a:xfrm>
                <a:off x="6853809" y="3872750"/>
                <a:ext cx="1555719" cy="692490"/>
                <a:chOff x="6096000" y="3332414"/>
                <a:chExt cx="1555719" cy="692490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AAD133C0-0FA1-FE80-735B-97DD53212E10}"/>
                    </a:ext>
                  </a:extLst>
                </p:cNvPr>
                <p:cNvSpPr/>
                <p:nvPr/>
              </p:nvSpPr>
              <p:spPr bwMode="auto">
                <a:xfrm>
                  <a:off x="6096000" y="3332414"/>
                  <a:ext cx="1555719" cy="69249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VMware vCenter server</a:t>
                  </a: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1743906-8FE0-CFE2-5946-296130CDA3D3}"/>
                    </a:ext>
                  </a:extLst>
                </p:cNvPr>
                <p:cNvSpPr/>
                <p:nvPr/>
              </p:nvSpPr>
              <p:spPr>
                <a:xfrm>
                  <a:off x="6726410" y="3631503"/>
                  <a:ext cx="294899" cy="326077"/>
                </a:xfrm>
                <a:custGeom>
                  <a:avLst/>
                  <a:gdLst>
                    <a:gd name="connsiteX0" fmla="*/ 223171 w 238315"/>
                    <a:gd name="connsiteY0" fmla="*/ 0 h 238029"/>
                    <a:gd name="connsiteX1" fmla="*/ 88678 w 238315"/>
                    <a:gd name="connsiteY1" fmla="*/ 0 h 238029"/>
                    <a:gd name="connsiteX2" fmla="*/ 73533 w 238315"/>
                    <a:gd name="connsiteY2" fmla="*/ 15240 h 238029"/>
                    <a:gd name="connsiteX3" fmla="*/ 73533 w 238315"/>
                    <a:gd name="connsiteY3" fmla="*/ 71057 h 238029"/>
                    <a:gd name="connsiteX4" fmla="*/ 15145 w 238315"/>
                    <a:gd name="connsiteY4" fmla="*/ 71057 h 238029"/>
                    <a:gd name="connsiteX5" fmla="*/ 0 w 238315"/>
                    <a:gd name="connsiteY5" fmla="*/ 86297 h 238029"/>
                    <a:gd name="connsiteX6" fmla="*/ 0 w 238315"/>
                    <a:gd name="connsiteY6" fmla="*/ 222790 h 238029"/>
                    <a:gd name="connsiteX7" fmla="*/ 15145 w 238315"/>
                    <a:gd name="connsiteY7" fmla="*/ 238030 h 238029"/>
                    <a:gd name="connsiteX8" fmla="*/ 149638 w 238315"/>
                    <a:gd name="connsiteY8" fmla="*/ 238030 h 238029"/>
                    <a:gd name="connsiteX9" fmla="*/ 164783 w 238315"/>
                    <a:gd name="connsiteY9" fmla="*/ 222790 h 238029"/>
                    <a:gd name="connsiteX10" fmla="*/ 164783 w 238315"/>
                    <a:gd name="connsiteY10" fmla="*/ 166973 h 238029"/>
                    <a:gd name="connsiteX11" fmla="*/ 223171 w 238315"/>
                    <a:gd name="connsiteY11" fmla="*/ 166973 h 238029"/>
                    <a:gd name="connsiteX12" fmla="*/ 238315 w 238315"/>
                    <a:gd name="connsiteY12" fmla="*/ 151733 h 238029"/>
                    <a:gd name="connsiteX13" fmla="*/ 238315 w 238315"/>
                    <a:gd name="connsiteY13" fmla="*/ 15240 h 238029"/>
                    <a:gd name="connsiteX14" fmla="*/ 223171 w 238315"/>
                    <a:gd name="connsiteY14" fmla="*/ 0 h 238029"/>
                    <a:gd name="connsiteX15" fmla="*/ 228790 w 238315"/>
                    <a:gd name="connsiteY15" fmla="*/ 151733 h 238029"/>
                    <a:gd name="connsiteX16" fmla="*/ 223171 w 238315"/>
                    <a:gd name="connsiteY16" fmla="*/ 157448 h 238029"/>
                    <a:gd name="connsiteX17" fmla="*/ 155258 w 238315"/>
                    <a:gd name="connsiteY17" fmla="*/ 157448 h 238029"/>
                    <a:gd name="connsiteX18" fmla="*/ 155258 w 238315"/>
                    <a:gd name="connsiteY18" fmla="*/ 222790 h 238029"/>
                    <a:gd name="connsiteX19" fmla="*/ 149638 w 238315"/>
                    <a:gd name="connsiteY19" fmla="*/ 228505 h 238029"/>
                    <a:gd name="connsiteX20" fmla="*/ 15145 w 238315"/>
                    <a:gd name="connsiteY20" fmla="*/ 228505 h 238029"/>
                    <a:gd name="connsiteX21" fmla="*/ 9525 w 238315"/>
                    <a:gd name="connsiteY21" fmla="*/ 222790 h 238029"/>
                    <a:gd name="connsiteX22" fmla="*/ 9525 w 238315"/>
                    <a:gd name="connsiteY22" fmla="*/ 86297 h 238029"/>
                    <a:gd name="connsiteX23" fmla="*/ 15145 w 238315"/>
                    <a:gd name="connsiteY23" fmla="*/ 80582 h 238029"/>
                    <a:gd name="connsiteX24" fmla="*/ 83153 w 238315"/>
                    <a:gd name="connsiteY24" fmla="*/ 80582 h 238029"/>
                    <a:gd name="connsiteX25" fmla="*/ 83153 w 238315"/>
                    <a:gd name="connsiteY25" fmla="*/ 15240 h 238029"/>
                    <a:gd name="connsiteX26" fmla="*/ 88773 w 238315"/>
                    <a:gd name="connsiteY26" fmla="*/ 9525 h 238029"/>
                    <a:gd name="connsiteX27" fmla="*/ 223266 w 238315"/>
                    <a:gd name="connsiteY27" fmla="*/ 9525 h 238029"/>
                    <a:gd name="connsiteX28" fmla="*/ 228886 w 238315"/>
                    <a:gd name="connsiteY28" fmla="*/ 15240 h 238029"/>
                    <a:gd name="connsiteX29" fmla="*/ 228886 w 238315"/>
                    <a:gd name="connsiteY29" fmla="*/ 151733 h 238029"/>
                    <a:gd name="connsiteX30" fmla="*/ 183642 w 238315"/>
                    <a:gd name="connsiteY30" fmla="*/ 47911 h 238029"/>
                    <a:gd name="connsiteX31" fmla="*/ 127730 w 238315"/>
                    <a:gd name="connsiteY31" fmla="*/ 47911 h 238029"/>
                    <a:gd name="connsiteX32" fmla="*/ 117538 w 238315"/>
                    <a:gd name="connsiteY32" fmla="*/ 58103 h 238029"/>
                    <a:gd name="connsiteX33" fmla="*/ 117538 w 238315"/>
                    <a:gd name="connsiteY33" fmla="*/ 114014 h 238029"/>
                    <a:gd name="connsiteX34" fmla="*/ 119253 w 238315"/>
                    <a:gd name="connsiteY34" fmla="*/ 119634 h 238029"/>
                    <a:gd name="connsiteX35" fmla="*/ 112585 w 238315"/>
                    <a:gd name="connsiteY35" fmla="*/ 117062 h 238029"/>
                    <a:gd name="connsiteX36" fmla="*/ 56674 w 238315"/>
                    <a:gd name="connsiteY36" fmla="*/ 117062 h 238029"/>
                    <a:gd name="connsiteX37" fmla="*/ 46482 w 238315"/>
                    <a:gd name="connsiteY37" fmla="*/ 127254 h 238029"/>
                    <a:gd name="connsiteX38" fmla="*/ 46482 w 238315"/>
                    <a:gd name="connsiteY38" fmla="*/ 183166 h 238029"/>
                    <a:gd name="connsiteX39" fmla="*/ 56674 w 238315"/>
                    <a:gd name="connsiteY39" fmla="*/ 193358 h 238029"/>
                    <a:gd name="connsiteX40" fmla="*/ 112585 w 238315"/>
                    <a:gd name="connsiteY40" fmla="*/ 193358 h 238029"/>
                    <a:gd name="connsiteX41" fmla="*/ 122777 w 238315"/>
                    <a:gd name="connsiteY41" fmla="*/ 183166 h 238029"/>
                    <a:gd name="connsiteX42" fmla="*/ 122777 w 238315"/>
                    <a:gd name="connsiteY42" fmla="*/ 127254 h 238029"/>
                    <a:gd name="connsiteX43" fmla="*/ 121063 w 238315"/>
                    <a:gd name="connsiteY43" fmla="*/ 121634 h 238029"/>
                    <a:gd name="connsiteX44" fmla="*/ 127730 w 238315"/>
                    <a:gd name="connsiteY44" fmla="*/ 124206 h 238029"/>
                    <a:gd name="connsiteX45" fmla="*/ 183642 w 238315"/>
                    <a:gd name="connsiteY45" fmla="*/ 124206 h 238029"/>
                    <a:gd name="connsiteX46" fmla="*/ 193834 w 238315"/>
                    <a:gd name="connsiteY46" fmla="*/ 114014 h 238029"/>
                    <a:gd name="connsiteX47" fmla="*/ 193834 w 238315"/>
                    <a:gd name="connsiteY47" fmla="*/ 58103 h 238029"/>
                    <a:gd name="connsiteX48" fmla="*/ 183642 w 238315"/>
                    <a:gd name="connsiteY48" fmla="*/ 47911 h 238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38315" h="238029">
                      <a:moveTo>
                        <a:pt x="223171" y="0"/>
                      </a:moveTo>
                      <a:lnTo>
                        <a:pt x="88678" y="0"/>
                      </a:lnTo>
                      <a:cubicBezTo>
                        <a:pt x="80391" y="0"/>
                        <a:pt x="73533" y="6858"/>
                        <a:pt x="73533" y="15240"/>
                      </a:cubicBezTo>
                      <a:lnTo>
                        <a:pt x="73533" y="71057"/>
                      </a:lnTo>
                      <a:lnTo>
                        <a:pt x="15145" y="71057"/>
                      </a:lnTo>
                      <a:cubicBezTo>
                        <a:pt x="6858" y="71057"/>
                        <a:pt x="0" y="77915"/>
                        <a:pt x="0" y="86297"/>
                      </a:cubicBezTo>
                      <a:lnTo>
                        <a:pt x="0" y="222790"/>
                      </a:lnTo>
                      <a:cubicBezTo>
                        <a:pt x="0" y="231172"/>
                        <a:pt x="6763" y="238030"/>
                        <a:pt x="15145" y="238030"/>
                      </a:cubicBezTo>
                      <a:lnTo>
                        <a:pt x="149638" y="238030"/>
                      </a:lnTo>
                      <a:cubicBezTo>
                        <a:pt x="157925" y="238030"/>
                        <a:pt x="164783" y="231172"/>
                        <a:pt x="164783" y="222790"/>
                      </a:cubicBezTo>
                      <a:lnTo>
                        <a:pt x="164783" y="166973"/>
                      </a:lnTo>
                      <a:lnTo>
                        <a:pt x="223171" y="166973"/>
                      </a:lnTo>
                      <a:cubicBezTo>
                        <a:pt x="231458" y="166973"/>
                        <a:pt x="238315" y="160115"/>
                        <a:pt x="238315" y="151733"/>
                      </a:cubicBezTo>
                      <a:lnTo>
                        <a:pt x="238315" y="15240"/>
                      </a:lnTo>
                      <a:cubicBezTo>
                        <a:pt x="238315" y="6858"/>
                        <a:pt x="231553" y="0"/>
                        <a:pt x="223171" y="0"/>
                      </a:cubicBezTo>
                      <a:close/>
                      <a:moveTo>
                        <a:pt x="228790" y="151733"/>
                      </a:moveTo>
                      <a:cubicBezTo>
                        <a:pt x="228790" y="154877"/>
                        <a:pt x="226314" y="157448"/>
                        <a:pt x="223171" y="157448"/>
                      </a:cubicBezTo>
                      <a:lnTo>
                        <a:pt x="155258" y="157448"/>
                      </a:lnTo>
                      <a:lnTo>
                        <a:pt x="155258" y="222790"/>
                      </a:lnTo>
                      <a:cubicBezTo>
                        <a:pt x="155258" y="225933"/>
                        <a:pt x="152781" y="228505"/>
                        <a:pt x="149638" y="228505"/>
                      </a:cubicBezTo>
                      <a:lnTo>
                        <a:pt x="15145" y="228505"/>
                      </a:lnTo>
                      <a:cubicBezTo>
                        <a:pt x="12097" y="228505"/>
                        <a:pt x="9525" y="225933"/>
                        <a:pt x="9525" y="222790"/>
                      </a:cubicBezTo>
                      <a:lnTo>
                        <a:pt x="9525" y="86297"/>
                      </a:lnTo>
                      <a:cubicBezTo>
                        <a:pt x="9525" y="83153"/>
                        <a:pt x="12001" y="80582"/>
                        <a:pt x="15145" y="80582"/>
                      </a:cubicBezTo>
                      <a:lnTo>
                        <a:pt x="83153" y="80582"/>
                      </a:lnTo>
                      <a:lnTo>
                        <a:pt x="83153" y="15240"/>
                      </a:lnTo>
                      <a:cubicBezTo>
                        <a:pt x="83153" y="12097"/>
                        <a:pt x="85630" y="9525"/>
                        <a:pt x="88773" y="9525"/>
                      </a:cubicBezTo>
                      <a:lnTo>
                        <a:pt x="223266" y="9525"/>
                      </a:lnTo>
                      <a:cubicBezTo>
                        <a:pt x="226314" y="9525"/>
                        <a:pt x="228886" y="12097"/>
                        <a:pt x="228886" y="15240"/>
                      </a:cubicBezTo>
                      <a:lnTo>
                        <a:pt x="228886" y="151733"/>
                      </a:lnTo>
                      <a:close/>
                      <a:moveTo>
                        <a:pt x="183642" y="47911"/>
                      </a:moveTo>
                      <a:lnTo>
                        <a:pt x="127730" y="47911"/>
                      </a:lnTo>
                      <a:cubicBezTo>
                        <a:pt x="122110" y="47911"/>
                        <a:pt x="117538" y="52483"/>
                        <a:pt x="117538" y="58103"/>
                      </a:cubicBezTo>
                      <a:lnTo>
                        <a:pt x="117538" y="114014"/>
                      </a:lnTo>
                      <a:cubicBezTo>
                        <a:pt x="117538" y="116110"/>
                        <a:pt x="118205" y="118015"/>
                        <a:pt x="119253" y="119634"/>
                      </a:cubicBezTo>
                      <a:cubicBezTo>
                        <a:pt x="117443" y="118015"/>
                        <a:pt x="115157" y="117062"/>
                        <a:pt x="112585" y="117062"/>
                      </a:cubicBezTo>
                      <a:lnTo>
                        <a:pt x="56674" y="117062"/>
                      </a:lnTo>
                      <a:cubicBezTo>
                        <a:pt x="51054" y="117062"/>
                        <a:pt x="46482" y="121634"/>
                        <a:pt x="46482" y="127254"/>
                      </a:cubicBezTo>
                      <a:lnTo>
                        <a:pt x="46482" y="183166"/>
                      </a:lnTo>
                      <a:cubicBezTo>
                        <a:pt x="46482" y="188786"/>
                        <a:pt x="51054" y="193358"/>
                        <a:pt x="56674" y="193358"/>
                      </a:cubicBezTo>
                      <a:lnTo>
                        <a:pt x="112585" y="193358"/>
                      </a:lnTo>
                      <a:cubicBezTo>
                        <a:pt x="118205" y="193358"/>
                        <a:pt x="122777" y="188786"/>
                        <a:pt x="122777" y="183166"/>
                      </a:cubicBezTo>
                      <a:lnTo>
                        <a:pt x="122777" y="127254"/>
                      </a:lnTo>
                      <a:cubicBezTo>
                        <a:pt x="122777" y="125158"/>
                        <a:pt x="122110" y="123254"/>
                        <a:pt x="121063" y="121634"/>
                      </a:cubicBezTo>
                      <a:cubicBezTo>
                        <a:pt x="122872" y="123254"/>
                        <a:pt x="125158" y="124206"/>
                        <a:pt x="127730" y="124206"/>
                      </a:cubicBezTo>
                      <a:lnTo>
                        <a:pt x="183642" y="124206"/>
                      </a:lnTo>
                      <a:cubicBezTo>
                        <a:pt x="189262" y="124206"/>
                        <a:pt x="193834" y="119634"/>
                        <a:pt x="193834" y="114014"/>
                      </a:cubicBezTo>
                      <a:lnTo>
                        <a:pt x="193834" y="58103"/>
                      </a:lnTo>
                      <a:cubicBezTo>
                        <a:pt x="193834" y="52483"/>
                        <a:pt x="189262" y="47911"/>
                        <a:pt x="183642" y="47911"/>
                      </a:cubicBezTo>
                      <a:close/>
                    </a:path>
                  </a:pathLst>
                </a:custGeom>
                <a:solidFill>
                  <a:srgbClr val="9BF00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3CDECB2-A234-DB8D-C939-2C29A5F8A7D3}"/>
                  </a:ext>
                </a:extLst>
              </p:cNvPr>
              <p:cNvCxnSpPr>
                <a:cxnSpLocks/>
                <a:stCxn id="38" idx="1"/>
                <a:endCxn id="47" idx="3"/>
              </p:cNvCxnSpPr>
              <p:nvPr/>
            </p:nvCxnSpPr>
            <p:spPr>
              <a:xfrm flipH="1" flipV="1">
                <a:off x="5896928" y="4215595"/>
                <a:ext cx="956881" cy="3400"/>
              </a:xfrm>
              <a:prstGeom prst="straightConnector1">
                <a:avLst/>
              </a:prstGeom>
              <a:ln>
                <a:solidFill>
                  <a:srgbClr val="A1F30D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1CE591F-E08A-A3BC-6164-15E439F9744D}"/>
                  </a:ext>
                </a:extLst>
              </p:cNvPr>
              <p:cNvSpPr/>
              <p:nvPr/>
            </p:nvSpPr>
            <p:spPr bwMode="auto">
              <a:xfrm>
                <a:off x="4341209" y="3869350"/>
                <a:ext cx="1555719" cy="692490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Arc Resource Bridge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E875AFA-7C20-F473-A9EB-D4CD6F40F97D}"/>
                  </a:ext>
                </a:extLst>
              </p:cNvPr>
              <p:cNvSpPr/>
              <p:nvPr/>
            </p:nvSpPr>
            <p:spPr>
              <a:xfrm>
                <a:off x="5986272" y="3787365"/>
                <a:ext cx="778192" cy="4024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vCenter registration</a:t>
                </a:r>
              </a:p>
            </p:txBody>
          </p:sp>
        </p:grp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FF3280B5-D3E2-503A-1192-A4096A99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14173" y="4850689"/>
              <a:ext cx="274320" cy="274320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FB4216-8053-BCB0-2820-1BB5E9F8A105}"/>
              </a:ext>
            </a:extLst>
          </p:cNvPr>
          <p:cNvSpPr/>
          <p:nvPr/>
        </p:nvSpPr>
        <p:spPr bwMode="auto">
          <a:xfrm>
            <a:off x="1677021" y="731519"/>
            <a:ext cx="8875776" cy="3381273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E52DC2-8423-C4AD-0E62-1D862805CF7B}"/>
              </a:ext>
            </a:extLst>
          </p:cNvPr>
          <p:cNvSpPr/>
          <p:nvPr/>
        </p:nvSpPr>
        <p:spPr bwMode="auto">
          <a:xfrm>
            <a:off x="2598815" y="1392648"/>
            <a:ext cx="940224" cy="1261872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Additional Azure services integration via Arc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39FEDB-B50F-19A8-53E2-A9C35F9858C1}"/>
              </a:ext>
            </a:extLst>
          </p:cNvPr>
          <p:cNvSpPr/>
          <p:nvPr/>
        </p:nvSpPr>
        <p:spPr bwMode="auto">
          <a:xfrm>
            <a:off x="2608697" y="2745424"/>
            <a:ext cx="940224" cy="1261872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Microsoft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Entra ID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72371A9-AFEB-6A87-F148-9F6B3936A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0339" y="3355440"/>
            <a:ext cx="365760" cy="365760"/>
          </a:xfrm>
          <a:prstGeom prst="rect">
            <a:avLst/>
          </a:prstGeom>
        </p:spPr>
      </p:pic>
      <p:pic>
        <p:nvPicPr>
          <p:cNvPr id="28" name="Graphic 27" descr="Azure arc icon">
            <a:extLst>
              <a:ext uri="{FF2B5EF4-FFF2-40B4-BE49-F238E27FC236}">
                <a16:creationId xmlns:a16="http://schemas.microsoft.com/office/drawing/2014/main" id="{30BE0F27-F893-D22B-C026-BEB0EDEFC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5929" y="2025141"/>
            <a:ext cx="365760" cy="36576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D1A70B-8E3C-D6FB-DF71-B2595A019046}"/>
              </a:ext>
            </a:extLst>
          </p:cNvPr>
          <p:cNvSpPr/>
          <p:nvPr/>
        </p:nvSpPr>
        <p:spPr bwMode="auto">
          <a:xfrm>
            <a:off x="3623984" y="1382545"/>
            <a:ext cx="4754534" cy="223795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Arc resources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D18F931-920A-3836-6D70-B6557093CF0A}"/>
              </a:ext>
            </a:extLst>
          </p:cNvPr>
          <p:cNvSpPr/>
          <p:nvPr/>
        </p:nvSpPr>
        <p:spPr bwMode="auto">
          <a:xfrm>
            <a:off x="3623984" y="3668968"/>
            <a:ext cx="4754534" cy="338328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1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ConnectedVMwareVSphere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ARM resource provider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03AE733-1B2B-181E-E49B-E316E0428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7927" y="3701849"/>
            <a:ext cx="274320" cy="274320"/>
          </a:xfrm>
          <a:prstGeom prst="rect">
            <a:avLst/>
          </a:prstGeom>
        </p:spPr>
      </p:pic>
      <p:pic>
        <p:nvPicPr>
          <p:cNvPr id="36" name="Graphic 35" descr="Azure Arc logo">
            <a:extLst>
              <a:ext uri="{FF2B5EF4-FFF2-40B4-BE49-F238E27FC236}">
                <a16:creationId xmlns:a16="http://schemas.microsoft.com/office/drawing/2014/main" id="{2E8B9DE3-83BB-ACEB-3DDE-20214DA6DD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4748" y="1381664"/>
            <a:ext cx="365760" cy="36576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4B02763-B069-4F71-392D-5B8DBA412668}"/>
              </a:ext>
            </a:extLst>
          </p:cNvPr>
          <p:cNvGrpSpPr/>
          <p:nvPr/>
        </p:nvGrpSpPr>
        <p:grpSpPr>
          <a:xfrm>
            <a:off x="3825125" y="1754930"/>
            <a:ext cx="4433286" cy="1783390"/>
            <a:chOff x="4088791" y="2470345"/>
            <a:chExt cx="4433286" cy="178339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E421B6E-0E49-A2AE-B312-7772397131E7}"/>
                </a:ext>
              </a:extLst>
            </p:cNvPr>
            <p:cNvSpPr/>
            <p:nvPr/>
          </p:nvSpPr>
          <p:spPr>
            <a:xfrm>
              <a:off x="4792254" y="3643596"/>
              <a:ext cx="1231805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vCenter registration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70A5225-6B20-9240-CCB9-DD0CAEBCE27D}"/>
                </a:ext>
              </a:extLst>
            </p:cNvPr>
            <p:cNvGrpSpPr/>
            <p:nvPr/>
          </p:nvGrpSpPr>
          <p:grpSpPr>
            <a:xfrm>
              <a:off x="4088791" y="3915407"/>
              <a:ext cx="4433286" cy="338328"/>
              <a:chOff x="4088791" y="3915407"/>
              <a:chExt cx="4433286" cy="338328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BEF200F-FB78-72C7-5B5A-EF5FE29CFC47}"/>
                  </a:ext>
                </a:extLst>
              </p:cNvPr>
              <p:cNvSpPr/>
              <p:nvPr/>
            </p:nvSpPr>
            <p:spPr bwMode="auto">
              <a:xfrm>
                <a:off x="4088791" y="3915407"/>
                <a:ext cx="4433286" cy="338328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6E6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 Location</a:t>
                </a: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7FCE78AE-0AE1-5BB2-6A5B-A1B127FE3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151748" y="3942832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9EB659C-E0A5-56F4-6CDE-C396C0D3A9B4}"/>
                </a:ext>
              </a:extLst>
            </p:cNvPr>
            <p:cNvGrpSpPr/>
            <p:nvPr/>
          </p:nvGrpSpPr>
          <p:grpSpPr>
            <a:xfrm>
              <a:off x="4088791" y="2470345"/>
              <a:ext cx="4433286" cy="1089393"/>
              <a:chOff x="4202449" y="2940956"/>
              <a:chExt cx="4433286" cy="1089393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935586D8-9DA4-C5FF-2016-A9DE35108202}"/>
                  </a:ext>
                </a:extLst>
              </p:cNvPr>
              <p:cNvSpPr/>
              <p:nvPr/>
            </p:nvSpPr>
            <p:spPr bwMode="auto">
              <a:xfrm>
                <a:off x="4202449" y="3688203"/>
                <a:ext cx="4433286" cy="342146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6E6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VMware vCenter server Arc resource</a:t>
                </a: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E6E6E6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7DDF38C-5AFA-BCC4-A549-4E67A1C064FF}"/>
                  </a:ext>
                </a:extLst>
              </p:cNvPr>
              <p:cNvGrpSpPr/>
              <p:nvPr/>
            </p:nvGrpSpPr>
            <p:grpSpPr>
              <a:xfrm>
                <a:off x="4202449" y="2940956"/>
                <a:ext cx="4433286" cy="660737"/>
                <a:chOff x="4875840" y="2994454"/>
                <a:chExt cx="4433286" cy="660737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74A34917-E7E5-B940-7CE1-DC302D4B4E60}"/>
                    </a:ext>
                  </a:extLst>
                </p:cNvPr>
                <p:cNvGrpSpPr/>
                <p:nvPr/>
              </p:nvGrpSpPr>
              <p:grpSpPr>
                <a:xfrm>
                  <a:off x="4875840" y="2994454"/>
                  <a:ext cx="1447158" cy="660737"/>
                  <a:chOff x="3382776" y="2994454"/>
                  <a:chExt cx="1447158" cy="660737"/>
                </a:xfrm>
              </p:grpSpPr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625A8EF4-1653-477C-16B7-2B7942D87F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82776" y="2994454"/>
                    <a:ext cx="1447158" cy="66073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VMware vSphere </a:t>
                    </a:r>
                    <a:b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</a:b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VMs </a:t>
                    </a:r>
                    <a:r>
                      <a:rPr kumimoji="0" lang="en-I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resources</a:t>
                    </a:r>
                    <a:endPara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BB214D1F-C7B4-51A4-E115-5B1BF74D270F}"/>
                      </a:ext>
                    </a:extLst>
                  </p:cNvPr>
                  <p:cNvGrpSpPr/>
                  <p:nvPr/>
                </p:nvGrpSpPr>
                <p:grpSpPr>
                  <a:xfrm>
                    <a:off x="3572955" y="3330766"/>
                    <a:ext cx="1066800" cy="274320"/>
                    <a:chOff x="4331970" y="3718400"/>
                    <a:chExt cx="1066800" cy="274320"/>
                  </a:xfrm>
                </p:grpSpPr>
                <p:pic>
                  <p:nvPicPr>
                    <p:cNvPr id="81" name="Graphic 80">
                      <a:extLst>
                        <a:ext uri="{FF2B5EF4-FFF2-40B4-BE49-F238E27FC236}">
                          <a16:creationId xmlns:a16="http://schemas.microsoft.com/office/drawing/2014/main" id="{CA7F8AEC-84D0-D2FC-8D77-5C6A26256B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31970" y="3718400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Graphic 81">
                      <a:extLst>
                        <a:ext uri="{FF2B5EF4-FFF2-40B4-BE49-F238E27FC236}">
                          <a16:creationId xmlns:a16="http://schemas.microsoft.com/office/drawing/2014/main" id="{D80DA626-168F-107D-6B66-9D084B34EE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8210" y="3718400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3" name="Graphic 82">
                      <a:extLst>
                        <a:ext uri="{FF2B5EF4-FFF2-40B4-BE49-F238E27FC236}">
                          <a16:creationId xmlns:a16="http://schemas.microsoft.com/office/drawing/2014/main" id="{02E12EC2-12AC-7F1E-7D3C-A47D59DA41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24450" y="3718400"/>
                      <a:ext cx="274320" cy="27432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3F9700E8-4CED-B8DE-1AB0-4C05414213EA}"/>
                    </a:ext>
                  </a:extLst>
                </p:cNvPr>
                <p:cNvSpPr/>
                <p:nvPr/>
              </p:nvSpPr>
              <p:spPr bwMode="auto">
                <a:xfrm>
                  <a:off x="6368904" y="2994454"/>
                  <a:ext cx="1447158" cy="66073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Virtual machines templates </a:t>
                  </a:r>
                  <a:r>
                    <a:rPr kumimoji="0" lang="en-I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6E6E6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Arc resource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9E0016B6-035B-6A16-2077-BCA150645EBC}"/>
                    </a:ext>
                  </a:extLst>
                </p:cNvPr>
                <p:cNvSpPr/>
                <p:nvPr/>
              </p:nvSpPr>
              <p:spPr bwMode="auto">
                <a:xfrm>
                  <a:off x="7861968" y="2994454"/>
                  <a:ext cx="1447158" cy="66073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Virtual networks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6E6E6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Arc resource</a:t>
                  </a:r>
                </a:p>
              </p:txBody>
            </p:sp>
          </p:grpSp>
        </p:grp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00FF2A2A-7B5B-AD9C-7EF2-4F43DEFF88C3}"/>
              </a:ext>
            </a:extLst>
          </p:cNvPr>
          <p:cNvSpPr/>
          <p:nvPr/>
        </p:nvSpPr>
        <p:spPr bwMode="auto">
          <a:xfrm>
            <a:off x="2613973" y="859306"/>
            <a:ext cx="6779832" cy="439679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Unified operations, management, compliance, security, and governance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40D68E-D96B-F7F2-56D6-EBA467DA4A5A}"/>
              </a:ext>
            </a:extLst>
          </p:cNvPr>
          <p:cNvGrpSpPr/>
          <p:nvPr/>
        </p:nvGrpSpPr>
        <p:grpSpPr>
          <a:xfrm>
            <a:off x="8629087" y="943529"/>
            <a:ext cx="599563" cy="279267"/>
            <a:chOff x="8953343" y="1261312"/>
            <a:chExt cx="599563" cy="279267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83701C78-D6D2-377A-A0A9-2EA41FC8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53343" y="1266259"/>
              <a:ext cx="274320" cy="274320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57128876-7FDF-B696-0704-241E1DD4C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78586" y="1261312"/>
              <a:ext cx="274320" cy="27432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EDF10A5-5C90-13D4-7DEF-5FED224A83EF}"/>
              </a:ext>
            </a:extLst>
          </p:cNvPr>
          <p:cNvGrpSpPr/>
          <p:nvPr/>
        </p:nvGrpSpPr>
        <p:grpSpPr>
          <a:xfrm>
            <a:off x="2780514" y="941542"/>
            <a:ext cx="594360" cy="275362"/>
            <a:chOff x="3107557" y="1307559"/>
            <a:chExt cx="594360" cy="275362"/>
          </a:xfrm>
        </p:grpSpPr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3B98A31A-1A8C-58E3-0BAD-1D19F7AE6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107557" y="1307559"/>
              <a:ext cx="274320" cy="274320"/>
            </a:xfrm>
            <a:prstGeom prst="rect">
              <a:avLst/>
            </a:prstGeom>
          </p:spPr>
        </p:pic>
        <p:pic>
          <p:nvPicPr>
            <p:cNvPr id="100" name="Graphic 99" descr="Architecture all-up">
              <a:extLst>
                <a:ext uri="{FF2B5EF4-FFF2-40B4-BE49-F238E27FC236}">
                  <a16:creationId xmlns:a16="http://schemas.microsoft.com/office/drawing/2014/main" id="{9DA2D352-0CB1-4968-2136-7D26FCAC2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427597" y="1308601"/>
              <a:ext cx="274320" cy="274320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F6F94495-9DCD-7BCB-13BF-1A2B8E4DFDD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30830" y="863666"/>
            <a:ext cx="517998" cy="517998"/>
          </a:xfrm>
          <a:prstGeom prst="rect">
            <a:avLst/>
          </a:prstGeom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BD75401-BC81-E75C-E797-A0A82D3DB136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4592709" y="2844323"/>
            <a:ext cx="0" cy="1764153"/>
          </a:xfrm>
          <a:prstGeom prst="straightConnector1">
            <a:avLst/>
          </a:prstGeom>
          <a:ln>
            <a:solidFill>
              <a:srgbClr val="A1F30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Graphic 109">
            <a:extLst>
              <a:ext uri="{FF2B5EF4-FFF2-40B4-BE49-F238E27FC236}">
                <a16:creationId xmlns:a16="http://schemas.microsoft.com/office/drawing/2014/main" id="{30E84530-E1E5-5994-BD6B-9DF3C6CAECE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88082" y="2532435"/>
            <a:ext cx="274320" cy="274320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95C06C-A1CD-8E68-C8D7-26DB848A923E}"/>
              </a:ext>
            </a:extLst>
          </p:cNvPr>
          <p:cNvGrpSpPr/>
          <p:nvPr/>
        </p:nvGrpSpPr>
        <p:grpSpPr>
          <a:xfrm>
            <a:off x="8453581" y="1382545"/>
            <a:ext cx="940224" cy="2624751"/>
            <a:chOff x="8459552" y="1388154"/>
            <a:chExt cx="940224" cy="2624751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BFAB0466-8C9D-81E7-B616-5BFC7A0B277B}"/>
                </a:ext>
              </a:extLst>
            </p:cNvPr>
            <p:cNvSpPr/>
            <p:nvPr/>
          </p:nvSpPr>
          <p:spPr bwMode="auto">
            <a:xfrm>
              <a:off x="8459552" y="1388154"/>
              <a:ext cx="940224" cy="262475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Additional management capabilities 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via Arc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985D62E-2F83-564A-D9F6-44D9D1DC993A}"/>
                </a:ext>
              </a:extLst>
            </p:cNvPr>
            <p:cNvGrpSpPr/>
            <p:nvPr/>
          </p:nvGrpSpPr>
          <p:grpSpPr>
            <a:xfrm>
              <a:off x="8504003" y="2414938"/>
              <a:ext cx="851322" cy="1492110"/>
              <a:chOff x="8495921" y="2392502"/>
              <a:chExt cx="851322" cy="1461510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17DAFE55-B068-D5F7-EC6E-5BD6E5ACEF66}"/>
                  </a:ext>
                </a:extLst>
              </p:cNvPr>
              <p:cNvSpPr/>
              <p:nvPr/>
            </p:nvSpPr>
            <p:spPr bwMode="auto">
              <a:xfrm>
                <a:off x="8495921" y="2392502"/>
                <a:ext cx="851322" cy="4464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6E6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VMware vSphere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inventory management</a:t>
                </a: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29D3D1B5-5090-36F8-088A-654F533E100C}"/>
                  </a:ext>
                </a:extLst>
              </p:cNvPr>
              <p:cNvSpPr/>
              <p:nvPr/>
            </p:nvSpPr>
            <p:spPr bwMode="auto">
              <a:xfrm>
                <a:off x="8495921" y="2900027"/>
                <a:ext cx="851322" cy="4464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VM lifecycle operations</a:t>
                </a: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E9A18B6B-29F1-8E7B-FD0B-5192C8ADC5DF}"/>
                  </a:ext>
                </a:extLst>
              </p:cNvPr>
              <p:cNvSpPr/>
              <p:nvPr/>
            </p:nvSpPr>
            <p:spPr bwMode="auto">
              <a:xfrm>
                <a:off x="8495921" y="3407552"/>
                <a:ext cx="851322" cy="4464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At-scale </a:t>
                </a:r>
                <a:b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Arc agent installation</a:t>
                </a:r>
              </a:p>
            </p:txBody>
          </p:sp>
        </p:grpSp>
        <p:pic>
          <p:nvPicPr>
            <p:cNvPr id="115" name="Graphic 114" descr="Azure Arc logo">
              <a:extLst>
                <a:ext uri="{FF2B5EF4-FFF2-40B4-BE49-F238E27FC236}">
                  <a16:creationId xmlns:a16="http://schemas.microsoft.com/office/drawing/2014/main" id="{F439ABEA-72CD-8B0C-2691-280825FBB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46784" y="2008169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0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D5548FF-DF13-C83A-7EBC-9B7A890EC213}"/>
              </a:ext>
            </a:extLst>
          </p:cNvPr>
          <p:cNvSpPr/>
          <p:nvPr/>
        </p:nvSpPr>
        <p:spPr bwMode="auto">
          <a:xfrm>
            <a:off x="1677021" y="4240580"/>
            <a:ext cx="8875776" cy="246426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5B4AF9D-7013-290E-66AF-403B3A9CDD45}"/>
              </a:ext>
            </a:extLst>
          </p:cNvPr>
          <p:cNvSpPr/>
          <p:nvPr/>
        </p:nvSpPr>
        <p:spPr bwMode="auto">
          <a:xfrm>
            <a:off x="2613973" y="5589196"/>
            <a:ext cx="7016496" cy="1063375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GB" sz="2200" dirty="0"/>
              <a:t>Azure Arc-enabled System Center Virtual Machine Manager (SCVMM) </a:t>
            </a:r>
            <a:r>
              <a:rPr lang="en-US" sz="2200" dirty="0"/>
              <a:t>architecture</a:t>
            </a: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84C8C8E6-0992-C343-6786-EA6D0EAF5588}"/>
              </a:ext>
            </a:extLst>
          </p:cNvPr>
          <p:cNvGrpSpPr/>
          <p:nvPr/>
        </p:nvGrpSpPr>
        <p:grpSpPr>
          <a:xfrm>
            <a:off x="1639203" y="4547177"/>
            <a:ext cx="1109472" cy="735312"/>
            <a:chOff x="1757685" y="4110769"/>
            <a:chExt cx="1109472" cy="7353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E11DD9-B7B9-F8E6-BE43-3553733CB99A}"/>
                </a:ext>
              </a:extLst>
            </p:cNvPr>
            <p:cNvSpPr txBox="1"/>
            <p:nvPr/>
          </p:nvSpPr>
          <p:spPr>
            <a:xfrm>
              <a:off x="1757685" y="4445971"/>
              <a:ext cx="1109472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8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sz="1000"/>
                <a:t>On-premises Data Center </a:t>
              </a: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3BA20A36-9AF3-C74B-9B77-1BAA6EAA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41" y="4110769"/>
              <a:ext cx="365760" cy="36576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01340A-282D-8A20-74FF-9609D6086E99}"/>
              </a:ext>
            </a:extLst>
          </p:cNvPr>
          <p:cNvGrpSpPr/>
          <p:nvPr/>
        </p:nvGrpSpPr>
        <p:grpSpPr>
          <a:xfrm>
            <a:off x="3001169" y="6326267"/>
            <a:ext cx="6227481" cy="252449"/>
            <a:chOff x="2929271" y="5152503"/>
            <a:chExt cx="6694647" cy="3000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FF4E6FB-F58A-5578-83C4-7FCA84ADB2A3}"/>
                </a:ext>
              </a:extLst>
            </p:cNvPr>
            <p:cNvSpPr/>
            <p:nvPr/>
          </p:nvSpPr>
          <p:spPr bwMode="auto">
            <a:xfrm>
              <a:off x="2929271" y="5152503"/>
              <a:ext cx="1555719" cy="30007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Hyper-V host 01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3F7DBF-91D5-DBB1-425A-D52FFE1E7261}"/>
                </a:ext>
              </a:extLst>
            </p:cNvPr>
            <p:cNvSpPr/>
            <p:nvPr/>
          </p:nvSpPr>
          <p:spPr bwMode="auto">
            <a:xfrm>
              <a:off x="4642247" y="5152503"/>
              <a:ext cx="1555719" cy="30007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Hyper-V host 02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8791BD-D2F5-DEBF-3F82-AF9FD1B6789C}"/>
                </a:ext>
              </a:extLst>
            </p:cNvPr>
            <p:cNvSpPr/>
            <p:nvPr/>
          </p:nvSpPr>
          <p:spPr bwMode="auto">
            <a:xfrm>
              <a:off x="6355223" y="5152503"/>
              <a:ext cx="1555719" cy="30007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Hyper-V host 03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B85122A-C166-7704-F235-8256FB1CE558}"/>
                </a:ext>
              </a:extLst>
            </p:cNvPr>
            <p:cNvSpPr/>
            <p:nvPr/>
          </p:nvSpPr>
          <p:spPr bwMode="auto">
            <a:xfrm>
              <a:off x="8068199" y="5152503"/>
              <a:ext cx="1555719" cy="30007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Hyper-V host </a:t>
              </a:r>
              <a:r>
                <a:rPr lang="en-US" sz="800" i="1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n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DA873A4-1CD1-CE78-6F2B-D82D2CFC4B6B}"/>
              </a:ext>
            </a:extLst>
          </p:cNvPr>
          <p:cNvSpPr/>
          <p:nvPr/>
        </p:nvSpPr>
        <p:spPr bwMode="auto">
          <a:xfrm>
            <a:off x="5391332" y="5674275"/>
            <a:ext cx="1447158" cy="58257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Hyper-V </a:t>
            </a:r>
            <a:br>
              <a:rPr lang="en-US" sz="8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8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virtual machines templates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F4D1D6-0BF2-BFDD-0383-B22F22A3E2CD}"/>
              </a:ext>
            </a:extLst>
          </p:cNvPr>
          <p:cNvSpPr/>
          <p:nvPr/>
        </p:nvSpPr>
        <p:spPr bwMode="auto">
          <a:xfrm>
            <a:off x="6951902" y="5674275"/>
            <a:ext cx="1447158" cy="58257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Hyper-V </a:t>
            </a:r>
            <a:br>
              <a:rPr lang="en-US" sz="8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8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virtual networks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D83419-4860-FF19-F484-8439B2BF47FA}"/>
              </a:ext>
            </a:extLst>
          </p:cNvPr>
          <p:cNvSpPr/>
          <p:nvPr/>
        </p:nvSpPr>
        <p:spPr>
          <a:xfrm>
            <a:off x="7202653" y="5335283"/>
            <a:ext cx="1310682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800">
                <a:latin typeface="Segoe UI Semibold"/>
                <a:cs typeface="Segoe UI" pitchFamily="34" charset="0"/>
              </a:rPr>
              <a:t>Hyper-V management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D740E04-0FCD-4BED-B756-D9116B198D94}"/>
              </a:ext>
            </a:extLst>
          </p:cNvPr>
          <p:cNvCxnSpPr>
            <a:cxnSpLocks/>
            <a:stCxn id="38" idx="2"/>
            <a:endCxn id="10" idx="0"/>
          </p:cNvCxnSpPr>
          <p:nvPr/>
        </p:nvCxnSpPr>
        <p:spPr>
          <a:xfrm rot="5400000">
            <a:off x="6532671" y="4838324"/>
            <a:ext cx="340423" cy="11613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6A5236F-E0A4-371D-D5BC-9DFBD5309040}"/>
              </a:ext>
            </a:extLst>
          </p:cNvPr>
          <p:cNvGrpSpPr/>
          <p:nvPr/>
        </p:nvGrpSpPr>
        <p:grpSpPr>
          <a:xfrm>
            <a:off x="4222698" y="4429991"/>
            <a:ext cx="3784423" cy="818780"/>
            <a:chOff x="4257122" y="4343229"/>
            <a:chExt cx="3784423" cy="81878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B4D53D9-2199-F5D6-BB56-7B8DE976FEC8}"/>
                </a:ext>
              </a:extLst>
            </p:cNvPr>
            <p:cNvGrpSpPr/>
            <p:nvPr/>
          </p:nvGrpSpPr>
          <p:grpSpPr>
            <a:xfrm>
              <a:off x="4257122" y="4343229"/>
              <a:ext cx="3784423" cy="818780"/>
              <a:chOff x="4341209" y="3591978"/>
              <a:chExt cx="4068319" cy="973263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AD133C0-0FA1-FE80-735B-97DD53212E10}"/>
                  </a:ext>
                </a:extLst>
              </p:cNvPr>
              <p:cNvSpPr/>
              <p:nvPr/>
            </p:nvSpPr>
            <p:spPr bwMode="auto">
              <a:xfrm>
                <a:off x="6853809" y="3595378"/>
                <a:ext cx="1555719" cy="969863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80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SCVMM</a:t>
                </a:r>
                <a:endParaRPr lang="en-US" sz="800" dirty="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80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Management Server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3CDECB2-A234-DB8D-C939-2C29A5F8A7D3}"/>
                  </a:ext>
                </a:extLst>
              </p:cNvPr>
              <p:cNvCxnSpPr>
                <a:cxnSpLocks/>
                <a:stCxn id="38" idx="1"/>
                <a:endCxn id="47" idx="3"/>
              </p:cNvCxnSpPr>
              <p:nvPr/>
            </p:nvCxnSpPr>
            <p:spPr>
              <a:xfrm flipH="1" flipV="1">
                <a:off x="5896928" y="4076910"/>
                <a:ext cx="956880" cy="3400"/>
              </a:xfrm>
              <a:prstGeom prst="straightConnector1">
                <a:avLst/>
              </a:prstGeom>
              <a:ln>
                <a:solidFill>
                  <a:srgbClr val="A1F30D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1CE591F-E08A-A3BC-6164-15E439F9744D}"/>
                  </a:ext>
                </a:extLst>
              </p:cNvPr>
              <p:cNvSpPr/>
              <p:nvPr/>
            </p:nvSpPr>
            <p:spPr bwMode="auto">
              <a:xfrm>
                <a:off x="4341209" y="3591978"/>
                <a:ext cx="1555719" cy="969862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80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Arc Resource Bridge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E875AFA-7C20-F473-A9EB-D4CD6F40F97D}"/>
                  </a:ext>
                </a:extLst>
              </p:cNvPr>
              <p:cNvSpPr/>
              <p:nvPr/>
            </p:nvSpPr>
            <p:spPr>
              <a:xfrm>
                <a:off x="5986272" y="3671427"/>
                <a:ext cx="778192" cy="4024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A1F30D"/>
                    </a:solidFill>
                    <a:latin typeface="Segoe UI Semibold"/>
                    <a:cs typeface="Segoe UI" pitchFamily="34" charset="0"/>
                  </a:rPr>
                  <a:t>SCVMM registration</a:t>
                </a:r>
              </a:p>
            </p:txBody>
          </p:sp>
        </p:grp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FF3280B5-D3E2-503A-1192-A4096A99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13895" y="4756839"/>
              <a:ext cx="274320" cy="2743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FD619E-121E-C381-26FC-D75A058C09F9}"/>
              </a:ext>
            </a:extLst>
          </p:cNvPr>
          <p:cNvGrpSpPr/>
          <p:nvPr/>
        </p:nvGrpSpPr>
        <p:grpSpPr>
          <a:xfrm>
            <a:off x="3825125" y="5674275"/>
            <a:ext cx="1447158" cy="582574"/>
            <a:chOff x="2678962" y="5171088"/>
            <a:chExt cx="1447158" cy="58257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5BB152E-FECD-9446-B01E-1CBA15D8D267}"/>
                </a:ext>
              </a:extLst>
            </p:cNvPr>
            <p:cNvSpPr/>
            <p:nvPr/>
          </p:nvSpPr>
          <p:spPr bwMode="auto">
            <a:xfrm>
              <a:off x="2678962" y="5171088"/>
              <a:ext cx="1447158" cy="58257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Hyper-V virtual machines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7B9BF8-E64B-C13B-FA2F-44755DAB09FD}"/>
                </a:ext>
              </a:extLst>
            </p:cNvPr>
            <p:cNvGrpSpPr/>
            <p:nvPr/>
          </p:nvGrpSpPr>
          <p:grpSpPr>
            <a:xfrm>
              <a:off x="2896128" y="5440892"/>
              <a:ext cx="1011500" cy="274320"/>
              <a:chOff x="996293" y="5632635"/>
              <a:chExt cx="1011500" cy="274320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B0CBB1C4-8D5B-B3FC-449F-4A2D6BCC4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6293" y="5632635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2C14807A-3FB7-C9F1-521F-323DFE108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64883" y="5632635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6F4D2626-4F53-1AB2-4B51-D0A154518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33473" y="5632635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24" name="Picture 4" descr="System Center Configuration Manager Logo PNG Vector (SVG) Free Download">
            <a:extLst>
              <a:ext uri="{FF2B5EF4-FFF2-40B4-BE49-F238E27FC236}">
                <a16:creationId xmlns:a16="http://schemas.microsoft.com/office/drawing/2014/main" id="{143992A9-91D7-40F7-736F-503EB64A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71" y="4797881"/>
            <a:ext cx="336499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0368513-CD37-2A0F-BA7D-274349317512}"/>
              </a:ext>
            </a:extLst>
          </p:cNvPr>
          <p:cNvSpPr/>
          <p:nvPr/>
        </p:nvSpPr>
        <p:spPr bwMode="auto">
          <a:xfrm>
            <a:off x="1677021" y="731519"/>
            <a:ext cx="8875776" cy="3381273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endParaRPr lang="en-US" sz="100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6FC20FD-BFE0-DB81-D3FA-E59993A9C5D1}"/>
              </a:ext>
            </a:extLst>
          </p:cNvPr>
          <p:cNvSpPr/>
          <p:nvPr/>
        </p:nvSpPr>
        <p:spPr bwMode="auto">
          <a:xfrm>
            <a:off x="2598815" y="1392648"/>
            <a:ext cx="940224" cy="1261872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FFFFFF"/>
                </a:solidFill>
                <a:latin typeface="Segoe UI Semibold (Headings)"/>
                <a:cs typeface="Segoe UI" pitchFamily="34" charset="0"/>
              </a:rPr>
              <a:t>Additional Azure services integration via Arc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3EF92D3-C3DA-12FF-5DD0-0FE3244D30AA}"/>
              </a:ext>
            </a:extLst>
          </p:cNvPr>
          <p:cNvSpPr/>
          <p:nvPr/>
        </p:nvSpPr>
        <p:spPr bwMode="auto">
          <a:xfrm>
            <a:off x="2608697" y="2745424"/>
            <a:ext cx="940224" cy="1261872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FFFFFF"/>
                </a:solidFill>
                <a:latin typeface="Segoe UI Semibold (Headings)"/>
                <a:cs typeface="Segoe UI" pitchFamily="34" charset="0"/>
              </a:rPr>
              <a:t>Microsoft </a:t>
            </a:r>
          </a:p>
          <a:p>
            <a:pPr marL="0" marR="0" lvl="0" indent="0" algn="ctr" defTabSz="9143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FFFFFF"/>
                </a:solidFill>
                <a:latin typeface="Segoe UI Semibold (Headings)"/>
                <a:cs typeface="Segoe UI" pitchFamily="34" charset="0"/>
              </a:rPr>
              <a:t>Entra ID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1A2072A7-7506-1278-DE5B-CC226AD210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90339" y="3355440"/>
            <a:ext cx="365760" cy="365760"/>
          </a:xfrm>
          <a:prstGeom prst="rect">
            <a:avLst/>
          </a:prstGeom>
        </p:spPr>
      </p:pic>
      <p:pic>
        <p:nvPicPr>
          <p:cNvPr id="75" name="Graphic 74" descr="Azure arc icon">
            <a:extLst>
              <a:ext uri="{FF2B5EF4-FFF2-40B4-BE49-F238E27FC236}">
                <a16:creationId xmlns:a16="http://schemas.microsoft.com/office/drawing/2014/main" id="{ACD360B5-8276-D5A9-3534-33B5440D76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95929" y="2025141"/>
            <a:ext cx="365760" cy="36576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C60EA0B-BE28-CF1F-D6B5-7C6417FDB5C4}"/>
              </a:ext>
            </a:extLst>
          </p:cNvPr>
          <p:cNvSpPr/>
          <p:nvPr/>
        </p:nvSpPr>
        <p:spPr bwMode="auto">
          <a:xfrm>
            <a:off x="3623984" y="1382545"/>
            <a:ext cx="4754534" cy="223795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IN" sz="900">
                <a:solidFill>
                  <a:srgbClr val="E6E6E6"/>
                </a:solidFill>
                <a:latin typeface="+mj-lt"/>
                <a:ea typeface="+mj-ea"/>
                <a:cs typeface="+mj-cs"/>
              </a:rPr>
              <a:t>Azure Arc resources</a:t>
            </a:r>
          </a:p>
        </p:txBody>
      </p:sp>
      <p:sp>
        <p:nvSpPr>
          <p:cNvPr id="1034" name="Rectangle: Rounded Corners 1033">
            <a:extLst>
              <a:ext uri="{FF2B5EF4-FFF2-40B4-BE49-F238E27FC236}">
                <a16:creationId xmlns:a16="http://schemas.microsoft.com/office/drawing/2014/main" id="{E81F9F16-A4B2-9FE4-7B57-064E067A43FE}"/>
              </a:ext>
            </a:extLst>
          </p:cNvPr>
          <p:cNvSpPr/>
          <p:nvPr/>
        </p:nvSpPr>
        <p:spPr bwMode="auto">
          <a:xfrm>
            <a:off x="3623984" y="3668968"/>
            <a:ext cx="4754534" cy="338328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IN" sz="800" i="1" dirty="0">
                <a:solidFill>
                  <a:srgbClr val="E6E6E6"/>
                </a:solidFill>
                <a:latin typeface="+mj-lt"/>
                <a:ea typeface="+mj-ea"/>
                <a:cs typeface="+mj-cs"/>
              </a:rPr>
              <a:t>ScVmm</a:t>
            </a:r>
            <a:r>
              <a:rPr lang="en-IN" sz="800" dirty="0">
                <a:solidFill>
                  <a:srgbClr val="E6E6E6"/>
                </a:solidFill>
                <a:latin typeface="+mj-lt"/>
                <a:ea typeface="+mj-ea"/>
                <a:cs typeface="+mj-cs"/>
              </a:rPr>
              <a:t> ARM resource provider</a:t>
            </a:r>
          </a:p>
        </p:txBody>
      </p:sp>
      <p:pic>
        <p:nvPicPr>
          <p:cNvPr id="1035" name="Graphic 1034">
            <a:extLst>
              <a:ext uri="{FF2B5EF4-FFF2-40B4-BE49-F238E27FC236}">
                <a16:creationId xmlns:a16="http://schemas.microsoft.com/office/drawing/2014/main" id="{8793A1EF-8EC7-50AF-CA9E-FE37E4D0E2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87927" y="3701849"/>
            <a:ext cx="274320" cy="274320"/>
          </a:xfrm>
          <a:prstGeom prst="rect">
            <a:avLst/>
          </a:prstGeom>
        </p:spPr>
      </p:pic>
      <p:pic>
        <p:nvPicPr>
          <p:cNvPr id="1037" name="Graphic 1036" descr="Azure Arc logo">
            <a:extLst>
              <a:ext uri="{FF2B5EF4-FFF2-40B4-BE49-F238E27FC236}">
                <a16:creationId xmlns:a16="http://schemas.microsoft.com/office/drawing/2014/main" id="{A0DC5E76-806C-3AAC-DB12-C018FD8EC5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4748" y="1381664"/>
            <a:ext cx="365760" cy="36576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1B6297B-AEFD-6195-6D41-3F77822DB92B}"/>
              </a:ext>
            </a:extLst>
          </p:cNvPr>
          <p:cNvGrpSpPr/>
          <p:nvPr/>
        </p:nvGrpSpPr>
        <p:grpSpPr>
          <a:xfrm>
            <a:off x="3825125" y="1754930"/>
            <a:ext cx="4433286" cy="1783390"/>
            <a:chOff x="4088791" y="2470345"/>
            <a:chExt cx="4433286" cy="17833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80F176-4D7A-7A6F-05ED-F480E8DF5814}"/>
                </a:ext>
              </a:extLst>
            </p:cNvPr>
            <p:cNvSpPr/>
            <p:nvPr/>
          </p:nvSpPr>
          <p:spPr>
            <a:xfrm>
              <a:off x="4792254" y="3643596"/>
              <a:ext cx="1231805" cy="21544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800">
                  <a:solidFill>
                    <a:srgbClr val="A1F30D"/>
                  </a:solidFill>
                  <a:latin typeface="Segoe UI Semibold"/>
                  <a:cs typeface="Segoe UI" pitchFamily="34" charset="0"/>
                </a:rPr>
                <a:t>SCVMM registration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F6D9DFA-733E-CA5D-EC11-85D4E0F4A45A}"/>
                </a:ext>
              </a:extLst>
            </p:cNvPr>
            <p:cNvGrpSpPr/>
            <p:nvPr/>
          </p:nvGrpSpPr>
          <p:grpSpPr>
            <a:xfrm>
              <a:off x="4088791" y="3915407"/>
              <a:ext cx="4433286" cy="338328"/>
              <a:chOff x="4088791" y="3915407"/>
              <a:chExt cx="4433286" cy="33832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284B0BC-69D1-51D2-BB53-6ABC8C38428C}"/>
                  </a:ext>
                </a:extLst>
              </p:cNvPr>
              <p:cNvSpPr/>
              <p:nvPr/>
            </p:nvSpPr>
            <p:spPr bwMode="auto">
              <a:xfrm>
                <a:off x="4088791" y="3915407"/>
                <a:ext cx="4433286" cy="338328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6E6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Custom Location</a:t>
                </a:r>
              </a:p>
            </p:txBody>
          </p: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CFD2CDB3-6B37-974E-52B6-31A21435B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151748" y="3942832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129C8-D353-988D-851D-352390CEE739}"/>
                </a:ext>
              </a:extLst>
            </p:cNvPr>
            <p:cNvGrpSpPr/>
            <p:nvPr/>
          </p:nvGrpSpPr>
          <p:grpSpPr>
            <a:xfrm>
              <a:off x="4088791" y="2470345"/>
              <a:ext cx="4433286" cy="1089393"/>
              <a:chOff x="4202449" y="2940956"/>
              <a:chExt cx="4433286" cy="1089393"/>
            </a:xfrm>
          </p:grpSpPr>
          <p:sp>
            <p:nvSpPr>
              <p:cNvPr id="1030" name="Rectangle: Rounded Corners 1029">
                <a:extLst>
                  <a:ext uri="{FF2B5EF4-FFF2-40B4-BE49-F238E27FC236}">
                    <a16:creationId xmlns:a16="http://schemas.microsoft.com/office/drawing/2014/main" id="{2B72317D-4A09-D1F3-C788-FFD456CA24F8}"/>
                  </a:ext>
                </a:extLst>
              </p:cNvPr>
              <p:cNvSpPr/>
              <p:nvPr/>
            </p:nvSpPr>
            <p:spPr bwMode="auto">
              <a:xfrm>
                <a:off x="4202449" y="3688203"/>
                <a:ext cx="4433286" cy="342146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r>
                  <a:rPr lang="en-US" sz="800">
                    <a:solidFill>
                      <a:srgbClr val="E6E6E6"/>
                    </a:solidFill>
                    <a:latin typeface="+mj-lt"/>
                    <a:ea typeface="+mj-ea"/>
                    <a:cs typeface="+mj-cs"/>
                  </a:rPr>
                  <a:t>SCVMM Management server Arc resource</a:t>
                </a:r>
                <a:endParaRPr lang="en-IN" sz="800">
                  <a:solidFill>
                    <a:srgbClr val="E6E6E6"/>
                  </a:solidFill>
                  <a:latin typeface="+mj-lt"/>
                  <a:ea typeface="+mj-ea"/>
                  <a:cs typeface="+mj-cs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C37BAC0-F33A-2541-8A21-80BC3459727A}"/>
                  </a:ext>
                </a:extLst>
              </p:cNvPr>
              <p:cNvGrpSpPr/>
              <p:nvPr/>
            </p:nvGrpSpPr>
            <p:grpSpPr>
              <a:xfrm>
                <a:off x="4202449" y="2940956"/>
                <a:ext cx="4433286" cy="660737"/>
                <a:chOff x="4875840" y="2994454"/>
                <a:chExt cx="4433286" cy="66073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A8CE180-01F3-09F8-0B83-4D294C2BD1F0}"/>
                    </a:ext>
                  </a:extLst>
                </p:cNvPr>
                <p:cNvGrpSpPr/>
                <p:nvPr/>
              </p:nvGrpSpPr>
              <p:grpSpPr>
                <a:xfrm>
                  <a:off x="4875840" y="2994454"/>
                  <a:ext cx="1447158" cy="660737"/>
                  <a:chOff x="3382776" y="2994454"/>
                  <a:chExt cx="1447158" cy="660737"/>
                </a:xfrm>
              </p:grpSpPr>
              <p:sp>
                <p:nvSpPr>
                  <p:cNvPr id="1029" name="Rectangle: Rounded Corners 1028">
                    <a:extLst>
                      <a:ext uri="{FF2B5EF4-FFF2-40B4-BE49-F238E27FC236}">
                        <a16:creationId xmlns:a16="http://schemas.microsoft.com/office/drawing/2014/main" id="{18526343-7E2A-85C1-9319-B987E4DD20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82776" y="2994454"/>
                    <a:ext cx="1447158" cy="66073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5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800">
                        <a:solidFill>
                          <a:srgbClr val="FFFFFF"/>
                        </a:solidFill>
                        <a:latin typeface="Segoe UI Semibold"/>
                        <a:cs typeface="Segoe UI" pitchFamily="34" charset="0"/>
                      </a:rPr>
                      <a:t>Arc-enabled SCVMM </a:t>
                    </a:r>
                    <a:br>
                      <a:rPr lang="en-US" sz="800">
                        <a:solidFill>
                          <a:srgbClr val="FFFFFF"/>
                        </a:solidFill>
                        <a:latin typeface="Segoe UI Semibold"/>
                        <a:cs typeface="Segoe UI" pitchFamily="34" charset="0"/>
                      </a:rPr>
                    </a:br>
                    <a:r>
                      <a:rPr lang="en-US" sz="800">
                        <a:solidFill>
                          <a:srgbClr val="FFFFFF"/>
                        </a:solidFill>
                        <a:latin typeface="Segoe UI Semibold"/>
                        <a:cs typeface="Segoe UI" pitchFamily="34" charset="0"/>
                      </a:rPr>
                      <a:t>VMs </a:t>
                    </a:r>
                    <a:r>
                      <a:rPr lang="en-IN" sz="800">
                        <a:solidFill>
                          <a:srgbClr val="FFFFFF"/>
                        </a:solidFill>
                        <a:latin typeface="Segoe UI Semibold"/>
                        <a:cs typeface="Segoe UI" pitchFamily="34" charset="0"/>
                      </a:rPr>
                      <a:t>resources</a:t>
                    </a:r>
                    <a:endParaRPr lang="en-US" sz="80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DF9208D9-0FD6-3D2D-F8A5-7FC5A967FAD0}"/>
                      </a:ext>
                    </a:extLst>
                  </p:cNvPr>
                  <p:cNvGrpSpPr/>
                  <p:nvPr/>
                </p:nvGrpSpPr>
                <p:grpSpPr>
                  <a:xfrm>
                    <a:off x="3572955" y="3330766"/>
                    <a:ext cx="1066800" cy="274320"/>
                    <a:chOff x="4331970" y="3718400"/>
                    <a:chExt cx="1066800" cy="274320"/>
                  </a:xfrm>
                </p:grpSpPr>
                <p:pic>
                  <p:nvPicPr>
                    <p:cNvPr id="108" name="Graphic 107">
                      <a:extLst>
                        <a:ext uri="{FF2B5EF4-FFF2-40B4-BE49-F238E27FC236}">
                          <a16:creationId xmlns:a16="http://schemas.microsoft.com/office/drawing/2014/main" id="{980C40D8-AB58-7B6C-34E1-F109F369A8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31970" y="3718400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0" name="Graphic 109">
                      <a:extLst>
                        <a:ext uri="{FF2B5EF4-FFF2-40B4-BE49-F238E27FC236}">
                          <a16:creationId xmlns:a16="http://schemas.microsoft.com/office/drawing/2014/main" id="{BEB90777-B15E-6278-E4E9-E932109CBD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8210" y="3718400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1" name="Graphic 110">
                      <a:extLst>
                        <a:ext uri="{FF2B5EF4-FFF2-40B4-BE49-F238E27FC236}">
                          <a16:creationId xmlns:a16="http://schemas.microsoft.com/office/drawing/2014/main" id="{E4D11E0C-7218-8396-236B-67C145029C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24450" y="3718400"/>
                      <a:ext cx="274320" cy="27432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31" name="Rectangle: Rounded Corners 1030">
                  <a:extLst>
                    <a:ext uri="{FF2B5EF4-FFF2-40B4-BE49-F238E27FC236}">
                      <a16:creationId xmlns:a16="http://schemas.microsoft.com/office/drawing/2014/main" id="{2367A99F-7F11-EA16-4E48-2D86D1D65E9F}"/>
                    </a:ext>
                  </a:extLst>
                </p:cNvPr>
                <p:cNvSpPr/>
                <p:nvPr/>
              </p:nvSpPr>
              <p:spPr bwMode="auto">
                <a:xfrm>
                  <a:off x="6368904" y="2994454"/>
                  <a:ext cx="1447158" cy="66073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 dirty="0">
                      <a:solidFill>
                        <a:srgbClr val="FFFFFF"/>
                      </a:solidFill>
                      <a:latin typeface="+mj-lt"/>
                      <a:cs typeface="Segoe UI" pitchFamily="34" charset="0"/>
                    </a:rPr>
                    <a:t>Virtual machines templates </a:t>
                  </a:r>
                  <a:r>
                    <a:rPr kumimoji="0" lang="en-I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6E6E6"/>
                      </a:solidFill>
                      <a:effectLst/>
                      <a:uLnTx/>
                      <a:uFillTx/>
                      <a:latin typeface="+mj-lt"/>
                      <a:ea typeface="+mj-ea"/>
                      <a:cs typeface="+mj-cs"/>
                    </a:rPr>
                    <a:t>Arc resource</a:t>
                  </a:r>
                </a:p>
              </p:txBody>
            </p:sp>
            <p:sp>
              <p:nvSpPr>
                <p:cNvPr id="1032" name="Rectangle: Rounded Corners 1031">
                  <a:extLst>
                    <a:ext uri="{FF2B5EF4-FFF2-40B4-BE49-F238E27FC236}">
                      <a16:creationId xmlns:a16="http://schemas.microsoft.com/office/drawing/2014/main" id="{6CD77041-C19F-1C4F-E12D-CE5DCF1A19ED}"/>
                    </a:ext>
                  </a:extLst>
                </p:cNvPr>
                <p:cNvSpPr/>
                <p:nvPr/>
              </p:nvSpPr>
              <p:spPr bwMode="auto">
                <a:xfrm>
                  <a:off x="7861968" y="2994454"/>
                  <a:ext cx="1447158" cy="66073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Virtual </a:t>
                  </a:r>
                  <a:r>
                    <a:rPr lang="en-US" sz="800">
                      <a:solidFill>
                        <a:srgbClr val="FFFFFF"/>
                      </a:solidFill>
                      <a:latin typeface="+mj-lt"/>
                      <a:cs typeface="Segoe UI" pitchFamily="34" charset="0"/>
                    </a:rPr>
                    <a:t>networks</a:t>
                  </a:r>
                </a:p>
                <a:p>
                  <a:pPr algn="ctr" defTabSz="914400">
                    <a:defRPr/>
                  </a:pPr>
                  <a:r>
                    <a:rPr kumimoji="0" lang="en-IN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6E6E6"/>
                      </a:solidFill>
                      <a:effectLst/>
                      <a:uLnTx/>
                      <a:uFillTx/>
                      <a:latin typeface="+mj-lt"/>
                      <a:ea typeface="+mj-ea"/>
                      <a:cs typeface="+mj-cs"/>
                    </a:rPr>
                    <a:t>Arc resource</a:t>
                  </a:r>
                </a:p>
              </p:txBody>
            </p:sp>
          </p:grpSp>
        </p:grp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72CF5B8-07ED-5BAD-C2B8-4B218AF0097D}"/>
              </a:ext>
            </a:extLst>
          </p:cNvPr>
          <p:cNvSpPr/>
          <p:nvPr/>
        </p:nvSpPr>
        <p:spPr bwMode="auto">
          <a:xfrm>
            <a:off x="2613973" y="859306"/>
            <a:ext cx="6779832" cy="439679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Unified operations, management, compliance, security, and governance</a:t>
            </a:r>
            <a:endParaRPr lang="en-US" sz="105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C48B2EA-E426-3D64-E7E7-212422A708C7}"/>
              </a:ext>
            </a:extLst>
          </p:cNvPr>
          <p:cNvGrpSpPr/>
          <p:nvPr/>
        </p:nvGrpSpPr>
        <p:grpSpPr>
          <a:xfrm>
            <a:off x="8629087" y="943529"/>
            <a:ext cx="599563" cy="279267"/>
            <a:chOff x="8953343" y="1261312"/>
            <a:chExt cx="599563" cy="279267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BC53C688-0BE0-AD57-B3FE-01090D084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53343" y="1266259"/>
              <a:ext cx="274320" cy="274320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858DD1FF-860F-C80A-94BB-8BA7F9AA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78586" y="1261312"/>
              <a:ext cx="274320" cy="27432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9F63474-F026-51B6-0326-F78C58726338}"/>
              </a:ext>
            </a:extLst>
          </p:cNvPr>
          <p:cNvGrpSpPr/>
          <p:nvPr/>
        </p:nvGrpSpPr>
        <p:grpSpPr>
          <a:xfrm>
            <a:off x="2780514" y="941542"/>
            <a:ext cx="594360" cy="275362"/>
            <a:chOff x="3107557" y="1307559"/>
            <a:chExt cx="594360" cy="275362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D58BA6EA-7E47-B63D-926B-156EC66A2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107557" y="1307559"/>
              <a:ext cx="274320" cy="274320"/>
            </a:xfrm>
            <a:prstGeom prst="rect">
              <a:avLst/>
            </a:prstGeom>
          </p:spPr>
        </p:pic>
        <p:pic>
          <p:nvPicPr>
            <p:cNvPr id="82" name="Graphic 81" descr="Architecture all-up">
              <a:extLst>
                <a:ext uri="{FF2B5EF4-FFF2-40B4-BE49-F238E27FC236}">
                  <a16:creationId xmlns:a16="http://schemas.microsoft.com/office/drawing/2014/main" id="{FC3D558C-A8DE-6692-0A3C-5B1C557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427597" y="1308601"/>
              <a:ext cx="274320" cy="274320"/>
            </a:xfrm>
            <a:prstGeom prst="rect">
              <a:avLst/>
            </a:prstGeom>
          </p:spPr>
        </p:pic>
      </p:grpSp>
      <p:pic>
        <p:nvPicPr>
          <p:cNvPr id="88" name="Graphic 87">
            <a:extLst>
              <a:ext uri="{FF2B5EF4-FFF2-40B4-BE49-F238E27FC236}">
                <a16:creationId xmlns:a16="http://schemas.microsoft.com/office/drawing/2014/main" id="{D7F769C0-4931-29C0-BB16-A2178093DCE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30830" y="863666"/>
            <a:ext cx="517998" cy="51799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04A269E-5249-486E-F9B6-8E0E942A04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88082" y="2539693"/>
            <a:ext cx="274320" cy="27432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080DAD-0315-6CA4-2497-8CC78DDD3E37}"/>
              </a:ext>
            </a:extLst>
          </p:cNvPr>
          <p:cNvCxnSpPr>
            <a:cxnSpLocks/>
          </p:cNvCxnSpPr>
          <p:nvPr/>
        </p:nvCxnSpPr>
        <p:spPr>
          <a:xfrm flipH="1">
            <a:off x="4592709" y="2844323"/>
            <a:ext cx="0" cy="1585668"/>
          </a:xfrm>
          <a:prstGeom prst="straightConnector1">
            <a:avLst/>
          </a:prstGeom>
          <a:ln>
            <a:solidFill>
              <a:srgbClr val="A1F30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47DA04-B67D-BC08-247B-E00CC6F4A85A}"/>
              </a:ext>
            </a:extLst>
          </p:cNvPr>
          <p:cNvGrpSpPr/>
          <p:nvPr/>
        </p:nvGrpSpPr>
        <p:grpSpPr>
          <a:xfrm>
            <a:off x="8453581" y="1382545"/>
            <a:ext cx="940224" cy="2624751"/>
            <a:chOff x="8459552" y="1388154"/>
            <a:chExt cx="940224" cy="262475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1B49593-D858-F54E-6B73-D9D7F3F07EDE}"/>
                </a:ext>
              </a:extLst>
            </p:cNvPr>
            <p:cNvSpPr/>
            <p:nvPr/>
          </p:nvSpPr>
          <p:spPr bwMode="auto">
            <a:xfrm>
              <a:off x="8459552" y="1388154"/>
              <a:ext cx="940224" cy="262475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Additional management capabilities </a:t>
              </a:r>
              <a:br>
                <a:rPr lang="en-US" sz="8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</a:br>
              <a:r>
                <a:rPr lang="en-US" sz="8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via Arc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5578189-D252-C2C2-2DCF-5D92C02E9003}"/>
                </a:ext>
              </a:extLst>
            </p:cNvPr>
            <p:cNvGrpSpPr/>
            <p:nvPr/>
          </p:nvGrpSpPr>
          <p:grpSpPr>
            <a:xfrm>
              <a:off x="8504003" y="2414938"/>
              <a:ext cx="851322" cy="1492110"/>
              <a:chOff x="8495921" y="2392502"/>
              <a:chExt cx="851322" cy="146151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E7BE93FE-11BD-81B4-1799-FFA4DEF5FE6C}"/>
                  </a:ext>
                </a:extLst>
              </p:cNvPr>
              <p:cNvSpPr/>
              <p:nvPr/>
            </p:nvSpPr>
            <p:spPr bwMode="auto">
              <a:xfrm>
                <a:off x="8495921" y="2392502"/>
                <a:ext cx="851322" cy="4464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>
                    <a:solidFill>
                      <a:srgbClr val="E6E6E6"/>
                    </a:solidFill>
                    <a:latin typeface="+mj-lt"/>
                    <a:ea typeface="+mj-ea"/>
                    <a:cs typeface="+mj-cs"/>
                  </a:rPr>
                  <a:t>SCVMM </a:t>
                </a:r>
                <a:br>
                  <a:rPr lang="en-US" sz="800">
                    <a:solidFill>
                      <a:srgbClr val="E6E6E6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8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inventory management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0CBE6014-C358-E1B3-34EB-0A80356D4C12}"/>
                  </a:ext>
                </a:extLst>
              </p:cNvPr>
              <p:cNvSpPr/>
              <p:nvPr/>
            </p:nvSpPr>
            <p:spPr bwMode="auto">
              <a:xfrm>
                <a:off x="8495921" y="2900027"/>
                <a:ext cx="851322" cy="4464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VM lifecycle operations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E079074-F128-12F1-EA15-5248A6FE9C1C}"/>
                  </a:ext>
                </a:extLst>
              </p:cNvPr>
              <p:cNvSpPr/>
              <p:nvPr/>
            </p:nvSpPr>
            <p:spPr bwMode="auto">
              <a:xfrm>
                <a:off x="8495921" y="3407552"/>
                <a:ext cx="851322" cy="4464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At-scale </a:t>
                </a:r>
                <a:br>
                  <a:rPr lang="en-US" sz="8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</a:br>
                <a:r>
                  <a:rPr lang="en-US" sz="8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Arc agent installation</a:t>
                </a:r>
              </a:p>
            </p:txBody>
          </p:sp>
        </p:grpSp>
        <p:pic>
          <p:nvPicPr>
            <p:cNvPr id="51" name="Graphic 50" descr="Azure Arc logo">
              <a:extLst>
                <a:ext uri="{FF2B5EF4-FFF2-40B4-BE49-F238E27FC236}">
                  <a16:creationId xmlns:a16="http://schemas.microsoft.com/office/drawing/2014/main" id="{E9D2CC54-76C7-E624-011B-A156E619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46784" y="2008169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16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8AE3-656D-6845-F8C0-AB14751D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17CF-D845-26EC-1880-1AF360A3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403719"/>
          </a:xfrm>
        </p:spPr>
        <p:txBody>
          <a:bodyPr/>
          <a:lstStyle/>
          <a:p>
            <a:r>
              <a:rPr lang="en-US" dirty="0"/>
              <a:t>Arc extensibility 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4D325F-563E-B617-FA30-6D8E887D8819}"/>
              </a:ext>
            </a:extLst>
          </p:cNvPr>
          <p:cNvSpPr/>
          <p:nvPr/>
        </p:nvSpPr>
        <p:spPr bwMode="auto">
          <a:xfrm>
            <a:off x="1018515" y="3348505"/>
            <a:ext cx="10153957" cy="2590800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6FA766-6B78-5EFA-694F-CE72C9D9BB78}"/>
              </a:ext>
            </a:extLst>
          </p:cNvPr>
          <p:cNvSpPr/>
          <p:nvPr/>
        </p:nvSpPr>
        <p:spPr bwMode="auto">
          <a:xfrm>
            <a:off x="2157537" y="4386925"/>
            <a:ext cx="699612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Microsoft Defender </a:t>
            </a:r>
            <a:br>
              <a:rPr lang="en-US" sz="800" dirty="0">
                <a:solidFill>
                  <a:srgbClr val="FFFFFF"/>
                </a:solidFill>
                <a:latin typeface="Segoe UI Semibold"/>
              </a:rPr>
            </a:br>
            <a:r>
              <a:rPr lang="en-US" sz="800" dirty="0">
                <a:solidFill>
                  <a:srgbClr val="FFFFFF"/>
                </a:solidFill>
                <a:latin typeface="Segoe UI Semibold"/>
              </a:rPr>
              <a:t>for Cloud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30D87D-E71A-58FF-9667-661A60972460}"/>
              </a:ext>
            </a:extLst>
          </p:cNvPr>
          <p:cNvSpPr/>
          <p:nvPr/>
        </p:nvSpPr>
        <p:spPr bwMode="auto">
          <a:xfrm>
            <a:off x="3658429" y="4386925"/>
            <a:ext cx="699612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Custom Script extension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578D3D-0252-8F66-3C32-057701E4B69D}"/>
              </a:ext>
            </a:extLst>
          </p:cNvPr>
          <p:cNvSpPr/>
          <p:nvPr/>
        </p:nvSpPr>
        <p:spPr bwMode="auto">
          <a:xfrm>
            <a:off x="5159320" y="4386925"/>
            <a:ext cx="700933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Log Analytics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6BB9E5-A3AE-2401-BD0E-04A0DF0A5825}"/>
              </a:ext>
            </a:extLst>
          </p:cNvPr>
          <p:cNvSpPr/>
          <p:nvPr/>
        </p:nvSpPr>
        <p:spPr bwMode="auto">
          <a:xfrm>
            <a:off x="5914086" y="4386925"/>
            <a:ext cx="700933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Azure Monitor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957EBD-7449-58A4-9784-4317D11E2296}"/>
              </a:ext>
            </a:extLst>
          </p:cNvPr>
          <p:cNvSpPr/>
          <p:nvPr/>
        </p:nvSpPr>
        <p:spPr bwMode="auto">
          <a:xfrm>
            <a:off x="6668852" y="4386925"/>
            <a:ext cx="700933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Azure </a:t>
            </a:r>
            <a:br>
              <a:rPr lang="en-US" sz="800" dirty="0">
                <a:solidFill>
                  <a:srgbClr val="FFFFFF"/>
                </a:solidFill>
                <a:latin typeface="Segoe UI Semibold"/>
              </a:rPr>
            </a:br>
            <a:r>
              <a:rPr lang="en-US" sz="800" dirty="0">
                <a:solidFill>
                  <a:srgbClr val="FFFFFF"/>
                </a:solidFill>
                <a:latin typeface="Segoe UI Semibold"/>
              </a:rPr>
              <a:t>Key Vault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D32290-B3BD-2046-B9DD-348C3F36EDEE}"/>
              </a:ext>
            </a:extLst>
          </p:cNvPr>
          <p:cNvSpPr/>
          <p:nvPr/>
        </p:nvSpPr>
        <p:spPr bwMode="auto">
          <a:xfrm>
            <a:off x="7423618" y="4386925"/>
            <a:ext cx="700933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Azure Automation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675F42-D77D-5DEB-7CF6-E7935232670F}"/>
              </a:ext>
            </a:extLst>
          </p:cNvPr>
          <p:cNvSpPr/>
          <p:nvPr/>
        </p:nvSpPr>
        <p:spPr bwMode="auto">
          <a:xfrm>
            <a:off x="2907982" y="4386925"/>
            <a:ext cx="699612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Microsoft Sentinel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9239E1-C8BB-A7E0-C91A-E658278D99F2}"/>
              </a:ext>
            </a:extLst>
          </p:cNvPr>
          <p:cNvSpPr/>
          <p:nvPr/>
        </p:nvSpPr>
        <p:spPr bwMode="auto">
          <a:xfrm>
            <a:off x="4408874" y="4386925"/>
            <a:ext cx="699612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Azure Policy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670BED-4C35-500D-D701-2DF8E42671D5}"/>
              </a:ext>
            </a:extLst>
          </p:cNvPr>
          <p:cNvSpPr/>
          <p:nvPr/>
        </p:nvSpPr>
        <p:spPr bwMode="auto">
          <a:xfrm>
            <a:off x="8178384" y="4386925"/>
            <a:ext cx="700933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OpenSSH for Windows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CD9117-CFDC-FC9B-54EF-7C226FEACFE6}"/>
              </a:ext>
            </a:extLst>
          </p:cNvPr>
          <p:cNvSpPr/>
          <p:nvPr/>
        </p:nvSpPr>
        <p:spPr bwMode="auto">
          <a:xfrm>
            <a:off x="8933150" y="4386925"/>
            <a:ext cx="700933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Entra ID based SSH for Linux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E4B7DF9-CA80-202D-A56B-80BD117AA2B2}"/>
              </a:ext>
            </a:extLst>
          </p:cNvPr>
          <p:cNvSpPr/>
          <p:nvPr/>
        </p:nvSpPr>
        <p:spPr bwMode="auto">
          <a:xfrm>
            <a:off x="9687916" y="4386925"/>
            <a:ext cx="700933" cy="96094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Segoe UI Semibold"/>
              </a:rPr>
              <a:t>Datadog Agent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C69FC3C-A6EA-840D-F174-6C8EA259A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4463" y="4905413"/>
            <a:ext cx="365760" cy="3657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97A16AC-EB54-6410-915A-01AAB9F79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4908" y="4905413"/>
            <a:ext cx="365760" cy="3657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C6E56D7-293E-E70C-F7F2-406D25AFE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5355" y="4905413"/>
            <a:ext cx="365760" cy="36576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119BAF-AE7E-5D25-8CE4-9BC37FE305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6906" y="4867397"/>
            <a:ext cx="365760" cy="36576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45EA96F-37F0-2174-CD69-5F53430CF7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5075" y="4867397"/>
            <a:ext cx="365760" cy="36576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60C02D4-AB38-DB00-046D-4A893423B3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36438" y="4867397"/>
            <a:ext cx="365760" cy="36576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CDF3D4C-D7CE-32F1-E444-AD5BE1E8E7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1204" y="4867397"/>
            <a:ext cx="365760" cy="36576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8CF4003-6C56-67E3-76FB-BF8DA1A374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75800" y="4905413"/>
            <a:ext cx="365760" cy="3657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EC6294F5-3735-F20E-45BE-BE046C0D24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45970" y="4867397"/>
            <a:ext cx="365760" cy="36576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DFC566E-79C4-5E58-0DBC-C2AAB8B7C5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23596" y="4890257"/>
            <a:ext cx="320040" cy="320040"/>
          </a:xfrm>
          <a:prstGeom prst="rect">
            <a:avLst/>
          </a:prstGeom>
        </p:spPr>
      </p:pic>
      <p:pic>
        <p:nvPicPr>
          <p:cNvPr id="53" name="Picture 10" descr="Logos &amp; Press Kit | Datadog">
            <a:extLst>
              <a:ext uri="{FF2B5EF4-FFF2-40B4-BE49-F238E27FC236}">
                <a16:creationId xmlns:a16="http://schemas.microsoft.com/office/drawing/2014/main" id="{C57AB8E7-5D83-6825-4FAF-237F001A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502" y="4844537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45B521-AA35-6F41-700C-A3C6F16F940C}"/>
              </a:ext>
            </a:extLst>
          </p:cNvPr>
          <p:cNvSpPr txBox="1"/>
          <p:nvPr/>
        </p:nvSpPr>
        <p:spPr>
          <a:xfrm>
            <a:off x="1018515" y="5112957"/>
            <a:ext cx="971435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Arc-enabled servers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E9341E8-97C2-1FD0-5E28-C395C45CA870}"/>
              </a:ext>
            </a:extLst>
          </p:cNvPr>
          <p:cNvSpPr/>
          <p:nvPr/>
        </p:nvSpPr>
        <p:spPr bwMode="auto">
          <a:xfrm>
            <a:off x="2157537" y="5407547"/>
            <a:ext cx="8231312" cy="28322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latin typeface="Segoe UI Semibold"/>
              </a:rPr>
              <a:t>Extensions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ED5D8B91-C251-C669-0239-C1972B054E8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10163" y="5434858"/>
            <a:ext cx="228600" cy="2286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DA2BB94-6334-9AF7-C5AE-3B71920F3F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73891" y="4683641"/>
            <a:ext cx="457200" cy="457200"/>
          </a:xfrm>
          <a:prstGeom prst="rect">
            <a:avLst/>
          </a:prstGeom>
          <a:effectLst/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C6E33F9-70CE-F5A2-B812-F01B026D88F4}"/>
              </a:ext>
            </a:extLst>
          </p:cNvPr>
          <p:cNvSpPr/>
          <p:nvPr/>
        </p:nvSpPr>
        <p:spPr bwMode="auto">
          <a:xfrm>
            <a:off x="2157537" y="3439536"/>
            <a:ext cx="8231312" cy="896003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Segoe UI Semibold"/>
              </a:rPr>
              <a:t>SQL Server enabled by Azure Arc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DC71B45B-B270-B59D-5DAF-F38B67EC853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75030" y="3663395"/>
            <a:ext cx="457200" cy="4572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1A1B3B9-65A5-41FB-475B-4ECAE1C8EDD6}"/>
              </a:ext>
            </a:extLst>
          </p:cNvPr>
          <p:cNvSpPr/>
          <p:nvPr/>
        </p:nvSpPr>
        <p:spPr bwMode="auto">
          <a:xfrm>
            <a:off x="10440560" y="3438997"/>
            <a:ext cx="658530" cy="2251772"/>
          </a:xfrm>
          <a:prstGeom prst="roundRect">
            <a:avLst>
              <a:gd name="adj" fmla="val 4645"/>
            </a:avLst>
          </a:prstGeom>
          <a:solidFill>
            <a:schemeClr val="accent5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latin typeface="Segoe UI Semibold"/>
              </a:rPr>
              <a:t>Extended Security Updates (ESU)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AC8697AE-91B7-FE60-EC44-4D12890CCB7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586945" y="4477991"/>
            <a:ext cx="365760" cy="365760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D320F77-5AEA-1091-0305-2EE01097424C}"/>
              </a:ext>
            </a:extLst>
          </p:cNvPr>
          <p:cNvSpPr/>
          <p:nvPr/>
        </p:nvSpPr>
        <p:spPr bwMode="auto">
          <a:xfrm>
            <a:off x="1018515" y="6075138"/>
            <a:ext cx="3252773" cy="587686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latin typeface="Segoe UI Semibold"/>
              </a:rPr>
              <a:t>Arc-enabled VMware vSphere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7B6A7E6-98A2-B384-CD1B-565B1A9029A6}"/>
              </a:ext>
            </a:extLst>
          </p:cNvPr>
          <p:cNvGrpSpPr/>
          <p:nvPr/>
        </p:nvGrpSpPr>
        <p:grpSpPr>
          <a:xfrm>
            <a:off x="2203744" y="6143505"/>
            <a:ext cx="878149" cy="279096"/>
            <a:chOff x="2391502" y="2481339"/>
            <a:chExt cx="878149" cy="279096"/>
          </a:xfrm>
        </p:grpSpPr>
        <p:pic>
          <p:nvPicPr>
            <p:cNvPr id="1049" name="Graphic 1048">
              <a:extLst>
                <a:ext uri="{FF2B5EF4-FFF2-40B4-BE49-F238E27FC236}">
                  <a16:creationId xmlns:a16="http://schemas.microsoft.com/office/drawing/2014/main" id="{A5A4B103-50FD-6D7B-0FCA-CB9667D8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995331" y="2481339"/>
              <a:ext cx="274320" cy="274320"/>
            </a:xfrm>
            <a:prstGeom prst="rect">
              <a:avLst/>
            </a:prstGeom>
          </p:spPr>
        </p:pic>
        <p:pic>
          <p:nvPicPr>
            <p:cNvPr id="1050" name="Graphic 1049">
              <a:extLst>
                <a:ext uri="{FF2B5EF4-FFF2-40B4-BE49-F238E27FC236}">
                  <a16:creationId xmlns:a16="http://schemas.microsoft.com/office/drawing/2014/main" id="{F48AF52E-EE4D-BFDC-2A3D-5D563D65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391502" y="2481339"/>
              <a:ext cx="274320" cy="274320"/>
            </a:xfrm>
            <a:prstGeom prst="rect">
              <a:avLst/>
            </a:prstGeom>
          </p:spPr>
        </p:pic>
        <p:pic>
          <p:nvPicPr>
            <p:cNvPr id="1051" name="Graphic 1050">
              <a:extLst>
                <a:ext uri="{FF2B5EF4-FFF2-40B4-BE49-F238E27FC236}">
                  <a16:creationId xmlns:a16="http://schemas.microsoft.com/office/drawing/2014/main" id="{99547165-D203-A467-EB7B-D2850FEC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691388" y="2486115"/>
              <a:ext cx="274320" cy="274320"/>
            </a:xfrm>
            <a:prstGeom prst="rect">
              <a:avLst/>
            </a:prstGeom>
          </p:spPr>
        </p:pic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B7752F1-BE22-6724-211A-EDF859A4DD9E}"/>
              </a:ext>
            </a:extLst>
          </p:cNvPr>
          <p:cNvSpPr/>
          <p:nvPr/>
        </p:nvSpPr>
        <p:spPr bwMode="auto">
          <a:xfrm>
            <a:off x="4466820" y="6075139"/>
            <a:ext cx="3252773" cy="587686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latin typeface="Segoe UI Semibold"/>
              </a:rPr>
              <a:t>Arc-enabled SCVMM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45B6D15-E20D-2B35-3573-87EAB8F3E20D}"/>
              </a:ext>
            </a:extLst>
          </p:cNvPr>
          <p:cNvGrpSpPr/>
          <p:nvPr/>
        </p:nvGrpSpPr>
        <p:grpSpPr>
          <a:xfrm>
            <a:off x="5656926" y="6146022"/>
            <a:ext cx="878149" cy="279096"/>
            <a:chOff x="2541084" y="1922194"/>
            <a:chExt cx="878149" cy="279096"/>
          </a:xfrm>
        </p:grpSpPr>
        <p:pic>
          <p:nvPicPr>
            <p:cNvPr id="1045" name="Graphic 1044">
              <a:extLst>
                <a:ext uri="{FF2B5EF4-FFF2-40B4-BE49-F238E27FC236}">
                  <a16:creationId xmlns:a16="http://schemas.microsoft.com/office/drawing/2014/main" id="{F94867C2-9460-13AD-7EAF-0D83E6FE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44913" y="1922194"/>
              <a:ext cx="274320" cy="274320"/>
            </a:xfrm>
            <a:prstGeom prst="rect">
              <a:avLst/>
            </a:prstGeom>
          </p:spPr>
        </p:pic>
        <p:pic>
          <p:nvPicPr>
            <p:cNvPr id="1047" name="Graphic 1046">
              <a:extLst>
                <a:ext uri="{FF2B5EF4-FFF2-40B4-BE49-F238E27FC236}">
                  <a16:creationId xmlns:a16="http://schemas.microsoft.com/office/drawing/2014/main" id="{D0D830EA-B134-C821-EAE6-A78FAF65B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541084" y="1922194"/>
              <a:ext cx="274320" cy="274320"/>
            </a:xfrm>
            <a:prstGeom prst="rect">
              <a:avLst/>
            </a:prstGeom>
          </p:spPr>
        </p:pic>
        <p:pic>
          <p:nvPicPr>
            <p:cNvPr id="1048" name="Graphic 1047">
              <a:extLst>
                <a:ext uri="{FF2B5EF4-FFF2-40B4-BE49-F238E27FC236}">
                  <a16:creationId xmlns:a16="http://schemas.microsoft.com/office/drawing/2014/main" id="{C70BC4FE-800B-A8A9-3FFA-59F0CEFE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840970" y="1926970"/>
              <a:ext cx="274320" cy="274320"/>
            </a:xfrm>
            <a:prstGeom prst="rect">
              <a:avLst/>
            </a:prstGeom>
          </p:spPr>
        </p:pic>
      </p:grp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EA3C176-0BCB-C7EA-8B2E-3E2DE4A241C9}"/>
              </a:ext>
            </a:extLst>
          </p:cNvPr>
          <p:cNvSpPr/>
          <p:nvPr/>
        </p:nvSpPr>
        <p:spPr bwMode="auto">
          <a:xfrm>
            <a:off x="7920713" y="6075139"/>
            <a:ext cx="3252773" cy="587686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</a:t>
            </a:r>
            <a:br>
              <a:rPr lang="en-US" sz="1100" dirty="0">
                <a:solidFill>
                  <a:srgbClr val="FFFFFF"/>
                </a:solidFill>
                <a:latin typeface="Segoe UI Semibold"/>
              </a:rPr>
            </a:br>
            <a:r>
              <a:rPr lang="en-US" sz="1100" dirty="0">
                <a:solidFill>
                  <a:srgbClr val="FFFFFF"/>
                </a:solidFill>
                <a:latin typeface="Segoe UI Semibold"/>
              </a:rPr>
              <a:t>1</a:t>
            </a:r>
            <a:r>
              <a:rPr lang="en-US" sz="1100" baseline="30000" dirty="0">
                <a:solidFill>
                  <a:srgbClr val="FFFFFF"/>
                </a:solidFill>
                <a:latin typeface="Segoe UI Semibold"/>
              </a:rPr>
              <a:t>st</a:t>
            </a:r>
            <a:r>
              <a:rPr lang="en-US" sz="1100" dirty="0">
                <a:solidFill>
                  <a:srgbClr val="FFFFFF"/>
                </a:solidFill>
                <a:latin typeface="Segoe UI Semibold"/>
              </a:rPr>
              <a:t> party Arc integration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8B85F222-3968-BC11-3417-0A96DA2D7B8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570354" y="6160469"/>
            <a:ext cx="457200" cy="4572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FA4C4B6-C6B9-A5F9-76C0-30945A731A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026914" y="6144719"/>
            <a:ext cx="457200" cy="4572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903AEC40-C381-025D-5DC6-006259C34BA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94059" y="6144719"/>
            <a:ext cx="457200" cy="457200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3924B1B-01B7-653C-7D17-5AB1DAC73C9F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2644902" y="5690769"/>
            <a:ext cx="0" cy="38436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8F1D81D-BF23-F941-049A-345E5356BA89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6093207" y="5690769"/>
            <a:ext cx="2793" cy="3843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78434EE-03D4-0B1D-9411-AA4982D369E7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9547100" y="5690769"/>
            <a:ext cx="0" cy="3843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97726A6-31D0-7311-33B8-0D30F435563C}"/>
              </a:ext>
            </a:extLst>
          </p:cNvPr>
          <p:cNvGrpSpPr/>
          <p:nvPr/>
        </p:nvGrpSpPr>
        <p:grpSpPr>
          <a:xfrm>
            <a:off x="2981015" y="3752849"/>
            <a:ext cx="6573880" cy="482843"/>
            <a:chOff x="3081893" y="3915167"/>
            <a:chExt cx="6573880" cy="48284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ABD0BFC-5F80-3BDF-E0B7-3F880C38C068}"/>
                </a:ext>
              </a:extLst>
            </p:cNvPr>
            <p:cNvGrpSpPr/>
            <p:nvPr/>
          </p:nvGrpSpPr>
          <p:grpSpPr>
            <a:xfrm>
              <a:off x="3081893" y="3915167"/>
              <a:ext cx="6573880" cy="482843"/>
              <a:chOff x="2700058" y="2302355"/>
              <a:chExt cx="7310522" cy="482843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6E73C201-ECA6-665D-6934-2EF0A27B6EFF}"/>
                  </a:ext>
                </a:extLst>
              </p:cNvPr>
              <p:cNvSpPr/>
              <p:nvPr/>
            </p:nvSpPr>
            <p:spPr bwMode="auto">
              <a:xfrm>
                <a:off x="2700058" y="2302355"/>
                <a:ext cx="1794520" cy="482152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Dashboards</a:t>
                </a:r>
              </a:p>
            </p:txBody>
          </p: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9A2F4BBC-78F8-34D5-B7FA-D1318FF5335D}"/>
                  </a:ext>
                </a:extLst>
              </p:cNvPr>
              <p:cNvSpPr/>
              <p:nvPr/>
            </p:nvSpPr>
            <p:spPr bwMode="auto">
              <a:xfrm>
                <a:off x="4539526" y="2302355"/>
                <a:ext cx="1794520" cy="482152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Best practices </a:t>
                </a:r>
                <a:b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</a:b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assessment</a:t>
                </a:r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EF5625E8-E7DA-915E-D3A9-256579692B80}"/>
                  </a:ext>
                </a:extLst>
              </p:cNvPr>
              <p:cNvSpPr/>
              <p:nvPr/>
            </p:nvSpPr>
            <p:spPr bwMode="auto">
              <a:xfrm>
                <a:off x="6378994" y="2303046"/>
                <a:ext cx="1794520" cy="482152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Microsoft Defender </a:t>
                </a:r>
                <a:b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</a:b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for Cloud</a:t>
                </a:r>
              </a:p>
            </p:txBody>
          </p: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685CD5F4-6552-8AD8-56EB-D4E57726580A}"/>
                  </a:ext>
                </a:extLst>
              </p:cNvPr>
              <p:cNvSpPr/>
              <p:nvPr/>
            </p:nvSpPr>
            <p:spPr bwMode="auto">
              <a:xfrm>
                <a:off x="8216060" y="2302355"/>
                <a:ext cx="1794520" cy="482152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Migration </a:t>
                </a:r>
                <a:b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</a:b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assessment</a:t>
                </a:r>
              </a:p>
            </p:txBody>
          </p:sp>
        </p:grp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F1B7E7FF-DF10-ADFC-2A82-20E76CC1D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150715" y="3996223"/>
              <a:ext cx="320040" cy="320040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E0864381-3677-5E9F-3056-38FCE82C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798954" y="3996223"/>
              <a:ext cx="320040" cy="320040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811157E0-14E9-9F19-C60C-86C5584A3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2650" y="4001112"/>
              <a:ext cx="320040" cy="320040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E829B736-C405-0EC5-F280-A8955ED0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8109513" y="4005586"/>
              <a:ext cx="320040" cy="32004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40D7AD-1091-EE66-1DAF-3A336A5BCC26}"/>
              </a:ext>
            </a:extLst>
          </p:cNvPr>
          <p:cNvGrpSpPr/>
          <p:nvPr/>
        </p:nvGrpSpPr>
        <p:grpSpPr>
          <a:xfrm>
            <a:off x="2450695" y="782861"/>
            <a:ext cx="7290611" cy="2487365"/>
            <a:chOff x="2732229" y="782861"/>
            <a:chExt cx="7290611" cy="248736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61C796A9-17EB-B85C-3B32-D1376EE77DC6}"/>
                </a:ext>
              </a:extLst>
            </p:cNvPr>
            <p:cNvSpPr/>
            <p:nvPr/>
          </p:nvSpPr>
          <p:spPr bwMode="auto">
            <a:xfrm>
              <a:off x="2732229" y="782861"/>
              <a:ext cx="7290611" cy="2487365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rgbClr val="FFFFFF"/>
                </a:solidFill>
                <a:latin typeface="Segoe UI Semibold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06A6406-EF04-3C81-1DF0-0D63EB8A86F2}"/>
                </a:ext>
              </a:extLst>
            </p:cNvPr>
            <p:cNvGrpSpPr/>
            <p:nvPr/>
          </p:nvGrpSpPr>
          <p:grpSpPr>
            <a:xfrm>
              <a:off x="2836781" y="1611659"/>
              <a:ext cx="967950" cy="829767"/>
              <a:chOff x="122416" y="2388775"/>
              <a:chExt cx="967950" cy="829767"/>
            </a:xfrm>
          </p:grpSpPr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5EAF4DA2-D244-07F6-8E67-390B5648F573}"/>
                  </a:ext>
                </a:extLst>
              </p:cNvPr>
              <p:cNvSpPr txBox="1"/>
              <p:nvPr/>
            </p:nvSpPr>
            <p:spPr>
              <a:xfrm>
                <a:off x="122416" y="2821510"/>
                <a:ext cx="967950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32114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Arc-enabled Kubernetes</a:t>
                </a:r>
              </a:p>
            </p:txBody>
          </p:sp>
          <p:pic>
            <p:nvPicPr>
              <p:cNvPr id="1044" name="Graphic 1043" descr="Kuberenetes icon">
                <a:extLst>
                  <a:ext uri="{FF2B5EF4-FFF2-40B4-BE49-F238E27FC236}">
                    <a16:creationId xmlns:a16="http://schemas.microsoft.com/office/drawing/2014/main" id="{0399565E-E028-4D4A-6079-5CB05260E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>
                <a:off x="375505" y="2388775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1026" name="Rectangle: Rounded Corners 1025">
              <a:extLst>
                <a:ext uri="{FF2B5EF4-FFF2-40B4-BE49-F238E27FC236}">
                  <a16:creationId xmlns:a16="http://schemas.microsoft.com/office/drawing/2014/main" id="{A0E17AB0-D51D-32B2-CFFC-78C3CE54C212}"/>
                </a:ext>
              </a:extLst>
            </p:cNvPr>
            <p:cNvSpPr/>
            <p:nvPr/>
          </p:nvSpPr>
          <p:spPr bwMode="auto">
            <a:xfrm>
              <a:off x="7713218" y="882204"/>
              <a:ext cx="700933" cy="1973242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FFFFFF"/>
                  </a:solidFill>
                  <a:latin typeface="Segoe UI Semibold"/>
                </a:rPr>
                <a:t>Azure IoT Operation enabled by Azure Arc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85DCF120-CF00-75E5-01CF-0D7F9FD5FFA3}"/>
                </a:ext>
              </a:extLst>
            </p:cNvPr>
            <p:cNvSpPr/>
            <p:nvPr/>
          </p:nvSpPr>
          <p:spPr bwMode="auto">
            <a:xfrm>
              <a:off x="8463711" y="885936"/>
              <a:ext cx="700933" cy="197510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FFFFFF"/>
                  </a:solidFill>
                  <a:latin typeface="Segoe UI Semibold"/>
                </a:rPr>
                <a:t>Azure AI Video Indexer enabled by Azure Arc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82920469-80D8-F0FF-86AB-C1822D32C8C3}"/>
                </a:ext>
              </a:extLst>
            </p:cNvPr>
            <p:cNvSpPr/>
            <p:nvPr/>
          </p:nvSpPr>
          <p:spPr bwMode="auto">
            <a:xfrm>
              <a:off x="9210939" y="889227"/>
              <a:ext cx="700933" cy="197510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FFFFFF"/>
                  </a:solidFill>
                  <a:latin typeface="Segoe UI Semibold"/>
                </a:rPr>
                <a:t>Azure Container Storage enabled by Azure Arc</a:t>
              </a:r>
            </a:p>
          </p:txBody>
        </p:sp>
        <p:pic>
          <p:nvPicPr>
            <p:cNvPr id="1038" name="Graphic 1037">
              <a:extLst>
                <a:ext uri="{FF2B5EF4-FFF2-40B4-BE49-F238E27FC236}">
                  <a16:creationId xmlns:a16="http://schemas.microsoft.com/office/drawing/2014/main" id="{B8E87D58-224B-1056-335C-5FF2CDD74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7835084" y="1717183"/>
              <a:ext cx="457200" cy="457200"/>
            </a:xfrm>
            <a:prstGeom prst="rect">
              <a:avLst/>
            </a:prstGeom>
          </p:spPr>
        </p:pic>
        <p:pic>
          <p:nvPicPr>
            <p:cNvPr id="1040" name="Graphic 1039">
              <a:extLst>
                <a:ext uri="{FF2B5EF4-FFF2-40B4-BE49-F238E27FC236}">
                  <a16:creationId xmlns:a16="http://schemas.microsoft.com/office/drawing/2014/main" id="{D274FCA4-7431-5B29-47C6-8485F8DF6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8589984" y="1717183"/>
              <a:ext cx="457200" cy="457200"/>
            </a:xfrm>
            <a:prstGeom prst="rect">
              <a:avLst/>
            </a:prstGeom>
          </p:spPr>
        </p:pic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74040FC6-D992-7E1B-66D4-F58219885589}"/>
                </a:ext>
              </a:extLst>
            </p:cNvPr>
            <p:cNvSpPr/>
            <p:nvPr/>
          </p:nvSpPr>
          <p:spPr bwMode="auto">
            <a:xfrm>
              <a:off x="3965478" y="2903470"/>
              <a:ext cx="5946393" cy="283222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Cluster Extensions</a:t>
              </a: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35FB2198-A61F-1781-1F2E-6F30E594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017211" y="2928646"/>
              <a:ext cx="228600" cy="228600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1393808-EA92-854E-CC14-AE752E87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320418" y="1717183"/>
              <a:ext cx="457200" cy="457200"/>
            </a:xfrm>
            <a:prstGeom prst="rect">
              <a:avLst/>
            </a:prstGeom>
          </p:spPr>
        </p:pic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98E78F39-7B10-2381-11F4-729844D24547}"/>
                </a:ext>
              </a:extLst>
            </p:cNvPr>
            <p:cNvSpPr/>
            <p:nvPr/>
          </p:nvSpPr>
          <p:spPr bwMode="auto">
            <a:xfrm>
              <a:off x="3965481" y="877125"/>
              <a:ext cx="699612" cy="96094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Microsoft Defender </a:t>
              </a:r>
              <a:br>
                <a:rPr lang="en-US" sz="800" dirty="0">
                  <a:solidFill>
                    <a:srgbClr val="FFFFFF"/>
                  </a:solidFill>
                  <a:latin typeface="Segoe UI Semibold"/>
                </a:rPr>
              </a:b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for Cloud</a:t>
              </a: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DCE5A896-F0A9-AF17-063A-B24541DECDA7}"/>
                </a:ext>
              </a:extLst>
            </p:cNvPr>
            <p:cNvSpPr/>
            <p:nvPr/>
          </p:nvSpPr>
          <p:spPr bwMode="auto">
            <a:xfrm>
              <a:off x="5466373" y="877125"/>
              <a:ext cx="699612" cy="96094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Azure Monitor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DE0162-6486-61F2-B04C-F0B53259A259}"/>
                </a:ext>
              </a:extLst>
            </p:cNvPr>
            <p:cNvGrpSpPr/>
            <p:nvPr/>
          </p:nvGrpSpPr>
          <p:grpSpPr>
            <a:xfrm>
              <a:off x="6967264" y="877125"/>
              <a:ext cx="700933" cy="1976844"/>
              <a:chOff x="6967264" y="877125"/>
              <a:chExt cx="700933" cy="1976844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CD3ABD7D-825A-14BB-81F7-3E06D50DE0B3}"/>
                  </a:ext>
                </a:extLst>
              </p:cNvPr>
              <p:cNvSpPr/>
              <p:nvPr/>
            </p:nvSpPr>
            <p:spPr bwMode="auto">
              <a:xfrm>
                <a:off x="6967264" y="877125"/>
                <a:ext cx="700933" cy="960944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Flux (GitOps)</a:t>
                </a: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4985E873-5A13-F8A4-9A39-1DE88B8D3765}"/>
                  </a:ext>
                </a:extLst>
              </p:cNvPr>
              <p:cNvSpPr/>
              <p:nvPr/>
            </p:nvSpPr>
            <p:spPr bwMode="auto">
              <a:xfrm>
                <a:off x="6967264" y="1893025"/>
                <a:ext cx="700933" cy="960944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rgbClr val="FFFFFF"/>
                    </a:solidFill>
                    <a:latin typeface="Segoe UI Semibold"/>
                  </a:rPr>
                  <a:t>Dapr extension</a:t>
                </a:r>
              </a:p>
            </p:txBody>
          </p:sp>
        </p:grp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E5080A2-377B-E18C-00B1-84FEC71100B2}"/>
                </a:ext>
              </a:extLst>
            </p:cNvPr>
            <p:cNvSpPr/>
            <p:nvPr/>
          </p:nvSpPr>
          <p:spPr bwMode="auto">
            <a:xfrm>
              <a:off x="4715926" y="877125"/>
              <a:ext cx="699612" cy="96094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Azure Policy</a:t>
              </a: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DA3FD322-7421-9215-04E3-43B4F8F5574E}"/>
                </a:ext>
              </a:extLst>
            </p:cNvPr>
            <p:cNvSpPr/>
            <p:nvPr/>
          </p:nvSpPr>
          <p:spPr bwMode="auto">
            <a:xfrm>
              <a:off x="6216818" y="877125"/>
              <a:ext cx="699612" cy="96094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Azure </a:t>
              </a:r>
              <a:br>
                <a:rPr lang="en-US" sz="800" dirty="0">
                  <a:solidFill>
                    <a:srgbClr val="FFFFFF"/>
                  </a:solidFill>
                  <a:latin typeface="Segoe UI Semibold"/>
                </a:rPr>
              </a:b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Key Vault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F17A60DA-F15D-543C-9C51-1438D9AC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32407" y="1395613"/>
              <a:ext cx="365760" cy="365760"/>
            </a:xfrm>
            <a:prstGeom prst="rect">
              <a:avLst/>
            </a:pr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53F65ECC-0A65-F086-4D89-A9B43FDB3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33299" y="1395613"/>
              <a:ext cx="365760" cy="365760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BDDA333A-F955-9951-A365-135C338AD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83744" y="1395613"/>
              <a:ext cx="365760" cy="365760"/>
            </a:xfrm>
            <a:prstGeom prst="rect">
              <a:avLst/>
            </a:prstGeom>
          </p:spPr>
        </p:pic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4B32553E-2ED3-A0A6-475E-C0E75805E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882852" y="1395613"/>
              <a:ext cx="365760" cy="365760"/>
            </a:xfrm>
            <a:prstGeom prst="rect">
              <a:avLst/>
            </a:pr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D73DDD12-7C37-2C70-9101-7F881462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7134850" y="1391431"/>
              <a:ext cx="365760" cy="365760"/>
            </a:xfrm>
            <a:prstGeom prst="rect">
              <a:avLst/>
            </a:prstGeom>
          </p:spPr>
        </p:pic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3F216321-ACCE-7622-EF22-F8C1CD09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7054387" y="2315691"/>
              <a:ext cx="548640" cy="548640"/>
            </a:xfrm>
            <a:prstGeom prst="rect">
              <a:avLst/>
            </a:prstGeom>
          </p:spPr>
        </p:pic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4064771F-B0A7-218A-5930-75CC0C88F1CA}"/>
                </a:ext>
              </a:extLst>
            </p:cNvPr>
            <p:cNvSpPr/>
            <p:nvPr/>
          </p:nvSpPr>
          <p:spPr bwMode="auto">
            <a:xfrm>
              <a:off x="3965479" y="1889423"/>
              <a:ext cx="699612" cy="96094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Arc-enabled data services</a:t>
              </a:r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B5DEAA7C-201C-631D-97B0-B08CEF4ABBA4}"/>
                </a:ext>
              </a:extLst>
            </p:cNvPr>
            <p:cNvSpPr/>
            <p:nvPr/>
          </p:nvSpPr>
          <p:spPr bwMode="auto">
            <a:xfrm>
              <a:off x="5466371" y="1889423"/>
              <a:ext cx="699612" cy="96094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Arc-enabled Container Apps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5F1AB31C-698B-2625-31B5-140DA8EEC7F8}"/>
                </a:ext>
              </a:extLst>
            </p:cNvPr>
            <p:cNvSpPr/>
            <p:nvPr/>
          </p:nvSpPr>
          <p:spPr bwMode="auto">
            <a:xfrm>
              <a:off x="4715924" y="1889423"/>
              <a:ext cx="699612" cy="96094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Arc-enabled Machine Learning</a:t>
              </a:r>
            </a:p>
          </p:txBody>
        </p:sp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2C057301-B688-B80C-D96D-905F444B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4131511" y="2396740"/>
              <a:ext cx="365760" cy="365760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8DA8A221-A01F-CFFE-4111-20AFC1344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882850" y="2396740"/>
              <a:ext cx="365760" cy="36576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80FD486-BC94-4AD5-80C5-0EE77FA3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33297" y="2396740"/>
              <a:ext cx="365760" cy="365760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D0999ED-4C84-1678-0BBA-75D97E4A9E73}"/>
                </a:ext>
              </a:extLst>
            </p:cNvPr>
            <p:cNvSpPr/>
            <p:nvPr/>
          </p:nvSpPr>
          <p:spPr bwMode="auto">
            <a:xfrm>
              <a:off x="6216818" y="1889423"/>
              <a:ext cx="699612" cy="960944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Azure </a:t>
              </a:r>
              <a:br>
                <a:rPr lang="en-US" sz="800" dirty="0">
                  <a:solidFill>
                    <a:srgbClr val="FFFFFF"/>
                  </a:solidFill>
                  <a:latin typeface="Segoe UI Semibold"/>
                </a:rPr>
              </a:br>
              <a:r>
                <a:rPr lang="en-US" sz="800" dirty="0">
                  <a:solidFill>
                    <a:srgbClr val="FFFFFF"/>
                  </a:solidFill>
                  <a:latin typeface="Segoe UI Semibold"/>
                </a:rPr>
                <a:t>Logic Apps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741123E-8E2B-77C3-6296-FE03AE12F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6383744" y="2396740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8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152927" cy="367858"/>
          </a:xfrm>
        </p:spPr>
        <p:txBody>
          <a:bodyPr/>
          <a:lstStyle/>
          <a:p>
            <a:r>
              <a:rPr lang="en-US" sz="2400" spc="-50" dirty="0">
                <a:latin typeface="Segoe UI Semibold (Headings)"/>
              </a:rPr>
              <a:t>AKS Edge Essentials (AKS EE) – </a:t>
            </a:r>
            <a:r>
              <a:rPr lang="en-US" sz="2400" spc="-50">
                <a:latin typeface="Segoe UI Semibold (Headings)"/>
              </a:rPr>
              <a:t>Solution architecture</a:t>
            </a:r>
            <a:endParaRPr lang="en-US" sz="2400" spc="-50" dirty="0">
              <a:latin typeface="Segoe UI Semibold (Headings)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6C48F6B-9F9F-B24F-554C-5BAFB81D1651}"/>
              </a:ext>
            </a:extLst>
          </p:cNvPr>
          <p:cNvGrpSpPr/>
          <p:nvPr/>
        </p:nvGrpSpPr>
        <p:grpSpPr>
          <a:xfrm>
            <a:off x="1245479" y="1043247"/>
            <a:ext cx="9701042" cy="5406779"/>
            <a:chOff x="1695629" y="961266"/>
            <a:chExt cx="9701042" cy="5406779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A9157F86-E66F-EA03-F4B2-FE0E1F5E7E2A}"/>
                </a:ext>
              </a:extLst>
            </p:cNvPr>
            <p:cNvSpPr/>
            <p:nvPr/>
          </p:nvSpPr>
          <p:spPr bwMode="auto">
            <a:xfrm>
              <a:off x="1700352" y="961266"/>
              <a:ext cx="9696319" cy="464495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AKS Edge Essentials cluster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BDF2788-89C6-1D8F-1911-060697CF1E3E}"/>
                </a:ext>
              </a:extLst>
            </p:cNvPr>
            <p:cNvGrpSpPr/>
            <p:nvPr/>
          </p:nvGrpSpPr>
          <p:grpSpPr>
            <a:xfrm>
              <a:off x="1865194" y="1504259"/>
              <a:ext cx="9366637" cy="3200171"/>
              <a:chOff x="641789" y="924088"/>
              <a:chExt cx="9366637" cy="3200171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656CABF-A20C-B4AB-BA57-AE4766B9B8A3}"/>
                  </a:ext>
                </a:extLst>
              </p:cNvPr>
              <p:cNvSpPr/>
              <p:nvPr/>
            </p:nvSpPr>
            <p:spPr bwMode="auto">
              <a:xfrm>
                <a:off x="641789" y="924088"/>
                <a:ext cx="5467939" cy="320017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Azure Linux VM built from EFLOW base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78DC04D-1125-C8C6-E9C3-0B38AAFC4B48}"/>
                  </a:ext>
                </a:extLst>
              </p:cNvPr>
              <p:cNvGrpSpPr/>
              <p:nvPr/>
            </p:nvGrpSpPr>
            <p:grpSpPr>
              <a:xfrm>
                <a:off x="787481" y="1401639"/>
                <a:ext cx="5146660" cy="2583542"/>
                <a:chOff x="787481" y="1401639"/>
                <a:chExt cx="5146660" cy="2583542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DCCA300A-8F8F-96E5-7350-9C85B5DB1660}"/>
                    </a:ext>
                  </a:extLst>
                </p:cNvPr>
                <p:cNvSpPr/>
                <p:nvPr/>
              </p:nvSpPr>
              <p:spPr bwMode="auto">
                <a:xfrm>
                  <a:off x="787481" y="3506122"/>
                  <a:ext cx="5146660" cy="47905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  <a:t>Azure Linux kernel</a:t>
                  </a:r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95E3CC00-1B62-FE06-9983-7B760F3097BD}"/>
                    </a:ext>
                  </a:extLst>
                </p:cNvPr>
                <p:cNvSpPr/>
                <p:nvPr/>
              </p:nvSpPr>
              <p:spPr bwMode="auto">
                <a:xfrm>
                  <a:off x="4295577" y="1407945"/>
                  <a:ext cx="1638564" cy="202105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  <a:t>User containers</a:t>
                  </a: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07C054FC-EA21-2DF0-121C-DFF70427AADF}"/>
                    </a:ext>
                  </a:extLst>
                </p:cNvPr>
                <p:cNvSpPr/>
                <p:nvPr/>
              </p:nvSpPr>
              <p:spPr bwMode="auto">
                <a:xfrm>
                  <a:off x="4419915" y="2330088"/>
                  <a:ext cx="1389888" cy="10028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cs typeface="Segoe UI" pitchFamily="34" charset="0"/>
                    </a:rPr>
                    <a:t>Linux</a:t>
                  </a:r>
                  <a:br>
                    <a:rPr lang="en-US" sz="1100" kern="0" dirty="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cs typeface="Segoe UI" pitchFamily="34" charset="0"/>
                    </a:rPr>
                    <a:t>containers</a:t>
                  </a:r>
                </a:p>
              </p:txBody>
            </p:sp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A18EFE7B-7D36-21E1-16A7-88D08F5FC4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1979" y="1835640"/>
                  <a:ext cx="365760" cy="365760"/>
                </a:xfrm>
                <a:prstGeom prst="rect">
                  <a:avLst/>
                </a:prstGeom>
              </p:spPr>
            </p:pic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167983E-B2B7-8B58-C205-33B1C8750E9C}"/>
                    </a:ext>
                  </a:extLst>
                </p:cNvPr>
                <p:cNvGrpSpPr/>
                <p:nvPr/>
              </p:nvGrpSpPr>
              <p:grpSpPr>
                <a:xfrm>
                  <a:off x="2548595" y="1401639"/>
                  <a:ext cx="1638564" cy="2021055"/>
                  <a:chOff x="6849463" y="1393527"/>
                  <a:chExt cx="1638564" cy="2021055"/>
                </a:xfrm>
              </p:grpSpPr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309E2BE1-A8CC-EDC2-819A-1FC5556213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9463" y="1393527"/>
                    <a:ext cx="1638564" cy="2021055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Azure containers</a:t>
                    </a:r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BC29E1D3-98A0-39B9-620B-126036CDA6C1}"/>
                      </a:ext>
                    </a:extLst>
                  </p:cNvPr>
                  <p:cNvGrpSpPr/>
                  <p:nvPr/>
                </p:nvGrpSpPr>
                <p:grpSpPr>
                  <a:xfrm>
                    <a:off x="6977130" y="2318982"/>
                    <a:ext cx="1395841" cy="1004553"/>
                    <a:chOff x="4569831" y="4022067"/>
                    <a:chExt cx="1395841" cy="1004553"/>
                  </a:xfrm>
                </p:grpSpPr>
                <p:sp>
                  <p:nvSpPr>
                    <p:cNvPr id="38" name="Rectangle: Rounded Corners 37">
                      <a:extLst>
                        <a:ext uri="{FF2B5EF4-FFF2-40B4-BE49-F238E27FC236}">
                          <a16:creationId xmlns:a16="http://schemas.microsoft.com/office/drawing/2014/main" id="{B58A9534-C5F7-7BB5-2693-1A8E9AB2431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569831" y="4022067"/>
                      <a:ext cx="1392688" cy="479059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1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Flux &amp; other Azure agents</a:t>
                      </a:r>
                    </a:p>
                  </p:txBody>
                </p:sp>
                <p:sp>
                  <p:nvSpPr>
                    <p:cNvPr id="39" name="Rectangle: Rounded Corners 38">
                      <a:extLst>
                        <a:ext uri="{FF2B5EF4-FFF2-40B4-BE49-F238E27FC236}">
                          <a16:creationId xmlns:a16="http://schemas.microsoft.com/office/drawing/2014/main" id="{2E0BAA7D-15F8-5526-21FE-0FC60CB070D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572984" y="4547561"/>
                      <a:ext cx="1392688" cy="479059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1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Arc-Connected cluster</a:t>
                      </a:r>
                    </a:p>
                  </p:txBody>
                </p:sp>
              </p:grpSp>
              <p:pic>
                <p:nvPicPr>
                  <p:cNvPr id="42" name="Graphic 41">
                    <a:extLst>
                      <a:ext uri="{FF2B5EF4-FFF2-40B4-BE49-F238E27FC236}">
                        <a16:creationId xmlns:a16="http://schemas.microsoft.com/office/drawing/2014/main" id="{4E722CB5-D7A7-B899-B259-AC8419FD45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92171" y="1799648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B5630CB1-796B-8DDB-9AC4-D209E3AEA197}"/>
                    </a:ext>
                  </a:extLst>
                </p:cNvPr>
                <p:cNvGrpSpPr/>
                <p:nvPr/>
              </p:nvGrpSpPr>
              <p:grpSpPr>
                <a:xfrm>
                  <a:off x="787481" y="1401639"/>
                  <a:ext cx="1636776" cy="2021874"/>
                  <a:chOff x="1293632" y="1387366"/>
                  <a:chExt cx="1636776" cy="2021874"/>
                </a:xfrm>
              </p:grpSpPr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692397FA-A647-42A5-F761-C6CDFF7BC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93632" y="2159248"/>
                    <a:ext cx="1636776" cy="68832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K8s/K3s </a:t>
                    </a:r>
                    <a:br>
                      <a:rPr lang="en-US" sz="11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</a:br>
                    <a:r>
                      <a:rPr lang="en-US" sz="11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Control Plane</a:t>
                    </a:r>
                  </a:p>
                </p:txBody>
              </p:sp>
              <p:pic>
                <p:nvPicPr>
                  <p:cNvPr id="53" name="Kubernetes" descr="Kubernetes">
                    <a:extLst>
                      <a:ext uri="{FF2B5EF4-FFF2-40B4-BE49-F238E27FC236}">
                        <a16:creationId xmlns:a16="http://schemas.microsoft.com/office/drawing/2014/main" id="{564A86AC-DE00-E3BC-3398-936093357E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955" y="2366250"/>
                    <a:ext cx="274320" cy="274320"/>
                  </a:xfrm>
                  <a:prstGeom prst="rect">
                    <a:avLst/>
                  </a:prstGeom>
                </p:spPr>
              </p:pic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53A2EBC6-8EC2-3007-1A9F-CCF9D94188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93632" y="2930181"/>
                    <a:ext cx="1636776" cy="479059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Azure Linux user</a:t>
                    </a:r>
                  </a:p>
                </p:txBody>
              </p:sp>
              <p:sp>
                <p:nvSpPr>
                  <p:cNvPr id="58" name="Rectangle: Rounded Corners 57">
                    <a:extLst>
                      <a:ext uri="{FF2B5EF4-FFF2-40B4-BE49-F238E27FC236}">
                        <a16:creationId xmlns:a16="http://schemas.microsoft.com/office/drawing/2014/main" id="{0E3EDEEB-1575-FF28-E29F-14A7C6AFAB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93632" y="1387366"/>
                    <a:ext cx="1636776" cy="68832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4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K8s/K3s </a:t>
                    </a:r>
                    <a:br>
                      <a:rPr lang="en-US" sz="11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</a:br>
                    <a:r>
                      <a:rPr lang="en-US" sz="11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Linux Worker</a:t>
                    </a:r>
                  </a:p>
                </p:txBody>
              </p:sp>
              <p:pic>
                <p:nvPicPr>
                  <p:cNvPr id="59" name="Kubernetes" descr="Kubernetes">
                    <a:extLst>
                      <a:ext uri="{FF2B5EF4-FFF2-40B4-BE49-F238E27FC236}">
                        <a16:creationId xmlns:a16="http://schemas.microsoft.com/office/drawing/2014/main" id="{49966BE0-9437-1BB2-2242-1A1B1E7E5C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6955" y="1589169"/>
                    <a:ext cx="274320" cy="2743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Graphic 62">
                  <a:extLst>
                    <a:ext uri="{FF2B5EF4-FFF2-40B4-BE49-F238E27FC236}">
                      <a16:creationId xmlns:a16="http://schemas.microsoft.com/office/drawing/2014/main" id="{44322DEE-C2E0-4F69-AFE3-6F12EDC89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244" y="3562771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CC3AFA0-6A97-BA1B-093A-736C4B419203}"/>
                  </a:ext>
                </a:extLst>
              </p:cNvPr>
              <p:cNvGrpSpPr/>
              <p:nvPr/>
            </p:nvGrpSpPr>
            <p:grpSpPr>
              <a:xfrm>
                <a:off x="6254491" y="924088"/>
                <a:ext cx="3753935" cy="3200171"/>
                <a:chOff x="7766437" y="924087"/>
                <a:chExt cx="3753935" cy="3200171"/>
              </a:xfrm>
            </p:grpSpPr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D06189DD-7704-E7A9-B56C-0C871B3D0F0E}"/>
                    </a:ext>
                  </a:extLst>
                </p:cNvPr>
                <p:cNvSpPr/>
                <p:nvPr/>
              </p:nvSpPr>
              <p:spPr bwMode="auto">
                <a:xfrm>
                  <a:off x="7766437" y="924087"/>
                  <a:ext cx="3753935" cy="320017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  <a:t>Windows VM (optional)</a:t>
                  </a:r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09727DA-2EA0-A199-352D-3E26740E1CA9}"/>
                    </a:ext>
                  </a:extLst>
                </p:cNvPr>
                <p:cNvGrpSpPr/>
                <p:nvPr/>
              </p:nvGrpSpPr>
              <p:grpSpPr>
                <a:xfrm>
                  <a:off x="7942672" y="1401639"/>
                  <a:ext cx="3401466" cy="2583542"/>
                  <a:chOff x="7942672" y="1401639"/>
                  <a:chExt cx="3401466" cy="2583542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C882C3B-33D6-9A02-ECF7-AFFEF05B7171}"/>
                      </a:ext>
                    </a:extLst>
                  </p:cNvPr>
                  <p:cNvGrpSpPr/>
                  <p:nvPr/>
                </p:nvGrpSpPr>
                <p:grpSpPr>
                  <a:xfrm>
                    <a:off x="7942672" y="1401639"/>
                    <a:ext cx="3401466" cy="2021056"/>
                    <a:chOff x="7907349" y="1302292"/>
                    <a:chExt cx="3401466" cy="2021056"/>
                  </a:xfrm>
                </p:grpSpPr>
                <p:sp>
                  <p:nvSpPr>
                    <p:cNvPr id="44" name="Rectangle: Rounded Corners 43">
                      <a:extLst>
                        <a:ext uri="{FF2B5EF4-FFF2-40B4-BE49-F238E27FC236}">
                          <a16:creationId xmlns:a16="http://schemas.microsoft.com/office/drawing/2014/main" id="{30E5A0A6-5411-0DE4-FB89-0F9D640BC48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670251" y="1302293"/>
                      <a:ext cx="1638564" cy="2021055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User containers</a:t>
                      </a:r>
                    </a:p>
                  </p:txBody>
                </p:sp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880AEDE4-0477-106F-702D-F64342AFA9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794589" y="2224436"/>
                      <a:ext cx="1389888" cy="1002801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Windows containers</a:t>
                      </a:r>
                    </a:p>
                  </p:txBody>
                </p:sp>
                <p:pic>
                  <p:nvPicPr>
                    <p:cNvPr id="46" name="Graphic 45">
                      <a:extLst>
                        <a:ext uri="{FF2B5EF4-FFF2-40B4-BE49-F238E27FC236}">
                          <a16:creationId xmlns:a16="http://schemas.microsoft.com/office/drawing/2014/main" id="{12F6829A-22F0-4020-E63F-C5C0EB7390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306653" y="1729988"/>
                      <a:ext cx="365760" cy="36576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FDCD2E1-1833-A3A2-11E4-51D1F0ED35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7349" y="1302292"/>
                      <a:ext cx="1638564" cy="2021055"/>
                      <a:chOff x="7908794" y="1302292"/>
                      <a:chExt cx="1638564" cy="2021055"/>
                    </a:xfrm>
                  </p:grpSpPr>
                  <p:sp>
                    <p:nvSpPr>
                      <p:cNvPr id="74" name="Rectangle: Rounded Corners 73">
                        <a:extLst>
                          <a:ext uri="{FF2B5EF4-FFF2-40B4-BE49-F238E27FC236}">
                            <a16:creationId xmlns:a16="http://schemas.microsoft.com/office/drawing/2014/main" id="{D753C767-BE8D-5603-E241-4D834AB569F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908794" y="1302292"/>
                        <a:ext cx="1638564" cy="2021055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accent4">
                          <a:lumMod val="50000"/>
                        </a:schemeClr>
                      </a:soli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US" sz="1100">
                            <a:solidFill>
                              <a:srgbClr val="FFFFFF"/>
                            </a:solidFill>
                            <a:latin typeface="Segoe UI Semibold (Headings)"/>
                            <a:cs typeface="Segoe UI" pitchFamily="34" charset="0"/>
                          </a:rPr>
                          <a:t>K8s/K3s </a:t>
                        </a:r>
                        <a:br>
                          <a:rPr lang="en-US" sz="1100">
                            <a:solidFill>
                              <a:srgbClr val="FFFFFF"/>
                            </a:solidFill>
                            <a:latin typeface="Segoe UI Semibold (Headings)"/>
                            <a:cs typeface="Segoe UI" pitchFamily="34" charset="0"/>
                          </a:rPr>
                        </a:br>
                        <a:r>
                          <a:rPr lang="en-US" sz="1100">
                            <a:solidFill>
                              <a:srgbClr val="FFFFFF"/>
                            </a:solidFill>
                            <a:latin typeface="Segoe UI Semibold (Headings)"/>
                            <a:cs typeface="Segoe UI" pitchFamily="34" charset="0"/>
                          </a:rPr>
                          <a:t>Windows Worker</a:t>
                        </a:r>
                      </a:p>
                    </p:txBody>
                  </p:sp>
                  <p:pic>
                    <p:nvPicPr>
                      <p:cNvPr id="79" name="Kubernetes" descr="Kubernetes">
                        <a:extLst>
                          <a:ext uri="{FF2B5EF4-FFF2-40B4-BE49-F238E27FC236}">
                            <a16:creationId xmlns:a16="http://schemas.microsoft.com/office/drawing/2014/main" id="{02546487-5D7A-D444-6934-9800E2633C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08036" y="2060483"/>
                        <a:ext cx="640080" cy="64008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91" name="Rectangle: Rounded Corners 90">
                    <a:extLst>
                      <a:ext uri="{FF2B5EF4-FFF2-40B4-BE49-F238E27FC236}">
                        <a16:creationId xmlns:a16="http://schemas.microsoft.com/office/drawing/2014/main" id="{AB9C00D0-BFC7-85BB-D483-3B0BD1BBC2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2672" y="3506122"/>
                    <a:ext cx="3401466" cy="479059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Windows</a:t>
                    </a:r>
                  </a:p>
                </p:txBody>
              </p:sp>
              <p:pic>
                <p:nvPicPr>
                  <p:cNvPr id="93" name="Graphic 92">
                    <a:extLst>
                      <a:ext uri="{FF2B5EF4-FFF2-40B4-BE49-F238E27FC236}">
                        <a16:creationId xmlns:a16="http://schemas.microsoft.com/office/drawing/2014/main" id="{3459E176-1112-7E54-10F4-A01AA49E68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04652" y="3562771"/>
                    <a:ext cx="365760" cy="36576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DF11653-57A1-3539-A342-EB4607E17F79}"/>
                </a:ext>
              </a:extLst>
            </p:cNvPr>
            <p:cNvGrpSpPr/>
            <p:nvPr/>
          </p:nvGrpSpPr>
          <p:grpSpPr>
            <a:xfrm>
              <a:off x="1865194" y="4791183"/>
              <a:ext cx="9366637" cy="662631"/>
              <a:chOff x="1606639" y="4462103"/>
              <a:chExt cx="9366637" cy="662631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5B01275-FDCF-6ADA-FC47-1C9F82A40CFD}"/>
                  </a:ext>
                </a:extLst>
              </p:cNvPr>
              <p:cNvSpPr/>
              <p:nvPr/>
            </p:nvSpPr>
            <p:spPr bwMode="auto">
              <a:xfrm>
                <a:off x="1606639" y="4462103"/>
                <a:ext cx="9366637" cy="66263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Windows Host OS (with Hyper-V) as “Type-1” Hypervisor</a:t>
                </a:r>
              </a:p>
            </p:txBody>
          </p:sp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CA6EDFC4-C5CC-6BF6-CA3A-BBF99F74B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97094" y="4637873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F4551DAC-6D5C-945F-E97A-1B6C91080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55649" y="1051746"/>
              <a:ext cx="365760" cy="365760"/>
            </a:xfrm>
            <a:prstGeom prst="rect">
              <a:avLst/>
            </a:prstGeom>
          </p:spPr>
        </p:pic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6A306B1F-9360-7A52-1F2A-01B87088730E}"/>
                </a:ext>
              </a:extLst>
            </p:cNvPr>
            <p:cNvSpPr/>
            <p:nvPr/>
          </p:nvSpPr>
          <p:spPr bwMode="auto">
            <a:xfrm>
              <a:off x="1695629" y="5705414"/>
              <a:ext cx="9696319" cy="66263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Any infrastructure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B4C84150-65E6-DD4B-863F-6D4C0959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09929" y="583065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756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152927" cy="367858"/>
          </a:xfrm>
        </p:spPr>
        <p:txBody>
          <a:bodyPr/>
          <a:lstStyle/>
          <a:p>
            <a:r>
              <a:rPr lang="en-US" sz="2400" spc="-50" dirty="0">
                <a:latin typeface="Segoe UI Semibold (Headings)"/>
              </a:rPr>
              <a:t>AKS enabled by Arc – </a:t>
            </a:r>
            <a:r>
              <a:rPr lang="en-US" sz="2400" spc="-46" dirty="0">
                <a:solidFill>
                  <a:prstClr val="white"/>
                </a:solidFill>
                <a:latin typeface="Segoe UI Semibold (Headings)"/>
              </a:rPr>
              <a:t>Deployment </a:t>
            </a:r>
            <a:r>
              <a:rPr lang="en-US" sz="2400" spc="-50">
                <a:latin typeface="Segoe UI Semibold (Headings)"/>
              </a:rPr>
              <a:t>options on Windows</a:t>
            </a:r>
            <a:endParaRPr lang="en-US" sz="2400" spc="-50" dirty="0">
              <a:latin typeface="Segoe UI Semibold (Headings)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F5809-C712-E34C-63A5-64B51F6E463A}"/>
              </a:ext>
            </a:extLst>
          </p:cNvPr>
          <p:cNvGrpSpPr/>
          <p:nvPr/>
        </p:nvGrpSpPr>
        <p:grpSpPr>
          <a:xfrm>
            <a:off x="2305050" y="844822"/>
            <a:ext cx="7581900" cy="5902435"/>
            <a:chOff x="2956669" y="849846"/>
            <a:chExt cx="7581900" cy="590243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5207FAD-3A2A-0B71-2E4B-88446B299D7B}"/>
                </a:ext>
              </a:extLst>
            </p:cNvPr>
            <p:cNvSpPr/>
            <p:nvPr/>
          </p:nvSpPr>
          <p:spPr bwMode="auto">
            <a:xfrm>
              <a:off x="2956669" y="5636571"/>
              <a:ext cx="7581900" cy="103093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Edge computing devices (with 8GB+ RAM)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59038C91-77C0-02CD-8614-FAF30C0CDF6D}"/>
                </a:ext>
              </a:extLst>
            </p:cNvPr>
            <p:cNvSpPr/>
            <p:nvPr/>
          </p:nvSpPr>
          <p:spPr bwMode="auto">
            <a:xfrm>
              <a:off x="2956669" y="1422399"/>
              <a:ext cx="7581900" cy="337820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AKS hybrid on Windows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CEA409D-8A78-CD65-EAFC-D7E45BD60214}"/>
                </a:ext>
              </a:extLst>
            </p:cNvPr>
            <p:cNvGrpSpPr/>
            <p:nvPr/>
          </p:nvGrpSpPr>
          <p:grpSpPr>
            <a:xfrm>
              <a:off x="3303488" y="1916410"/>
              <a:ext cx="6888262" cy="2753978"/>
              <a:chOff x="3608288" y="1484610"/>
              <a:chExt cx="6888262" cy="2753978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24ECD392-6522-C8EB-616E-5E7551E4DE9C}"/>
                  </a:ext>
                </a:extLst>
              </p:cNvPr>
              <p:cNvSpPr/>
              <p:nvPr/>
            </p:nvSpPr>
            <p:spPr bwMode="auto">
              <a:xfrm>
                <a:off x="3608288" y="3575957"/>
                <a:ext cx="6888262" cy="662631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PowerShell cmdlets and agents to enable </a:t>
                </a:r>
                <a:b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</a:br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provisioning and control of VMs and infra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58B3FC10-7903-32F9-8264-B0B76C6ABB82}"/>
                  </a:ext>
                </a:extLst>
              </p:cNvPr>
              <p:cNvSpPr/>
              <p:nvPr/>
            </p:nvSpPr>
            <p:spPr bwMode="auto">
              <a:xfrm>
                <a:off x="3608288" y="2766369"/>
                <a:ext cx="6888262" cy="662631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CNCF-conformant Kubernetes platform</a:t>
                </a:r>
              </a:p>
            </p:txBody>
          </p:sp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EC6C1ADE-3708-5E8F-718C-A3B47742D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66538" y="2869084"/>
                <a:ext cx="628869" cy="457200"/>
              </a:xfrm>
              <a:prstGeom prst="rect">
                <a:avLst/>
              </a:prstGeom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2032A2F-5184-03AA-2A06-CC011EA5752B}"/>
                  </a:ext>
                </a:extLst>
              </p:cNvPr>
              <p:cNvGrpSpPr/>
              <p:nvPr/>
            </p:nvGrpSpPr>
            <p:grpSpPr>
              <a:xfrm>
                <a:off x="3608288" y="1484610"/>
                <a:ext cx="6888262" cy="1134574"/>
                <a:chOff x="3608288" y="1484610"/>
                <a:chExt cx="6888262" cy="1134574"/>
              </a:xfrm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27DFEEA4-261C-A4AC-B8C6-2B94A35210C2}"/>
                    </a:ext>
                  </a:extLst>
                </p:cNvPr>
                <p:cNvSpPr/>
                <p:nvPr/>
              </p:nvSpPr>
              <p:spPr bwMode="auto">
                <a:xfrm>
                  <a:off x="3608288" y="1484610"/>
                  <a:ext cx="3401568" cy="113457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1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  <a:t>Azure Arc control plane to </a:t>
                  </a:r>
                  <a:br>
                    <a:rPr lang="en-US" sz="11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</a:br>
                  <a:r>
                    <a:rPr lang="en-US" sz="11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  <a:t>manage your cluster in Azure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F756E0E-980B-300A-2AE8-18FAD14A1558}"/>
                    </a:ext>
                  </a:extLst>
                </p:cNvPr>
                <p:cNvSpPr/>
                <p:nvPr/>
              </p:nvSpPr>
              <p:spPr bwMode="auto">
                <a:xfrm>
                  <a:off x="7094982" y="1484610"/>
                  <a:ext cx="3401568" cy="112414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46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1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  <a:t>Standard kubectl to </a:t>
                  </a:r>
                  <a:br>
                    <a:rPr lang="en-US" sz="11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</a:br>
                  <a:r>
                    <a:rPr lang="en-US" sz="1100">
                      <a:solidFill>
                        <a:srgbClr val="FFFFFF"/>
                      </a:solidFill>
                      <a:latin typeface="Segoe UI Semibold (Headings)"/>
                      <a:cs typeface="Segoe UI" pitchFamily="34" charset="0"/>
                    </a:rPr>
                    <a:t>manage your cluster using PowerShell</a:t>
                  </a:r>
                </a:p>
              </p:txBody>
            </p:sp>
            <p:pic>
              <p:nvPicPr>
                <p:cNvPr id="67" name="Graphic 66" descr="Azure arc icon">
                  <a:extLst>
                    <a:ext uri="{FF2B5EF4-FFF2-40B4-BE49-F238E27FC236}">
                      <a16:creationId xmlns:a16="http://schemas.microsoft.com/office/drawing/2014/main" id="{A0765564-AF01-C3E7-B70D-ED9BF45A6A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0472" y="2046682"/>
                  <a:ext cx="457200" cy="457200"/>
                </a:xfrm>
                <a:prstGeom prst="rect">
                  <a:avLst/>
                </a:prstGeom>
                <a:effectLst>
                  <a:outerShdw blurRad="571500" algn="tl" rotWithShape="0">
                    <a:srgbClr val="0078D4">
                      <a:alpha val="70000"/>
                    </a:srgbClr>
                  </a:outerShdw>
                </a:effectLst>
              </p:spPr>
            </p:pic>
            <p:pic>
              <p:nvPicPr>
                <p:cNvPr id="69" name="Kubernetes" descr="Kubernetes">
                  <a:extLst>
                    <a:ext uri="{FF2B5EF4-FFF2-40B4-BE49-F238E27FC236}">
                      <a16:creationId xmlns:a16="http://schemas.microsoft.com/office/drawing/2014/main" id="{DC2C6D32-0A67-9DAB-FD52-4BCC8DA7D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7166" y="2046682"/>
                  <a:ext cx="457200" cy="457200"/>
                </a:xfrm>
                <a:prstGeom prst="rect">
                  <a:avLst/>
                </a:prstGeom>
              </p:spPr>
            </p:pic>
          </p:grp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71C9CC4A-4E32-8549-593B-1ABD62D93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752372" y="367867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C38CE3C-DBAD-AB51-7D5B-14A5FBBA4017}"/>
                </a:ext>
              </a:extLst>
            </p:cNvPr>
            <p:cNvGrpSpPr/>
            <p:nvPr/>
          </p:nvGrpSpPr>
          <p:grpSpPr>
            <a:xfrm>
              <a:off x="2956669" y="4903315"/>
              <a:ext cx="7581899" cy="662631"/>
              <a:chOff x="2855069" y="4570570"/>
              <a:chExt cx="7581899" cy="662631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271237FB-0806-1732-D429-B1E2B598A986}"/>
                  </a:ext>
                </a:extLst>
              </p:cNvPr>
              <p:cNvSpPr/>
              <p:nvPr/>
            </p:nvSpPr>
            <p:spPr bwMode="auto">
              <a:xfrm>
                <a:off x="2855069" y="4570570"/>
                <a:ext cx="7581899" cy="66263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Windows 10/11 ( IoT Enterprise / Enterprise / Pro ) and Windows Server</a:t>
                </a:r>
              </a:p>
            </p:txBody>
          </p:sp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EC428200-E47F-98D2-FE43-D84E94C5A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391692" y="4737096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07C054FC-EA21-2DF0-121C-DFF70427AADF}"/>
                </a:ext>
              </a:extLst>
            </p:cNvPr>
            <p:cNvSpPr/>
            <p:nvPr/>
          </p:nvSpPr>
          <p:spPr bwMode="auto">
            <a:xfrm>
              <a:off x="2956669" y="849846"/>
              <a:ext cx="7581899" cy="52119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Deploy your Linux and/or Windows containerized workloads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608D0CB-B9DB-BE83-5863-704E43234772}"/>
                </a:ext>
              </a:extLst>
            </p:cNvPr>
            <p:cNvGrpSpPr/>
            <p:nvPr/>
          </p:nvGrpSpPr>
          <p:grpSpPr>
            <a:xfrm>
              <a:off x="3181030" y="5903807"/>
              <a:ext cx="7048051" cy="848474"/>
              <a:chOff x="908540" y="5773385"/>
              <a:chExt cx="7585065" cy="1040042"/>
            </a:xfrm>
          </p:grpSpPr>
          <p:pic>
            <p:nvPicPr>
              <p:cNvPr id="82" name="Picture 4" descr="MachineMetrics Edge Hardware and Software Specifications (Hardware Specs) –  MachineMetrics">
                <a:extLst>
                  <a:ext uri="{FF2B5EF4-FFF2-40B4-BE49-F238E27FC236}">
                    <a16:creationId xmlns:a16="http://schemas.microsoft.com/office/drawing/2014/main" id="{9AA0631E-2F79-E4DB-F75C-5F51997911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0972" y="5948050"/>
                <a:ext cx="1172633" cy="803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2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DD5725F1-F5C8-218D-1516-409955D519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540" y="6007422"/>
                <a:ext cx="899457" cy="571967"/>
              </a:xfrm>
              <a:prstGeom prst="rect">
                <a:avLst/>
              </a:prstGeom>
            </p:spPr>
          </p:pic>
          <p:pic>
            <p:nvPicPr>
              <p:cNvPr id="84" name="Picture 10" descr="Intel NUC 11 Pro Kit NUC11TNHi70L, Mini PC Barebone | AVADirect">
                <a:extLst>
                  <a:ext uri="{FF2B5EF4-FFF2-40B4-BE49-F238E27FC236}">
                    <a16:creationId xmlns:a16="http://schemas.microsoft.com/office/drawing/2014/main" id="{36DFB035-0F49-D63B-B1E2-ADFB760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401" y="5773385"/>
                <a:ext cx="1040042" cy="1040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2" descr="INTELLIEDGE A700 Appliance : Fujitsu EMEIA">
                <a:extLst>
                  <a:ext uri="{FF2B5EF4-FFF2-40B4-BE49-F238E27FC236}">
                    <a16:creationId xmlns:a16="http://schemas.microsoft.com/office/drawing/2014/main" id="{7D5A4B03-6A62-449A-2E9C-CA146DC74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88" y="5903032"/>
                <a:ext cx="1223555" cy="780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14" descr="ML500 Series | Industrial Computers | OnLogic">
                <a:extLst>
                  <a:ext uri="{FF2B5EF4-FFF2-40B4-BE49-F238E27FC236}">
                    <a16:creationId xmlns:a16="http://schemas.microsoft.com/office/drawing/2014/main" id="{A6F6152B-43D5-28F8-D0E0-0465C4C14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9914" y="6048450"/>
                <a:ext cx="1106123" cy="530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18" descr="Fanless and IoT Gateway | Supermicro">
                <a:extLst>
                  <a:ext uri="{FF2B5EF4-FFF2-40B4-BE49-F238E27FC236}">
                    <a16:creationId xmlns:a16="http://schemas.microsoft.com/office/drawing/2014/main" id="{47600B86-A922-4334-3EAE-33EC879BA3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0557" y="6025757"/>
                <a:ext cx="1040042" cy="648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9A9181C-0971-C5D5-F181-4FB5DAFA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447572" y="878914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590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953113" cy="359137"/>
          </a:xfrm>
        </p:spPr>
        <p:txBody>
          <a:bodyPr/>
          <a:lstStyle/>
          <a:p>
            <a:r>
              <a:rPr lang="en-US" sz="2000" spc="-50" dirty="0">
                <a:latin typeface="Segoe UI Semibold (Headings)"/>
              </a:rPr>
              <a:t>AKS Edge Essentials (AKS EE) – single-node cluster with internal virtual switch network architecture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FCEFBD-7A67-3A38-14C6-2C4986C36E2D}"/>
              </a:ext>
            </a:extLst>
          </p:cNvPr>
          <p:cNvGrpSpPr/>
          <p:nvPr/>
        </p:nvGrpSpPr>
        <p:grpSpPr>
          <a:xfrm>
            <a:off x="3079700" y="849740"/>
            <a:ext cx="6581684" cy="5769441"/>
            <a:chOff x="2793950" y="767189"/>
            <a:chExt cx="6581684" cy="5769441"/>
          </a:xfrm>
        </p:grpSpPr>
        <p:sp>
          <p:nvSpPr>
            <p:cNvPr id="344" name="Rectangle: Rounded Corners 343">
              <a:extLst>
                <a:ext uri="{FF2B5EF4-FFF2-40B4-BE49-F238E27FC236}">
                  <a16:creationId xmlns:a16="http://schemas.microsoft.com/office/drawing/2014/main" id="{E0D81DDF-1CAB-3192-AF01-885081AED0DD}"/>
                </a:ext>
              </a:extLst>
            </p:cNvPr>
            <p:cNvSpPr/>
            <p:nvPr/>
          </p:nvSpPr>
          <p:spPr bwMode="auto">
            <a:xfrm>
              <a:off x="2793950" y="6170870"/>
              <a:ext cx="5826278" cy="36576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latin typeface="Segoe UI Semibold (Headings)"/>
                  <a:cs typeface="Segoe UI" pitchFamily="34" charset="0"/>
                </a:rPr>
                <a:t>External network – </a:t>
              </a:r>
              <a:r>
                <a:rPr lang="en-US" sz="1100" i="1" dirty="0">
                  <a:latin typeface="Segoe UI Semibold (Headings)"/>
                  <a:cs typeface="Segoe UI" pitchFamily="34" charset="0"/>
                </a:rPr>
                <a:t>10.0.0.0/24</a:t>
              </a:r>
            </a:p>
          </p:txBody>
        </p:sp>
        <p:pic>
          <p:nvPicPr>
            <p:cNvPr id="320" name="Graphic 319">
              <a:extLst>
                <a:ext uri="{FF2B5EF4-FFF2-40B4-BE49-F238E27FC236}">
                  <a16:creationId xmlns:a16="http://schemas.microsoft.com/office/drawing/2014/main" id="{886655AA-08C2-E406-24E9-1993F558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3680" y="6200033"/>
              <a:ext cx="309641" cy="30964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36EC03-0EFF-788F-B9FC-9875CC95DA08}"/>
                </a:ext>
              </a:extLst>
            </p:cNvPr>
            <p:cNvGrpSpPr/>
            <p:nvPr/>
          </p:nvGrpSpPr>
          <p:grpSpPr>
            <a:xfrm>
              <a:off x="2793950" y="767189"/>
              <a:ext cx="6581684" cy="5334253"/>
              <a:chOff x="1600150" y="981078"/>
              <a:chExt cx="6581684" cy="5334253"/>
            </a:xfrm>
          </p:grpSpPr>
          <p:sp>
            <p:nvSpPr>
              <p:cNvPr id="336" name="Rectangle: Rounded Corners 335">
                <a:extLst>
                  <a:ext uri="{FF2B5EF4-FFF2-40B4-BE49-F238E27FC236}">
                    <a16:creationId xmlns:a16="http://schemas.microsoft.com/office/drawing/2014/main" id="{E811C6EC-31CC-C259-C8DD-C54444A1C202}"/>
                  </a:ext>
                </a:extLst>
              </p:cNvPr>
              <p:cNvSpPr/>
              <p:nvPr/>
            </p:nvSpPr>
            <p:spPr bwMode="auto">
              <a:xfrm>
                <a:off x="1600150" y="981078"/>
                <a:ext cx="5826279" cy="5334253"/>
              </a:xfrm>
              <a:prstGeom prst="roundRect">
                <a:avLst>
                  <a:gd name="adj" fmla="val 4645"/>
                </a:avLst>
              </a:prstGeom>
              <a:solidFill>
                <a:srgbClr val="04202C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latin typeface="Segoe UI Semibold (Headings)"/>
                    <a:cs typeface="Segoe UI" pitchFamily="34" charset="0"/>
                  </a:rPr>
                  <a:t>Physical device</a:t>
                </a: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819B388A-C21F-5B9F-6A1D-F474464B4256}"/>
                  </a:ext>
                </a:extLst>
              </p:cNvPr>
              <p:cNvGrpSpPr/>
              <p:nvPr/>
            </p:nvGrpSpPr>
            <p:grpSpPr>
              <a:xfrm>
                <a:off x="1738644" y="1102094"/>
                <a:ext cx="5549290" cy="4889260"/>
                <a:chOff x="1483336" y="876626"/>
                <a:chExt cx="5549290" cy="488926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FFF59474-339F-8158-5700-726179244EDE}"/>
                    </a:ext>
                  </a:extLst>
                </p:cNvPr>
                <p:cNvSpPr/>
                <p:nvPr/>
              </p:nvSpPr>
              <p:spPr bwMode="auto">
                <a:xfrm>
                  <a:off x="1483336" y="4224944"/>
                  <a:ext cx="5549290" cy="1540942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345B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50">
                    <a:latin typeface="Segoe UI Semibold (Headings)"/>
                    <a:cs typeface="Segoe UI" pitchFamily="34" charset="0"/>
                  </a:endParaRPr>
                </a:p>
              </p:txBody>
            </p: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9E70A86-5021-0D29-8783-63B0BD3F3BD0}"/>
                    </a:ext>
                  </a:extLst>
                </p:cNvPr>
                <p:cNvGrpSpPr/>
                <p:nvPr/>
              </p:nvGrpSpPr>
              <p:grpSpPr>
                <a:xfrm>
                  <a:off x="1613315" y="4357733"/>
                  <a:ext cx="5299612" cy="353028"/>
                  <a:chOff x="923234" y="4754693"/>
                  <a:chExt cx="5299612" cy="399487"/>
                </a:xfrm>
              </p:grpSpPr>
              <p:sp>
                <p:nvSpPr>
                  <p:cNvPr id="132" name="Rectangle: Rounded Corners 131">
                    <a:extLst>
                      <a:ext uri="{FF2B5EF4-FFF2-40B4-BE49-F238E27FC236}">
                        <a16:creationId xmlns:a16="http://schemas.microsoft.com/office/drawing/2014/main" id="{CF1B46BE-D80C-29F4-AD9D-2E48442377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234" y="4754693"/>
                    <a:ext cx="5299612" cy="39948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7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000" i="1">
                        <a:latin typeface="Segoe UI Semibold (Headings)"/>
                        <a:cs typeface="Segoe UI" pitchFamily="34" charset="0"/>
                      </a:rPr>
                      <a:t>aksedgesw-int</a:t>
                    </a:r>
                  </a:p>
                  <a:p>
                    <a:pPr algn="ctr"/>
                    <a:r>
                      <a:rPr lang="en-US" sz="1000">
                        <a:latin typeface="Segoe UI Semibold (Headings)"/>
                        <a:cs typeface="Segoe UI" pitchFamily="34" charset="0"/>
                      </a:rPr>
                      <a:t>Hyper-V Internal Virtual Switch</a:t>
                    </a:r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8A311EDB-EFCB-E094-9FCF-31B09823B0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4132" y="4761006"/>
                    <a:ext cx="355184" cy="3551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3BE18298-1C44-38D2-31B8-08BBFC8E533D}"/>
                    </a:ext>
                  </a:extLst>
                </p:cNvPr>
                <p:cNvSpPr/>
                <p:nvPr/>
              </p:nvSpPr>
              <p:spPr bwMode="auto">
                <a:xfrm>
                  <a:off x="3665700" y="5022497"/>
                  <a:ext cx="1194842" cy="60266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800">
                      <a:latin typeface="Segoe UI Semibold (Headings)"/>
                      <a:cs typeface="Segoe UI" pitchFamily="34" charset="0"/>
                    </a:rPr>
                    <a:t>Hyper-V Host </a:t>
                  </a:r>
                  <a:br>
                    <a:rPr lang="en-US" sz="800">
                      <a:latin typeface="Segoe UI Semibold (Headings)"/>
                      <a:cs typeface="Segoe UI" pitchFamily="34" charset="0"/>
                    </a:rPr>
                  </a:br>
                  <a:r>
                    <a:rPr lang="en-US" sz="800">
                      <a:latin typeface="Segoe UI Semibold (Headings)"/>
                      <a:cs typeface="Segoe UI" pitchFamily="34" charset="0"/>
                    </a:rPr>
                    <a:t>Network Adapter</a:t>
                  </a:r>
                </a:p>
                <a:p>
                  <a:pPr algn="ctr"/>
                  <a:r>
                    <a:rPr lang="en-US" sz="800">
                      <a:latin typeface="Segoe UI Semibold (Headings)"/>
                      <a:cs typeface="Segoe UI" pitchFamily="34" charset="0"/>
                    </a:rPr>
                    <a:t>(virtual NIC)</a:t>
                  </a:r>
                </a:p>
                <a:p>
                  <a:pPr algn="ctr"/>
                  <a:r>
                    <a:rPr lang="en-US" sz="800" i="1">
                      <a:latin typeface="Segoe UI Semibold (Headings)"/>
                      <a:cs typeface="Segoe UI" pitchFamily="34" charset="0"/>
                    </a:rPr>
                    <a:t>192.168.0.1</a:t>
                  </a: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E4FB82F4-AF91-30DD-52BE-EBB6E7BD3854}"/>
                    </a:ext>
                  </a:extLst>
                </p:cNvPr>
                <p:cNvGrpSpPr/>
                <p:nvPr/>
              </p:nvGrpSpPr>
              <p:grpSpPr>
                <a:xfrm>
                  <a:off x="1630899" y="4864689"/>
                  <a:ext cx="1784890" cy="552684"/>
                  <a:chOff x="-560294" y="5122208"/>
                  <a:chExt cx="1784890" cy="625417"/>
                </a:xfrm>
              </p:grpSpPr>
              <p:pic>
                <p:nvPicPr>
                  <p:cNvPr id="129" name="Graphic 128">
                    <a:extLst>
                      <a:ext uri="{FF2B5EF4-FFF2-40B4-BE49-F238E27FC236}">
                        <a16:creationId xmlns:a16="http://schemas.microsoft.com/office/drawing/2014/main" id="{EB273B3D-51FC-89B1-3C40-0DE444A22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4991" y="5473305"/>
                    <a:ext cx="274320" cy="274320"/>
                  </a:xfrm>
                  <a:prstGeom prst="rect">
                    <a:avLst/>
                  </a:prstGeom>
                </p:spPr>
              </p:pic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8342E7F-454A-48D9-7E23-733596359CB7}"/>
                      </a:ext>
                    </a:extLst>
                  </p:cNvPr>
                  <p:cNvSpPr txBox="1"/>
                  <p:nvPr/>
                </p:nvSpPr>
                <p:spPr>
                  <a:xfrm>
                    <a:off x="-560294" y="5122208"/>
                    <a:ext cx="1784890" cy="29603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100">
                        <a:latin typeface="Segoe UI Semibold (Headings)"/>
                        <a:cs typeface="Segoe UI" pitchFamily="34" charset="0"/>
                      </a:rPr>
                      <a:t>Windows Hyper-V host</a:t>
                    </a:r>
                  </a:p>
                </p:txBody>
              </p:sp>
            </p:grpSp>
            <p:pic>
              <p:nvPicPr>
                <p:cNvPr id="126" name="Graphic 125">
                  <a:extLst>
                    <a:ext uri="{FF2B5EF4-FFF2-40B4-BE49-F238E27FC236}">
                      <a16:creationId xmlns:a16="http://schemas.microsoft.com/office/drawing/2014/main" id="{07794776-3D61-4C54-4D62-1222E3CB9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0793" y="5217584"/>
                  <a:ext cx="310896" cy="310896"/>
                </a:xfrm>
                <a:prstGeom prst="rect">
                  <a:avLst/>
                </a:prstGeom>
              </p:spPr>
            </p:pic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154158D4-CD7F-C7D8-789E-B17EDD8158D6}"/>
                    </a:ext>
                  </a:extLst>
                </p:cNvPr>
                <p:cNvCxnSpPr>
                  <a:cxnSpLocks/>
                  <a:stCxn id="328" idx="1"/>
                  <a:endCxn id="111" idx="3"/>
                </p:cNvCxnSpPr>
                <p:nvPr/>
              </p:nvCxnSpPr>
              <p:spPr>
                <a:xfrm flipH="1">
                  <a:off x="4860542" y="5322992"/>
                  <a:ext cx="221335" cy="83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Rectangle: Rounded Corners 327">
                  <a:extLst>
                    <a:ext uri="{FF2B5EF4-FFF2-40B4-BE49-F238E27FC236}">
                      <a16:creationId xmlns:a16="http://schemas.microsoft.com/office/drawing/2014/main" id="{8E28D77F-67B7-E652-0734-13AD852357BD}"/>
                    </a:ext>
                  </a:extLst>
                </p:cNvPr>
                <p:cNvSpPr/>
                <p:nvPr/>
              </p:nvSpPr>
              <p:spPr bwMode="auto">
                <a:xfrm>
                  <a:off x="5081877" y="5022497"/>
                  <a:ext cx="881270" cy="600989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solidFill>
                    <a:srgbClr val="F4540C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800">
                      <a:latin typeface="Segoe UI Semibold (Headings)"/>
                      <a:cs typeface="Segoe UI" pitchFamily="34" charset="0"/>
                    </a:rPr>
                    <a:t>Network address translation (NAT)</a:t>
                  </a:r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3064BC25-5701-35C4-DCC7-9DB884302B98}"/>
                    </a:ext>
                  </a:extLst>
                </p:cNvPr>
                <p:cNvCxnSpPr>
                  <a:cxnSpLocks/>
                  <a:stCxn id="107" idx="1"/>
                  <a:endCxn id="328" idx="3"/>
                </p:cNvCxnSpPr>
                <p:nvPr/>
              </p:nvCxnSpPr>
              <p:spPr>
                <a:xfrm flipH="1" flipV="1">
                  <a:off x="5963147" y="5322992"/>
                  <a:ext cx="232427" cy="99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486BE2F-3049-358E-D6A5-0FAD55FEFF25}"/>
                    </a:ext>
                  </a:extLst>
                </p:cNvPr>
                <p:cNvCxnSpPr>
                  <a:cxnSpLocks/>
                  <a:stCxn id="111" idx="0"/>
                  <a:endCxn id="132" idx="2"/>
                </p:cNvCxnSpPr>
                <p:nvPr/>
              </p:nvCxnSpPr>
              <p:spPr>
                <a:xfrm flipV="1">
                  <a:off x="4263121" y="4710761"/>
                  <a:ext cx="0" cy="31173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66F8E824-E642-8850-50DE-0DCFDA0736AB}"/>
                    </a:ext>
                  </a:extLst>
                </p:cNvPr>
                <p:cNvGrpSpPr/>
                <p:nvPr/>
              </p:nvGrpSpPr>
              <p:grpSpPr>
                <a:xfrm>
                  <a:off x="2167471" y="876626"/>
                  <a:ext cx="4334005" cy="3233566"/>
                  <a:chOff x="2167471" y="893516"/>
                  <a:chExt cx="4334005" cy="3233566"/>
                </a:xfrm>
              </p:grpSpPr>
              <p:sp>
                <p:nvSpPr>
                  <p:cNvPr id="371" name="Rectangle: Rounded Corners 370">
                    <a:extLst>
                      <a:ext uri="{FF2B5EF4-FFF2-40B4-BE49-F238E27FC236}">
                        <a16:creationId xmlns:a16="http://schemas.microsoft.com/office/drawing/2014/main" id="{F23CD50C-3488-CE92-656F-7035061E06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67471" y="893516"/>
                    <a:ext cx="4334005" cy="323356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0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 dirty="0">
                        <a:latin typeface="Segoe UI Semibold (Headings)"/>
                        <a:cs typeface="Segoe UI" pitchFamily="34" charset="0"/>
                      </a:rPr>
                      <a:t>AKS EE single-node cluster</a:t>
                    </a:r>
                  </a:p>
                  <a:p>
                    <a:pPr algn="ctr"/>
                    <a:endParaRPr lang="en-US" sz="1100" dirty="0">
                      <a:latin typeface="Segoe UI Semibold (Headings)"/>
                      <a:cs typeface="Segoe UI" pitchFamily="34" charset="0"/>
                    </a:endParaRPr>
                  </a:p>
                </p:txBody>
              </p:sp>
              <p:grpSp>
                <p:nvGrpSpPr>
                  <p:cNvPr id="349" name="Group 348">
                    <a:extLst>
                      <a:ext uri="{FF2B5EF4-FFF2-40B4-BE49-F238E27FC236}">
                        <a16:creationId xmlns:a16="http://schemas.microsoft.com/office/drawing/2014/main" id="{7D694EED-04CF-F1F0-0899-FFBCBBA878C8}"/>
                      </a:ext>
                    </a:extLst>
                  </p:cNvPr>
                  <p:cNvGrpSpPr/>
                  <p:nvPr/>
                </p:nvGrpSpPr>
                <p:grpSpPr>
                  <a:xfrm>
                    <a:off x="2431804" y="1298285"/>
                    <a:ext cx="3805338" cy="2772731"/>
                    <a:chOff x="2471195" y="1263734"/>
                    <a:chExt cx="3805338" cy="2772731"/>
                  </a:xfrm>
                </p:grpSpPr>
                <p:sp>
                  <p:nvSpPr>
                    <p:cNvPr id="135" name="Rectangle: Rounded Corners 134">
                      <a:extLst>
                        <a:ext uri="{FF2B5EF4-FFF2-40B4-BE49-F238E27FC236}">
                          <a16:creationId xmlns:a16="http://schemas.microsoft.com/office/drawing/2014/main" id="{5722A10F-7782-C213-AC83-B778E472A15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71195" y="1263734"/>
                      <a:ext cx="1784656" cy="268006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AKS EE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Azure Linux</a:t>
                      </a: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 VM</a:t>
                      </a:r>
                    </a:p>
                  </p:txBody>
                </p:sp>
                <p:sp>
                  <p:nvSpPr>
                    <p:cNvPr id="137" name="Rectangle: Rounded Corners 136">
                      <a:extLst>
                        <a:ext uri="{FF2B5EF4-FFF2-40B4-BE49-F238E27FC236}">
                          <a16:creationId xmlns:a16="http://schemas.microsoft.com/office/drawing/2014/main" id="{7152B53E-1E90-9E9E-B20E-271C80B7A31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45135" y="2227977"/>
                      <a:ext cx="1636776" cy="420191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K8s/K3s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Control Plane</a:t>
                      </a:r>
                    </a:p>
                  </p:txBody>
                </p:sp>
                <p:sp>
                  <p:nvSpPr>
                    <p:cNvPr id="139" name="Rectangle: Rounded Corners 138">
                      <a:extLst>
                        <a:ext uri="{FF2B5EF4-FFF2-40B4-BE49-F238E27FC236}">
                          <a16:creationId xmlns:a16="http://schemas.microsoft.com/office/drawing/2014/main" id="{BB8FDE58-A7AD-CF12-1DFE-1E4643C33FC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45135" y="2717596"/>
                      <a:ext cx="1636776" cy="42334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1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Azure Linux</a:t>
                      </a:r>
                      <a:br>
                        <a:rPr lang="en-US" sz="10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kernel</a:t>
                      </a:r>
                    </a:p>
                  </p:txBody>
                </p:sp>
                <p:sp>
                  <p:nvSpPr>
                    <p:cNvPr id="140" name="Rectangle: Rounded Corners 139">
                      <a:extLst>
                        <a:ext uri="{FF2B5EF4-FFF2-40B4-BE49-F238E27FC236}">
                          <a16:creationId xmlns:a16="http://schemas.microsoft.com/office/drawing/2014/main" id="{8E44482C-C14F-AC06-2685-E033CDB902E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45135" y="1736442"/>
                      <a:ext cx="1636776" cy="420191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K8s/K3s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Linux Worker</a:t>
                      </a:r>
                    </a:p>
                  </p:txBody>
                </p:sp>
                <p:sp>
                  <p:nvSpPr>
                    <p:cNvPr id="142" name="Rectangle: Rounded Corners 141">
                      <a:extLst>
                        <a:ext uri="{FF2B5EF4-FFF2-40B4-BE49-F238E27FC236}">
                          <a16:creationId xmlns:a16="http://schemas.microsoft.com/office/drawing/2014/main" id="{44485A25-ECF5-5C47-90AF-DDE6F52C35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49717" y="3210371"/>
                      <a:ext cx="1636776" cy="67438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Linux VM </a:t>
                      </a:r>
                      <a:br>
                        <a:rPr lang="en-US" sz="8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Network Adapter </a:t>
                      </a:r>
                      <a:br>
                        <a:rPr lang="en-US" sz="8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(virtual)</a:t>
                      </a:r>
                    </a:p>
                    <a:p>
                      <a:pPr algn="ctr"/>
                      <a:r>
                        <a:rPr lang="en-US" sz="800" i="1">
                          <a:latin typeface="Segoe UI Semibold (Headings)"/>
                          <a:cs typeface="Segoe UI" pitchFamily="34" charset="0"/>
                        </a:rPr>
                        <a:t>192.168.0.2</a:t>
                      </a:r>
                    </a:p>
                  </p:txBody>
                </p:sp>
                <p:sp>
                  <p:nvSpPr>
                    <p:cNvPr id="143" name="Rectangle: Rounded Corners 142">
                      <a:extLst>
                        <a:ext uri="{FF2B5EF4-FFF2-40B4-BE49-F238E27FC236}">
                          <a16:creationId xmlns:a16="http://schemas.microsoft.com/office/drawing/2014/main" id="{948DE9CA-5640-C950-C8FA-0BBE9929A06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491877" y="1263734"/>
                      <a:ext cx="1784656" cy="268006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AKS EE Windows VM (optional)</a:t>
                      </a:r>
                    </a:p>
                  </p:txBody>
                </p:sp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D96A3E42-BE50-6246-23BB-2F246B5B331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565817" y="2717596"/>
                      <a:ext cx="1636776" cy="42334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1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Windows</a:t>
                      </a:r>
                    </a:p>
                  </p:txBody>
                </p:sp>
                <p:sp>
                  <p:nvSpPr>
                    <p:cNvPr id="146" name="Rectangle: Rounded Corners 145">
                      <a:extLst>
                        <a:ext uri="{FF2B5EF4-FFF2-40B4-BE49-F238E27FC236}">
                          <a16:creationId xmlns:a16="http://schemas.microsoft.com/office/drawing/2014/main" id="{4FB901B0-D278-046C-AA7B-BAFA0E947BC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565817" y="1736442"/>
                      <a:ext cx="1636776" cy="90637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K8s/K3s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Windows Worker</a:t>
                      </a:r>
                    </a:p>
                  </p:txBody>
                </p:sp>
                <p:sp>
                  <p:nvSpPr>
                    <p:cNvPr id="147" name="Rectangle: Rounded Corners 146">
                      <a:extLst>
                        <a:ext uri="{FF2B5EF4-FFF2-40B4-BE49-F238E27FC236}">
                          <a16:creationId xmlns:a16="http://schemas.microsoft.com/office/drawing/2014/main" id="{63861C9C-0D3F-7BD6-8046-C09A5579294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570399" y="3210371"/>
                      <a:ext cx="1636776" cy="67438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0" rIns="182880" bIns="146304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850">
                        <a:latin typeface="Segoe UI Semibold (Headings)"/>
                        <a:cs typeface="Segoe UI" pitchFamily="34" charset="0"/>
                      </a:endParaRPr>
                    </a:p>
                    <a:p>
                      <a:pPr algn="ctr"/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Windows VM </a:t>
                      </a:r>
                      <a:br>
                        <a:rPr lang="en-US" sz="8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Network Adapter</a:t>
                      </a:r>
                    </a:p>
                    <a:p>
                      <a:pPr algn="ctr"/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(virtual)</a:t>
                      </a:r>
                    </a:p>
                    <a:p>
                      <a:pPr algn="ctr"/>
                      <a:r>
                        <a:rPr lang="en-US" sz="800" i="1">
                          <a:latin typeface="Segoe UI Semibold (Headings)"/>
                          <a:cs typeface="Segoe UI" pitchFamily="34" charset="0"/>
                        </a:rPr>
                        <a:t>192.168.0.3</a:t>
                      </a:r>
                    </a:p>
                  </p:txBody>
                </p:sp>
                <p:pic>
                  <p:nvPicPr>
                    <p:cNvPr id="115" name="Kubernetes" descr="Kubernetes">
                      <a:extLst>
                        <a:ext uri="{FF2B5EF4-FFF2-40B4-BE49-F238E27FC236}">
                          <a16:creationId xmlns:a16="http://schemas.microsoft.com/office/drawing/2014/main" id="{281DA3F0-EEC4-0EBB-DBE1-5ECBE3649C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24185" y="2246718"/>
                      <a:ext cx="320040" cy="3200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" name="Kubernetes" descr="Kubernetes">
                      <a:extLst>
                        <a:ext uri="{FF2B5EF4-FFF2-40B4-BE49-F238E27FC236}">
                          <a16:creationId xmlns:a16="http://schemas.microsoft.com/office/drawing/2014/main" id="{6FA454F2-4A8B-9764-6A27-E35171C1E5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4516" y="1778404"/>
                      <a:ext cx="320040" cy="3200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9" name="Kubernetes" descr="Kubernetes">
                      <a:extLst>
                        <a:ext uri="{FF2B5EF4-FFF2-40B4-BE49-F238E27FC236}">
                          <a16:creationId xmlns:a16="http://schemas.microsoft.com/office/drawing/2014/main" id="{6989F417-8B34-AC16-3C64-17C4513F4B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7044" y="2276157"/>
                      <a:ext cx="320040" cy="3200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0" name="Graphic 119">
                      <a:extLst>
                        <a:ext uri="{FF2B5EF4-FFF2-40B4-BE49-F238E27FC236}">
                          <a16:creationId xmlns:a16="http://schemas.microsoft.com/office/drawing/2014/main" id="{9F79B13F-01CA-B4A1-F9AC-B32D640BE5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17376" y="2801440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1" name="Graphic 120">
                      <a:extLst>
                        <a:ext uri="{FF2B5EF4-FFF2-40B4-BE49-F238E27FC236}">
                          <a16:creationId xmlns:a16="http://schemas.microsoft.com/office/drawing/2014/main" id="{B80C3D58-FA0D-5979-B633-94B0A5526B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66045" y="2807241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2" name="Graphic 121">
                      <a:extLst>
                        <a:ext uri="{FF2B5EF4-FFF2-40B4-BE49-F238E27FC236}">
                          <a16:creationId xmlns:a16="http://schemas.microsoft.com/office/drawing/2014/main" id="{858C7A8C-8830-F689-986A-7D429551FE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58630" y="3725569"/>
                      <a:ext cx="310896" cy="31089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Graphic 124">
                      <a:extLst>
                        <a:ext uri="{FF2B5EF4-FFF2-40B4-BE49-F238E27FC236}">
                          <a16:creationId xmlns:a16="http://schemas.microsoft.com/office/drawing/2014/main" id="{6BB4C95B-AEB8-7625-3503-73163186DD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29816" y="3725569"/>
                      <a:ext cx="310896" cy="31089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74" name="Graphic 373">
                    <a:extLst>
                      <a:ext uri="{FF2B5EF4-FFF2-40B4-BE49-F238E27FC236}">
                        <a16:creationId xmlns:a16="http://schemas.microsoft.com/office/drawing/2014/main" id="{58345B0D-6477-398E-D599-18030DEB98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07030" y="911161"/>
                    <a:ext cx="350789" cy="35078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A4E61C7-7DD2-67B0-454E-D9E3DD4DB111}"/>
                    </a:ext>
                  </a:extLst>
                </p:cNvPr>
                <p:cNvCxnSpPr>
                  <a:cxnSpLocks/>
                  <a:endCxn id="122" idx="2"/>
                </p:cNvCxnSpPr>
                <p:nvPr/>
              </p:nvCxnSpPr>
              <p:spPr>
                <a:xfrm flipV="1">
                  <a:off x="3274687" y="4054126"/>
                  <a:ext cx="0" cy="2828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5986B9A-3984-E7E5-B45A-A5CA6FE37A59}"/>
                    </a:ext>
                  </a:extLst>
                </p:cNvPr>
                <p:cNvCxnSpPr>
                  <a:cxnSpLocks/>
                  <a:endCxn id="125" idx="2"/>
                </p:cNvCxnSpPr>
                <p:nvPr/>
              </p:nvCxnSpPr>
              <p:spPr>
                <a:xfrm flipV="1">
                  <a:off x="5345873" y="4054126"/>
                  <a:ext cx="0" cy="2828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AA691B84-815C-3F2C-1088-0BDBD1D39F18}"/>
                  </a:ext>
                </a:extLst>
              </p:cNvPr>
              <p:cNvSpPr/>
              <p:nvPr/>
            </p:nvSpPr>
            <p:spPr bwMode="auto">
              <a:xfrm>
                <a:off x="6450882" y="5247965"/>
                <a:ext cx="1577981" cy="602982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>
                    <a:latin typeface="Segoe UI Semibold (Headings)"/>
                    <a:cs typeface="Segoe UI" pitchFamily="34" charset="0"/>
                  </a:rPr>
                  <a:t>Physical Network Adapter</a:t>
                </a:r>
              </a:p>
              <a:p>
                <a:pPr algn="ctr"/>
                <a:endParaRPr lang="en-US" sz="800">
                  <a:latin typeface="Segoe UI Semibold (Headings)"/>
                  <a:cs typeface="Segoe UI" pitchFamily="34" charset="0"/>
                </a:endParaRPr>
              </a:p>
              <a:p>
                <a:pPr algn="ctr"/>
                <a:r>
                  <a:rPr lang="en-US" sz="800" i="1">
                    <a:latin typeface="Segoe UI Semibold (Headings)"/>
                    <a:cs typeface="Segoe UI" pitchFamily="34" charset="0"/>
                  </a:rPr>
                  <a:t>10.0.0.2</a:t>
                </a:r>
              </a:p>
            </p:txBody>
          </p:sp>
          <p:pic>
            <p:nvPicPr>
              <p:cNvPr id="337" name="Graphic 336">
                <a:extLst>
                  <a:ext uri="{FF2B5EF4-FFF2-40B4-BE49-F238E27FC236}">
                    <a16:creationId xmlns:a16="http://schemas.microsoft.com/office/drawing/2014/main" id="{35B010E0-8B1D-BD6B-D75A-184345AB6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870938" y="5386747"/>
                <a:ext cx="310896" cy="310896"/>
              </a:xfrm>
              <a:prstGeom prst="rect">
                <a:avLst/>
              </a:prstGeom>
            </p:spPr>
          </p:pic>
        </p:grp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2B3203A7-D833-743E-A59E-11F473D04FDC}"/>
                </a:ext>
              </a:extLst>
            </p:cNvPr>
            <p:cNvCxnSpPr>
              <a:cxnSpLocks/>
              <a:stCxn id="337" idx="3"/>
              <a:endCxn id="344" idx="3"/>
            </p:cNvCxnSpPr>
            <p:nvPr/>
          </p:nvCxnSpPr>
          <p:spPr>
            <a:xfrm flipH="1">
              <a:off x="8620228" y="5328306"/>
              <a:ext cx="755406" cy="1025444"/>
            </a:xfrm>
            <a:prstGeom prst="bentConnector3">
              <a:avLst>
                <a:gd name="adj1" fmla="val -30262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66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152927" cy="356251"/>
          </a:xfrm>
        </p:spPr>
        <p:txBody>
          <a:bodyPr/>
          <a:lstStyle/>
          <a:p>
            <a:r>
              <a:rPr lang="en-US" sz="1800" spc="-50" dirty="0">
                <a:latin typeface="Segoe UI Semibold (Headings)"/>
              </a:rPr>
              <a:t>AKS Edge Essentials (AKS EE) – multi-machine cluster with external virtual switch network architecture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06BF9C8-EDE1-4246-FE34-F2BF86D656B6}"/>
              </a:ext>
            </a:extLst>
          </p:cNvPr>
          <p:cNvGrpSpPr/>
          <p:nvPr/>
        </p:nvGrpSpPr>
        <p:grpSpPr>
          <a:xfrm>
            <a:off x="1300109" y="752801"/>
            <a:ext cx="9591782" cy="5944089"/>
            <a:chOff x="1300109" y="790637"/>
            <a:chExt cx="9591782" cy="594408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9BCFD36-CA1E-C500-7A7A-0800B54AD647}"/>
                </a:ext>
              </a:extLst>
            </p:cNvPr>
            <p:cNvGrpSpPr/>
            <p:nvPr/>
          </p:nvGrpSpPr>
          <p:grpSpPr>
            <a:xfrm>
              <a:off x="1300110" y="790637"/>
              <a:ext cx="9591781" cy="5376834"/>
              <a:chOff x="1169558" y="828473"/>
              <a:chExt cx="9591781" cy="5376834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1667F398-6EF1-06C0-21AF-581073111244}"/>
                  </a:ext>
                </a:extLst>
              </p:cNvPr>
              <p:cNvSpPr/>
              <p:nvPr/>
            </p:nvSpPr>
            <p:spPr bwMode="auto">
              <a:xfrm>
                <a:off x="1169558" y="828473"/>
                <a:ext cx="9591781" cy="537683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latin typeface="Segoe UI Semibold (Headings)"/>
                    <a:cs typeface="Segoe UI" pitchFamily="34" charset="0"/>
                  </a:rPr>
                  <a:t>AKS EE</a:t>
                </a:r>
                <a:br>
                  <a:rPr lang="en-US" sz="1100" dirty="0">
                    <a:latin typeface="Segoe UI Semibold (Headings)"/>
                    <a:cs typeface="Segoe UI" pitchFamily="34" charset="0"/>
                  </a:rPr>
                </a:br>
                <a:r>
                  <a:rPr lang="en-US" sz="1100" dirty="0">
                    <a:latin typeface="Segoe UI Semibold (Headings)"/>
                    <a:cs typeface="Segoe UI" pitchFamily="34" charset="0"/>
                  </a:rPr>
                  <a:t>multi-node</a:t>
                </a:r>
              </a:p>
              <a:p>
                <a:pPr algn="ctr"/>
                <a:r>
                  <a:rPr lang="en-US" sz="1100" dirty="0">
                    <a:latin typeface="Segoe UI Semibold (Headings)"/>
                    <a:cs typeface="Segoe UI" pitchFamily="34" charset="0"/>
                  </a:rPr>
                  <a:t>cluster</a:t>
                </a:r>
              </a:p>
              <a:p>
                <a:pPr algn="ctr"/>
                <a:endParaRPr lang="en-US" sz="1100" dirty="0">
                  <a:latin typeface="Segoe UI Semibold (Headings)"/>
                  <a:cs typeface="Segoe UI" pitchFamily="34" charset="0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B696866-0367-A28D-1383-F55A9E453B4C}"/>
                  </a:ext>
                </a:extLst>
              </p:cNvPr>
              <p:cNvGrpSpPr/>
              <p:nvPr/>
            </p:nvGrpSpPr>
            <p:grpSpPr>
              <a:xfrm>
                <a:off x="1263249" y="887590"/>
                <a:ext cx="9404398" cy="5254655"/>
                <a:chOff x="1231092" y="963265"/>
                <a:chExt cx="9404398" cy="5254655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8EAE8A0-B08E-F74D-2571-7334B42DA351}"/>
                    </a:ext>
                  </a:extLst>
                </p:cNvPr>
                <p:cNvGrpSpPr/>
                <p:nvPr/>
              </p:nvGrpSpPr>
              <p:grpSpPr>
                <a:xfrm>
                  <a:off x="1231092" y="963265"/>
                  <a:ext cx="4143178" cy="5254655"/>
                  <a:chOff x="699651" y="963265"/>
                  <a:chExt cx="4143178" cy="5254655"/>
                </a:xfrm>
              </p:grpSpPr>
              <p:sp>
                <p:nvSpPr>
                  <p:cNvPr id="153" name="Rectangle: Rounded Corners 152">
                    <a:extLst>
                      <a:ext uri="{FF2B5EF4-FFF2-40B4-BE49-F238E27FC236}">
                        <a16:creationId xmlns:a16="http://schemas.microsoft.com/office/drawing/2014/main" id="{F99BC886-457A-547F-FF6B-60C65B45E1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651" y="963265"/>
                    <a:ext cx="4143178" cy="525465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02C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>
                        <a:latin typeface="Segoe UI Semibold (Headings)"/>
                        <a:cs typeface="Segoe UI" pitchFamily="34" charset="0"/>
                      </a:rPr>
                      <a:t>Physical hardware – Device 1</a:t>
                    </a:r>
                  </a:p>
                </p:txBody>
              </p:sp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C8A38B47-E67C-9ABC-A063-EF0094DFE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6099" y="1050057"/>
                    <a:ext cx="3970613" cy="323356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0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473">
                      <a:defRPr/>
                    </a:pPr>
                    <a:r>
                      <a:rPr lang="en-US" sz="1100" kern="0">
                        <a:latin typeface="+mj-lt"/>
                        <a:cs typeface="Segoe UI"/>
                      </a:rPr>
                      <a:t>AKS EE – Device 1</a:t>
                    </a:r>
                    <a:endParaRPr lang="en-US" sz="1100" kern="0">
                      <a:latin typeface="+mj-lt"/>
                    </a:endParaRPr>
                  </a:p>
                </p:txBody>
              </p:sp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C64AC799-7D77-53A8-A08E-799E1524B3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6098" y="4376292"/>
                    <a:ext cx="3970613" cy="154094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345B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50">
                      <a:latin typeface="Segoe UI Semibold (Headings)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778286F0-AB4B-AC32-BFE2-D94392305EEB}"/>
                      </a:ext>
                    </a:extLst>
                  </p:cNvPr>
                  <p:cNvGrpSpPr/>
                  <p:nvPr/>
                </p:nvGrpSpPr>
                <p:grpSpPr>
                  <a:xfrm>
                    <a:off x="875147" y="1369849"/>
                    <a:ext cx="3805338" cy="2680063"/>
                    <a:chOff x="856869" y="1153161"/>
                    <a:chExt cx="3805338" cy="3032760"/>
                  </a:xfrm>
                </p:grpSpPr>
                <p:sp>
                  <p:nvSpPr>
                    <p:cNvPr id="86" name="Rectangle: Rounded Corners 85">
                      <a:extLst>
                        <a:ext uri="{FF2B5EF4-FFF2-40B4-BE49-F238E27FC236}">
                          <a16:creationId xmlns:a16="http://schemas.microsoft.com/office/drawing/2014/main" id="{E19646C7-A3F1-33FC-B6D2-90612AD02C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6869" y="1153161"/>
                      <a:ext cx="1784656" cy="3032760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AKS EE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Azure Linux</a:t>
                      </a: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 VM</a:t>
                      </a:r>
                    </a:p>
                  </p:txBody>
                </p:sp>
                <p:sp>
                  <p:nvSpPr>
                    <p:cNvPr id="73" name="Rectangle: Rounded Corners 72">
                      <a:extLst>
                        <a:ext uri="{FF2B5EF4-FFF2-40B4-BE49-F238E27FC236}">
                          <a16:creationId xmlns:a16="http://schemas.microsoft.com/office/drawing/2014/main" id="{DE478F91-F319-1780-40E8-AE27BA2595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30809" y="2244299"/>
                      <a:ext cx="1636776" cy="475488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K8s/K3s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Control Plane</a:t>
                      </a:r>
                    </a:p>
                  </p:txBody>
                </p:sp>
                <p:sp>
                  <p:nvSpPr>
                    <p:cNvPr id="76" name="Rectangle: Rounded Corners 75">
                      <a:extLst>
                        <a:ext uri="{FF2B5EF4-FFF2-40B4-BE49-F238E27FC236}">
                          <a16:creationId xmlns:a16="http://schemas.microsoft.com/office/drawing/2014/main" id="{793182AD-0165-1E50-0EE6-CE881D064B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30809" y="2798352"/>
                      <a:ext cx="1636776" cy="479058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1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Azure Linux</a:t>
                      </a:r>
                      <a:br>
                        <a:rPr lang="en-US" sz="10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kernel</a:t>
                      </a:r>
                    </a:p>
                  </p:txBody>
                </p:sp>
                <p:sp>
                  <p:nvSpPr>
                    <p:cNvPr id="77" name="Rectangle: Rounded Corners 76">
                      <a:extLst>
                        <a:ext uri="{FF2B5EF4-FFF2-40B4-BE49-F238E27FC236}">
                          <a16:creationId xmlns:a16="http://schemas.microsoft.com/office/drawing/2014/main" id="{8A6FF62A-C42B-79A2-4887-2C8DE439F34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30809" y="1688077"/>
                      <a:ext cx="1636776" cy="475488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K8s/K3s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Linux Worker</a:t>
                      </a:r>
                    </a:p>
                  </p:txBody>
                </p:sp>
                <p:sp>
                  <p:nvSpPr>
                    <p:cNvPr id="83" name="Rectangle: Rounded Corners 82">
                      <a:extLst>
                        <a:ext uri="{FF2B5EF4-FFF2-40B4-BE49-F238E27FC236}">
                          <a16:creationId xmlns:a16="http://schemas.microsoft.com/office/drawing/2014/main" id="{C4A76ADC-01BB-ABA4-DBCE-4044371B50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35391" y="3355976"/>
                      <a:ext cx="1636776" cy="763132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Linux VM </a:t>
                      </a:r>
                      <a:br>
                        <a:rPr lang="en-US" sz="8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Network Adapter </a:t>
                      </a:r>
                      <a:br>
                        <a:rPr lang="en-US" sz="8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(virtual)</a:t>
                      </a:r>
                    </a:p>
                    <a:p>
                      <a:pPr algn="ctr"/>
                      <a:r>
                        <a:rPr lang="en-US" sz="800" i="1">
                          <a:latin typeface="Segoe UI Semibold (Headings)"/>
                          <a:cs typeface="Segoe UI" pitchFamily="34" charset="0"/>
                        </a:rPr>
                        <a:t>192.168.0.101</a:t>
                      </a:r>
                    </a:p>
                  </p:txBody>
                </p:sp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CE495879-A3C4-83D4-80B1-B4B78F1A36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77551" y="1153161"/>
                      <a:ext cx="1784656" cy="3032760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AKS EE Windows VM (optional)</a:t>
                      </a:r>
                    </a:p>
                  </p:txBody>
                </p:sp>
                <p:sp>
                  <p:nvSpPr>
                    <p:cNvPr id="106" name="Rectangle: Rounded Corners 105">
                      <a:extLst>
                        <a:ext uri="{FF2B5EF4-FFF2-40B4-BE49-F238E27FC236}">
                          <a16:creationId xmlns:a16="http://schemas.microsoft.com/office/drawing/2014/main" id="{A9FDC4E2-5786-446E-B3FB-9D0A4ABAA00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51491" y="2798352"/>
                      <a:ext cx="1636776" cy="479059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1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Windows</a:t>
                      </a:r>
                    </a:p>
                  </p:txBody>
                </p:sp>
                <p:sp>
                  <p:nvSpPr>
                    <p:cNvPr id="109" name="Rectangle: Rounded Corners 108">
                      <a:extLst>
                        <a:ext uri="{FF2B5EF4-FFF2-40B4-BE49-F238E27FC236}">
                          <a16:creationId xmlns:a16="http://schemas.microsoft.com/office/drawing/2014/main" id="{92B64DA0-0E48-3AD2-8A72-4366F6464EE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51491" y="1688077"/>
                      <a:ext cx="1636776" cy="1025651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K8s/K3s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Windows Worker</a:t>
                      </a:r>
                    </a:p>
                  </p:txBody>
                </p:sp>
                <p:sp>
                  <p:nvSpPr>
                    <p:cNvPr id="112" name="Rectangle: Rounded Corners 111">
                      <a:extLst>
                        <a:ext uri="{FF2B5EF4-FFF2-40B4-BE49-F238E27FC236}">
                          <a16:creationId xmlns:a16="http://schemas.microsoft.com/office/drawing/2014/main" id="{BEBDFFC8-2F84-0896-DC62-56C5C72D48B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56073" y="3355976"/>
                      <a:ext cx="1636776" cy="763132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0" rIns="182880" bIns="146304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850">
                        <a:latin typeface="Segoe UI Semibold (Headings)"/>
                        <a:cs typeface="Segoe UI" pitchFamily="34" charset="0"/>
                      </a:endParaRPr>
                    </a:p>
                    <a:p>
                      <a:pPr algn="ctr"/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Windows VM </a:t>
                      </a:r>
                      <a:br>
                        <a:rPr lang="en-US" sz="8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Network Adapter</a:t>
                      </a:r>
                    </a:p>
                    <a:p>
                      <a:pPr algn="ctr"/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(virtual)</a:t>
                      </a:r>
                    </a:p>
                    <a:p>
                      <a:pPr algn="ctr"/>
                      <a:r>
                        <a:rPr lang="en-US" sz="800" i="1">
                          <a:latin typeface="Segoe UI Semibold (Headings)"/>
                          <a:cs typeface="Segoe UI" pitchFamily="34" charset="0"/>
                        </a:rPr>
                        <a:t>192.168.0.102</a:t>
                      </a:r>
                    </a:p>
                  </p:txBody>
                </p:sp>
              </p:grpSp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3CE4124-1560-EEBF-7E2D-582058A0B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56719" y="4932802"/>
                    <a:ext cx="1649874" cy="90467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800">
                        <a:latin typeface="Segoe UI Semibold (Headings)"/>
                        <a:cs typeface="Segoe UI" pitchFamily="34" charset="0"/>
                      </a:rPr>
                      <a:t>Physical Network Adapter</a:t>
                    </a:r>
                  </a:p>
                </p:txBody>
              </p: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F14DDFE6-C314-D88D-751C-F34A0376E10A}"/>
                      </a:ext>
                    </a:extLst>
                  </p:cNvPr>
                  <p:cNvGrpSpPr/>
                  <p:nvPr/>
                </p:nvGrpSpPr>
                <p:grpSpPr>
                  <a:xfrm>
                    <a:off x="1049040" y="4500014"/>
                    <a:ext cx="3457553" cy="353028"/>
                    <a:chOff x="856869" y="4747843"/>
                    <a:chExt cx="3457553" cy="399487"/>
                  </a:xfrm>
                </p:grpSpPr>
                <p:sp>
                  <p:nvSpPr>
                    <p:cNvPr id="117" name="Rectangle: Rounded Corners 116">
                      <a:extLst>
                        <a:ext uri="{FF2B5EF4-FFF2-40B4-BE49-F238E27FC236}">
                          <a16:creationId xmlns:a16="http://schemas.microsoft.com/office/drawing/2014/main" id="{DBE0F3D4-7D81-94FE-304D-6BACCDCA2BA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6869" y="4747843"/>
                      <a:ext cx="3457553" cy="399487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 i="1" dirty="0">
                          <a:latin typeface="Segoe UI Semibold (Headings)"/>
                          <a:cs typeface="Segoe UI" pitchFamily="34" charset="0"/>
                        </a:rPr>
                        <a:t>aksedgesw-ext</a:t>
                      </a:r>
                    </a:p>
                    <a:p>
                      <a:pPr algn="ctr"/>
                      <a:r>
                        <a:rPr lang="en-US" sz="1000" dirty="0">
                          <a:latin typeface="Segoe UI Semibold (Headings)"/>
                          <a:cs typeface="Segoe UI" pitchFamily="34" charset="0"/>
                        </a:rPr>
                        <a:t>Hyper-V External Virtual Switch</a:t>
                      </a:r>
                    </a:p>
                  </p:txBody>
                </p:sp>
                <p:pic>
                  <p:nvPicPr>
                    <p:cNvPr id="118" name="Graphic 117">
                      <a:extLst>
                        <a:ext uri="{FF2B5EF4-FFF2-40B4-BE49-F238E27FC236}">
                          <a16:creationId xmlns:a16="http://schemas.microsoft.com/office/drawing/2014/main" id="{196E15D5-7886-DA55-DBD2-014FDBF08D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4132" y="4761006"/>
                      <a:ext cx="355184" cy="355184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FDF5AB7B-0224-57F2-5186-5FBB245B5E2D}"/>
                      </a:ext>
                    </a:extLst>
                  </p:cNvPr>
                  <p:cNvCxnSpPr>
                    <a:cxnSpLocks/>
                    <a:endCxn id="43" idx="2"/>
                  </p:cNvCxnSpPr>
                  <p:nvPr/>
                </p:nvCxnSpPr>
                <p:spPr>
                  <a:xfrm flipV="1">
                    <a:off x="1718030" y="4142580"/>
                    <a:ext cx="0" cy="36576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2507FA17-655B-E6D5-49E1-4F4D88BC48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80222" y="5272251"/>
                    <a:ext cx="1194842" cy="504259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800">
                        <a:latin typeface="Segoe UI Semibold (Headings)"/>
                        <a:cs typeface="Segoe UI" pitchFamily="34" charset="0"/>
                      </a:rPr>
                      <a:t>Hyper-V host </a:t>
                    </a:r>
                    <a:br>
                      <a:rPr lang="en-US" sz="800">
                        <a:latin typeface="Segoe UI Semibold (Headings)"/>
                        <a:cs typeface="Segoe UI" pitchFamily="34" charset="0"/>
                      </a:rPr>
                    </a:br>
                    <a:r>
                      <a:rPr lang="en-US" sz="800">
                        <a:latin typeface="Segoe UI Semibold (Headings)"/>
                        <a:cs typeface="Segoe UI" pitchFamily="34" charset="0"/>
                      </a:rPr>
                      <a:t>vEthernet </a:t>
                    </a:r>
                    <a:br>
                      <a:rPr lang="en-US" sz="800">
                        <a:latin typeface="Segoe UI Semibold (Headings)"/>
                        <a:cs typeface="Segoe UI" pitchFamily="34" charset="0"/>
                      </a:rPr>
                    </a:br>
                    <a:r>
                      <a:rPr lang="en-US" sz="800">
                        <a:latin typeface="Segoe UI Semibold (Headings)"/>
                        <a:cs typeface="Segoe UI" pitchFamily="34" charset="0"/>
                      </a:rPr>
                      <a:t>network adapter </a:t>
                    </a:r>
                    <a:r>
                      <a:rPr lang="en-US" sz="800" i="1">
                        <a:latin typeface="Segoe UI Semibold (Headings)"/>
                        <a:cs typeface="Segoe UI" pitchFamily="34" charset="0"/>
                      </a:rPr>
                      <a:t>192.168.0.2</a:t>
                    </a:r>
                  </a:p>
                </p:txBody>
              </p:sp>
              <p:cxnSp>
                <p:nvCxnSpPr>
                  <p:cNvPr id="130" name="Connector: Elbow 129">
                    <a:extLst>
                      <a:ext uri="{FF2B5EF4-FFF2-40B4-BE49-F238E27FC236}">
                        <a16:creationId xmlns:a16="http://schemas.microsoft.com/office/drawing/2014/main" id="{2D1CD975-1126-A417-0C22-E23E2EC130D5}"/>
                      </a:ext>
                    </a:extLst>
                  </p:cNvPr>
                  <p:cNvCxnSpPr>
                    <a:cxnSpLocks/>
                    <a:stCxn id="117" idx="2"/>
                    <a:endCxn id="60" idx="1"/>
                  </p:cNvCxnSpPr>
                  <p:nvPr/>
                </p:nvCxnSpPr>
                <p:spPr>
                  <a:xfrm rot="16200000" flipH="1">
                    <a:off x="2525897" y="5104962"/>
                    <a:ext cx="671338" cy="167498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78127414-5E31-9B65-F4E1-F4A9E63548BF}"/>
                      </a:ext>
                    </a:extLst>
                  </p:cNvPr>
                  <p:cNvGrpSpPr/>
                  <p:nvPr/>
                </p:nvGrpSpPr>
                <p:grpSpPr>
                  <a:xfrm>
                    <a:off x="933661" y="5016037"/>
                    <a:ext cx="1784890" cy="552684"/>
                    <a:chOff x="-560294" y="5122208"/>
                    <a:chExt cx="1784890" cy="625417"/>
                  </a:xfrm>
                </p:grpSpPr>
                <p:pic>
                  <p:nvPicPr>
                    <p:cNvPr id="141" name="Graphic 140">
                      <a:extLst>
                        <a:ext uri="{FF2B5EF4-FFF2-40B4-BE49-F238E27FC236}">
                          <a16:creationId xmlns:a16="http://schemas.microsoft.com/office/drawing/2014/main" id="{CD3F9F6C-5CD9-92FB-BD1C-7CAF42D984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4991" y="5473305"/>
                      <a:ext cx="274320" cy="27432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C35081BD-958B-03E9-A4EE-B0317BF1DB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560294" y="5122208"/>
                      <a:ext cx="1784890" cy="2960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100">
                          <a:latin typeface="Segoe UI Semibold (Headings)"/>
                          <a:cs typeface="Segoe UI" pitchFamily="34" charset="0"/>
                        </a:rPr>
                        <a:t>Windows Hyper-V host</a:t>
                      </a:r>
                    </a:p>
                  </p:txBody>
                </p:sp>
              </p:grpSp>
              <p:pic>
                <p:nvPicPr>
                  <p:cNvPr id="33" name="Kubernetes" descr="Kubernetes">
                    <a:extLst>
                      <a:ext uri="{FF2B5EF4-FFF2-40B4-BE49-F238E27FC236}">
                        <a16:creationId xmlns:a16="http://schemas.microsoft.com/office/drawing/2014/main" id="{BF0AE2B8-D8C3-E387-EDB9-229FB71E24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8137" y="2352833"/>
                    <a:ext cx="320040" cy="320040"/>
                  </a:xfrm>
                  <a:prstGeom prst="rect">
                    <a:avLst/>
                  </a:prstGeom>
                </p:spPr>
              </p:pic>
              <p:pic>
                <p:nvPicPr>
                  <p:cNvPr id="34" name="Kubernetes" descr="Kubernetes">
                    <a:extLst>
                      <a:ext uri="{FF2B5EF4-FFF2-40B4-BE49-F238E27FC236}">
                        <a16:creationId xmlns:a16="http://schemas.microsoft.com/office/drawing/2014/main" id="{349E0729-BB0F-3165-BBEA-D93942D94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8468" y="1884519"/>
                    <a:ext cx="320040" cy="320040"/>
                  </a:xfrm>
                  <a:prstGeom prst="rect">
                    <a:avLst/>
                  </a:prstGeom>
                </p:spPr>
              </p:pic>
              <p:pic>
                <p:nvPicPr>
                  <p:cNvPr id="38" name="Kubernetes" descr="Kubernetes">
                    <a:extLst>
                      <a:ext uri="{FF2B5EF4-FFF2-40B4-BE49-F238E27FC236}">
                        <a16:creationId xmlns:a16="http://schemas.microsoft.com/office/drawing/2014/main" id="{05697536-7CEB-9F7B-4F89-F2257B626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0996" y="2382272"/>
                    <a:ext cx="320040" cy="320040"/>
                  </a:xfrm>
                  <a:prstGeom prst="rect">
                    <a:avLst/>
                  </a:prstGeom>
                </p:spPr>
              </p:pic>
              <p:pic>
                <p:nvPicPr>
                  <p:cNvPr id="40" name="Graphic 39">
                    <a:extLst>
                      <a:ext uri="{FF2B5EF4-FFF2-40B4-BE49-F238E27FC236}">
                        <a16:creationId xmlns:a16="http://schemas.microsoft.com/office/drawing/2014/main" id="{F2108E5C-2D47-7257-B4F3-E4E027125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1328" y="2907555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42" name="Graphic 41">
                    <a:extLst>
                      <a:ext uri="{FF2B5EF4-FFF2-40B4-BE49-F238E27FC236}">
                        <a16:creationId xmlns:a16="http://schemas.microsoft.com/office/drawing/2014/main" id="{8C4C3AAB-10E6-8F46-98CF-06FDCF751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69997" y="2913356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43" name="Graphic 42">
                    <a:extLst>
                      <a:ext uri="{FF2B5EF4-FFF2-40B4-BE49-F238E27FC236}">
                        <a16:creationId xmlns:a16="http://schemas.microsoft.com/office/drawing/2014/main" id="{A484B4D5-8904-5B91-E7EA-9FBCAC2BF8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2582" y="3831684"/>
                    <a:ext cx="310896" cy="310896"/>
                  </a:xfrm>
                  <a:prstGeom prst="rect">
                    <a:avLst/>
                  </a:prstGeom>
                </p:spPr>
              </p:pic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B87DEAE6-E332-7A05-48FC-1DDE2B4F7479}"/>
                      </a:ext>
                    </a:extLst>
                  </p:cNvPr>
                  <p:cNvCxnSpPr>
                    <a:cxnSpLocks/>
                    <a:endCxn id="46" idx="2"/>
                  </p:cNvCxnSpPr>
                  <p:nvPr/>
                </p:nvCxnSpPr>
                <p:spPr>
                  <a:xfrm flipV="1">
                    <a:off x="3789216" y="4142580"/>
                    <a:ext cx="0" cy="363487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6" name="Graphic 45">
                    <a:extLst>
                      <a:ext uri="{FF2B5EF4-FFF2-40B4-BE49-F238E27FC236}">
                        <a16:creationId xmlns:a16="http://schemas.microsoft.com/office/drawing/2014/main" id="{DD3FED0D-4842-1AC9-A275-BAB39642A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33768" y="3831684"/>
                    <a:ext cx="310896" cy="310896"/>
                  </a:xfrm>
                  <a:prstGeom prst="rect">
                    <a:avLst/>
                  </a:prstGeom>
                </p:spPr>
              </p:pic>
              <p:pic>
                <p:nvPicPr>
                  <p:cNvPr id="60" name="Graphic 59">
                    <a:extLst>
                      <a:ext uri="{FF2B5EF4-FFF2-40B4-BE49-F238E27FC236}">
                        <a16:creationId xmlns:a16="http://schemas.microsoft.com/office/drawing/2014/main" id="{7155C2C7-BCE8-5C3B-6CD8-8A47F56F59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5315" y="5368932"/>
                    <a:ext cx="310896" cy="3108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C21E5E4B-E0B9-1CC0-E920-E1C95C614240}"/>
                    </a:ext>
                  </a:extLst>
                </p:cNvPr>
                <p:cNvGrpSpPr/>
                <p:nvPr/>
              </p:nvGrpSpPr>
              <p:grpSpPr>
                <a:xfrm>
                  <a:off x="6492312" y="963265"/>
                  <a:ext cx="4143178" cy="5254655"/>
                  <a:chOff x="6492312" y="963265"/>
                  <a:chExt cx="4143178" cy="5254655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9F2F9804-014E-27CB-3CFF-10D3FFC4EF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2312" y="963265"/>
                    <a:ext cx="4143178" cy="525465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02C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>
                        <a:latin typeface="Segoe UI Semibold (Headings)"/>
                        <a:cs typeface="Segoe UI" pitchFamily="34" charset="0"/>
                      </a:rPr>
                      <a:t>Physical hardware – Device 2</a:t>
                    </a:r>
                  </a:p>
                </p:txBody>
              </p:sp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7A5C009B-ED88-4158-880F-3CEEDE1C5B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78760" y="1050057"/>
                    <a:ext cx="3970613" cy="323356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0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473">
                      <a:defRPr/>
                    </a:pPr>
                    <a:r>
                      <a:rPr lang="en-US" sz="1100" kern="0">
                        <a:latin typeface="+mj-lt"/>
                        <a:cs typeface="Segoe UI"/>
                      </a:rPr>
                      <a:t>AKS EE – Device 2</a:t>
                    </a:r>
                    <a:endParaRPr lang="en-US" sz="1100" kern="0">
                      <a:latin typeface="+mj-lt"/>
                    </a:endParaRPr>
                  </a:p>
                </p:txBody>
              </p: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94E49C42-D669-BF0E-DD2E-E1EB48255F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78759" y="4376292"/>
                    <a:ext cx="3970613" cy="154094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345B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50">
                      <a:latin typeface="Segoe UI Semibold (Headings)"/>
                      <a:cs typeface="Segoe UI" pitchFamily="34" charset="0"/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02343DDD-B792-0562-2001-6063C526A072}"/>
                      </a:ext>
                    </a:extLst>
                  </p:cNvPr>
                  <p:cNvGrpSpPr/>
                  <p:nvPr/>
                </p:nvGrpSpPr>
                <p:grpSpPr>
                  <a:xfrm>
                    <a:off x="6667808" y="1369849"/>
                    <a:ext cx="3805338" cy="2680063"/>
                    <a:chOff x="856869" y="1153161"/>
                    <a:chExt cx="3805338" cy="3032760"/>
                  </a:xfrm>
                </p:grpSpPr>
                <p:sp>
                  <p:nvSpPr>
                    <p:cNvPr id="7" name="Rectangle: Rounded Corners 6">
                      <a:extLst>
                        <a:ext uri="{FF2B5EF4-FFF2-40B4-BE49-F238E27FC236}">
                          <a16:creationId xmlns:a16="http://schemas.microsoft.com/office/drawing/2014/main" id="{39107317-BF9A-ADD5-771B-8336D267920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6869" y="1153161"/>
                      <a:ext cx="1784656" cy="3032760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AKS EE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Azure Linux</a:t>
                      </a: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 VM</a:t>
                      </a:r>
                    </a:p>
                  </p:txBody>
                </p:sp>
                <p:sp>
                  <p:nvSpPr>
                    <p:cNvPr id="8" name="Rectangle: Rounded Corners 7">
                      <a:extLst>
                        <a:ext uri="{FF2B5EF4-FFF2-40B4-BE49-F238E27FC236}">
                          <a16:creationId xmlns:a16="http://schemas.microsoft.com/office/drawing/2014/main" id="{466680D0-61D5-F157-AAD1-3415FA3123C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30809" y="2244299"/>
                      <a:ext cx="1636776" cy="475488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K8s/K3s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Control Plane</a:t>
                      </a:r>
                    </a:p>
                  </p:txBody>
                </p:sp>
                <p:sp>
                  <p:nvSpPr>
                    <p:cNvPr id="9" name="Rectangle: Rounded Corners 8">
                      <a:extLst>
                        <a:ext uri="{FF2B5EF4-FFF2-40B4-BE49-F238E27FC236}">
                          <a16:creationId xmlns:a16="http://schemas.microsoft.com/office/drawing/2014/main" id="{CE95B099-A2AD-166D-29F7-5F35326DAA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30809" y="2798352"/>
                      <a:ext cx="1636776" cy="479058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1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Azure Linux</a:t>
                      </a:r>
                      <a:br>
                        <a:rPr lang="en-US" sz="100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kernel</a:t>
                      </a:r>
                    </a:p>
                  </p:txBody>
                </p:sp>
                <p:sp>
                  <p:nvSpPr>
                    <p:cNvPr id="10" name="Rectangle: Rounded Corners 9">
                      <a:extLst>
                        <a:ext uri="{FF2B5EF4-FFF2-40B4-BE49-F238E27FC236}">
                          <a16:creationId xmlns:a16="http://schemas.microsoft.com/office/drawing/2014/main" id="{39D53AC4-FC77-9B0A-99E5-A67AB3CEBA0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30809" y="1688077"/>
                      <a:ext cx="1636776" cy="475488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K8s/K3s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Linux Worker</a:t>
                      </a:r>
                    </a:p>
                  </p:txBody>
                </p:sp>
                <p:sp>
                  <p:nvSpPr>
                    <p:cNvPr id="11" name="Rectangle: Rounded Corners 10">
                      <a:extLst>
                        <a:ext uri="{FF2B5EF4-FFF2-40B4-BE49-F238E27FC236}">
                          <a16:creationId xmlns:a16="http://schemas.microsoft.com/office/drawing/2014/main" id="{10F23975-7418-A3FD-55C2-DDD3797D80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35391" y="3355976"/>
                      <a:ext cx="1636776" cy="763132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Linux VM </a:t>
                      </a:r>
                      <a:br>
                        <a:rPr lang="en-US" sz="8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Network Adapter </a:t>
                      </a:r>
                      <a:br>
                        <a:rPr lang="en-US" sz="8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(virtual)</a:t>
                      </a:r>
                    </a:p>
                    <a:p>
                      <a:pPr algn="ctr"/>
                      <a:r>
                        <a:rPr lang="en-US" sz="800" i="1">
                          <a:latin typeface="Segoe UI Semibold (Headings)"/>
                          <a:cs typeface="Segoe UI" pitchFamily="34" charset="0"/>
                        </a:rPr>
                        <a:t>192.168.0.103</a:t>
                      </a:r>
                    </a:p>
                  </p:txBody>
                </p:sp>
                <p:sp>
                  <p:nvSpPr>
                    <p:cNvPr id="12" name="Rectangle: Rounded Corners 11">
                      <a:extLst>
                        <a:ext uri="{FF2B5EF4-FFF2-40B4-BE49-F238E27FC236}">
                          <a16:creationId xmlns:a16="http://schemas.microsoft.com/office/drawing/2014/main" id="{3721A019-BEEA-CC68-D85D-42A83A5A3D1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77551" y="1153161"/>
                      <a:ext cx="1784656" cy="3032760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AKS EE Windows VM (optional)</a:t>
                      </a:r>
                    </a:p>
                  </p:txBody>
                </p:sp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9CC61F40-9689-E55F-51F2-C7220E51B1C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51491" y="2798352"/>
                      <a:ext cx="1636776" cy="479059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1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Windows</a:t>
                      </a:r>
                    </a:p>
                  </p:txBody>
                </p:sp>
                <p:sp>
                  <p:nvSpPr>
                    <p:cNvPr id="14" name="Rectangle: Rounded Corners 13">
                      <a:extLst>
                        <a:ext uri="{FF2B5EF4-FFF2-40B4-BE49-F238E27FC236}">
                          <a16:creationId xmlns:a16="http://schemas.microsoft.com/office/drawing/2014/main" id="{58CD8C7A-2901-1C7C-4DD3-0F019D4BF4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51491" y="1688077"/>
                      <a:ext cx="1636776" cy="1025651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K8s/K3s </a:t>
                      </a:r>
                      <a:br>
                        <a:rPr lang="en-US" sz="10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1000">
                          <a:latin typeface="Segoe UI Semibold (Headings)"/>
                          <a:cs typeface="Segoe UI" pitchFamily="34" charset="0"/>
                        </a:rPr>
                        <a:t>Windows Worker</a:t>
                      </a:r>
                    </a:p>
                  </p:txBody>
                </p:sp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88D23835-8E28-C2AA-1746-6A7EFB69C6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56073" y="3355976"/>
                      <a:ext cx="1636776" cy="763132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0" rIns="182880" bIns="146304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850">
                        <a:latin typeface="Segoe UI Semibold (Headings)"/>
                        <a:cs typeface="Segoe UI" pitchFamily="34" charset="0"/>
                      </a:endParaRPr>
                    </a:p>
                    <a:p>
                      <a:pPr algn="ctr"/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Windows VM </a:t>
                      </a:r>
                      <a:br>
                        <a:rPr lang="en-US" sz="800">
                          <a:latin typeface="Segoe UI Semibold (Headings)"/>
                          <a:cs typeface="Segoe UI" pitchFamily="34" charset="0"/>
                        </a:rPr>
                      </a:br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Network Adapter</a:t>
                      </a:r>
                    </a:p>
                    <a:p>
                      <a:pPr algn="ctr"/>
                      <a:r>
                        <a:rPr lang="en-US" sz="800">
                          <a:latin typeface="Segoe UI Semibold (Headings)"/>
                          <a:cs typeface="Segoe UI" pitchFamily="34" charset="0"/>
                        </a:rPr>
                        <a:t>(virtual)</a:t>
                      </a:r>
                    </a:p>
                    <a:p>
                      <a:pPr algn="ctr"/>
                      <a:r>
                        <a:rPr lang="en-US" sz="800" i="1">
                          <a:latin typeface="Segoe UI Semibold (Headings)"/>
                          <a:cs typeface="Segoe UI" pitchFamily="34" charset="0"/>
                        </a:rPr>
                        <a:t>192.168.0.104</a:t>
                      </a:r>
                    </a:p>
                  </p:txBody>
                </p:sp>
              </p:grp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A140DED7-447D-4A7D-1486-FF78F3329A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1701" y="4935619"/>
                    <a:ext cx="1649874" cy="90467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800">
                        <a:latin typeface="Segoe UI Semibold (Headings)"/>
                        <a:cs typeface="Segoe UI" pitchFamily="34" charset="0"/>
                      </a:rPr>
                      <a:t>Physical Network Adapter</a:t>
                    </a:r>
                  </a:p>
                </p:txBody>
              </p: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E0462FF-E7F8-B2BD-092F-0CE3850D26CF}"/>
                      </a:ext>
                    </a:extLst>
                  </p:cNvPr>
                  <p:cNvGrpSpPr/>
                  <p:nvPr/>
                </p:nvGrpSpPr>
                <p:grpSpPr>
                  <a:xfrm>
                    <a:off x="6841701" y="4500014"/>
                    <a:ext cx="3457553" cy="353028"/>
                    <a:chOff x="856869" y="4747843"/>
                    <a:chExt cx="3457553" cy="399487"/>
                  </a:xfrm>
                </p:grpSpPr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86ECB54A-DAEF-AD6A-1933-EFA8F08AD6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6869" y="4747843"/>
                      <a:ext cx="3457553" cy="399487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000" i="1" dirty="0">
                          <a:latin typeface="Segoe UI Semibold (Headings)"/>
                          <a:cs typeface="Segoe UI" pitchFamily="34" charset="0"/>
                        </a:rPr>
                        <a:t>aksedgesw-ext</a:t>
                      </a:r>
                    </a:p>
                    <a:p>
                      <a:pPr algn="ctr"/>
                      <a:r>
                        <a:rPr lang="en-US" sz="1000" dirty="0">
                          <a:latin typeface="Segoe UI Semibold (Headings)"/>
                          <a:cs typeface="Segoe UI" pitchFamily="34" charset="0"/>
                        </a:rPr>
                        <a:t>Hyper-V External Virtual Switch</a:t>
                      </a:r>
                    </a:p>
                  </p:txBody>
                </p:sp>
                <p:pic>
                  <p:nvPicPr>
                    <p:cNvPr id="19" name="Graphic 18">
                      <a:extLst>
                        <a:ext uri="{FF2B5EF4-FFF2-40B4-BE49-F238E27FC236}">
                          <a16:creationId xmlns:a16="http://schemas.microsoft.com/office/drawing/2014/main" id="{9A5BB8CC-B081-CD9A-2C07-EA58D89893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4132" y="4761006"/>
                      <a:ext cx="355184" cy="355184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B63953ED-C359-76C6-7031-C711F669659B}"/>
                      </a:ext>
                    </a:extLst>
                  </p:cNvPr>
                  <p:cNvCxnSpPr>
                    <a:cxnSpLocks/>
                    <a:endCxn id="31" idx="2"/>
                  </p:cNvCxnSpPr>
                  <p:nvPr/>
                </p:nvCxnSpPr>
                <p:spPr>
                  <a:xfrm flipV="1">
                    <a:off x="7510691" y="4142580"/>
                    <a:ext cx="0" cy="36576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Rectangle: Rounded Corners 20">
                    <a:extLst>
                      <a:ext uri="{FF2B5EF4-FFF2-40B4-BE49-F238E27FC236}">
                        <a16:creationId xmlns:a16="http://schemas.microsoft.com/office/drawing/2014/main" id="{C5FB9031-4EF9-C328-5079-4053B2AF64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65204" y="5275068"/>
                    <a:ext cx="1194842" cy="504259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800">
                        <a:latin typeface="Segoe UI Semibold (Headings)"/>
                        <a:cs typeface="Segoe UI" pitchFamily="34" charset="0"/>
                      </a:rPr>
                      <a:t>Hyper-V host </a:t>
                    </a:r>
                    <a:br>
                      <a:rPr lang="en-US" sz="800">
                        <a:latin typeface="Segoe UI Semibold (Headings)"/>
                        <a:cs typeface="Segoe UI" pitchFamily="34" charset="0"/>
                      </a:rPr>
                    </a:br>
                    <a:r>
                      <a:rPr lang="en-US" sz="800">
                        <a:latin typeface="Segoe UI Semibold (Headings)"/>
                        <a:cs typeface="Segoe UI" pitchFamily="34" charset="0"/>
                      </a:rPr>
                      <a:t>vEthernet </a:t>
                    </a:r>
                    <a:br>
                      <a:rPr lang="en-US" sz="800">
                        <a:latin typeface="Segoe UI Semibold (Headings)"/>
                        <a:cs typeface="Segoe UI" pitchFamily="34" charset="0"/>
                      </a:rPr>
                    </a:br>
                    <a:r>
                      <a:rPr lang="en-US" sz="800">
                        <a:latin typeface="Segoe UI Semibold (Headings)"/>
                        <a:cs typeface="Segoe UI" pitchFamily="34" charset="0"/>
                      </a:rPr>
                      <a:t>network adapter </a:t>
                    </a:r>
                    <a:r>
                      <a:rPr lang="en-US" sz="800" i="1">
                        <a:latin typeface="Segoe UI Semibold (Headings)"/>
                        <a:cs typeface="Segoe UI" pitchFamily="34" charset="0"/>
                      </a:rPr>
                      <a:t>192.168.0.3</a:t>
                    </a:r>
                  </a:p>
                </p:txBody>
              </p:sp>
              <p:cxnSp>
                <p:nvCxnSpPr>
                  <p:cNvPr id="22" name="Connector: Elbow 21">
                    <a:extLst>
                      <a:ext uri="{FF2B5EF4-FFF2-40B4-BE49-F238E27FC236}">
                        <a16:creationId xmlns:a16="http://schemas.microsoft.com/office/drawing/2014/main" id="{C910EFAD-1554-20F1-7632-2689B03ED6C7}"/>
                      </a:ext>
                    </a:extLst>
                  </p:cNvPr>
                  <p:cNvCxnSpPr>
                    <a:cxnSpLocks/>
                    <a:stCxn id="18" idx="2"/>
                    <a:endCxn id="36" idx="3"/>
                  </p:cNvCxnSpPr>
                  <p:nvPr/>
                </p:nvCxnSpPr>
                <p:spPr>
                  <a:xfrm rot="5400000">
                    <a:off x="8157317" y="5111219"/>
                    <a:ext cx="671338" cy="154984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3390A470-602E-FC3A-B360-AA33FFA6E2ED}"/>
                      </a:ext>
                    </a:extLst>
                  </p:cNvPr>
                  <p:cNvGrpSpPr/>
                  <p:nvPr/>
                </p:nvGrpSpPr>
                <p:grpSpPr>
                  <a:xfrm>
                    <a:off x="8578022" y="5016037"/>
                    <a:ext cx="1784890" cy="552684"/>
                    <a:chOff x="-560294" y="5122208"/>
                    <a:chExt cx="1784890" cy="625417"/>
                  </a:xfrm>
                </p:grpSpPr>
                <p:pic>
                  <p:nvPicPr>
                    <p:cNvPr id="24" name="Graphic 23">
                      <a:extLst>
                        <a:ext uri="{FF2B5EF4-FFF2-40B4-BE49-F238E27FC236}">
                          <a16:creationId xmlns:a16="http://schemas.microsoft.com/office/drawing/2014/main" id="{54BA5669-BCE2-A16B-D88C-B85557F627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4991" y="5473305"/>
                      <a:ext cx="274320" cy="27432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7AFC179-E330-3E09-2FC9-FDE1DB4345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560294" y="5122208"/>
                      <a:ext cx="1784890" cy="2960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100">
                          <a:latin typeface="Segoe UI Semibold (Headings)"/>
                          <a:cs typeface="Segoe UI" pitchFamily="34" charset="0"/>
                        </a:rPr>
                        <a:t>Windows Hyper-V host</a:t>
                      </a:r>
                    </a:p>
                  </p:txBody>
                </p:sp>
              </p:grpSp>
              <p:pic>
                <p:nvPicPr>
                  <p:cNvPr id="26" name="Kubernetes" descr="Kubernetes">
                    <a:extLst>
                      <a:ext uri="{FF2B5EF4-FFF2-40B4-BE49-F238E27FC236}">
                        <a16:creationId xmlns:a16="http://schemas.microsoft.com/office/drawing/2014/main" id="{3218A6A6-A9D4-4B96-B28C-6CA090FD7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20798" y="2352833"/>
                    <a:ext cx="320040" cy="320040"/>
                  </a:xfrm>
                  <a:prstGeom prst="rect">
                    <a:avLst/>
                  </a:prstGeom>
                </p:spPr>
              </p:pic>
              <p:pic>
                <p:nvPicPr>
                  <p:cNvPr id="27" name="Kubernetes" descr="Kubernetes">
                    <a:extLst>
                      <a:ext uri="{FF2B5EF4-FFF2-40B4-BE49-F238E27FC236}">
                        <a16:creationId xmlns:a16="http://schemas.microsoft.com/office/drawing/2014/main" id="{D253024D-D33E-48BF-52CB-0402329693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1129" y="1884519"/>
                    <a:ext cx="320040" cy="320040"/>
                  </a:xfrm>
                  <a:prstGeom prst="rect">
                    <a:avLst/>
                  </a:prstGeom>
                </p:spPr>
              </p:pic>
              <p:pic>
                <p:nvPicPr>
                  <p:cNvPr id="28" name="Kubernetes" descr="Kubernetes">
                    <a:extLst>
                      <a:ext uri="{FF2B5EF4-FFF2-40B4-BE49-F238E27FC236}">
                        <a16:creationId xmlns:a16="http://schemas.microsoft.com/office/drawing/2014/main" id="{9B53EB99-B991-C8D5-4E99-C6E138DB7F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3657" y="2382272"/>
                    <a:ext cx="320040" cy="32004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9C828F0A-465D-89E9-AFCE-107AF6D0C8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3989" y="2907555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aphic 29">
                    <a:extLst>
                      <a:ext uri="{FF2B5EF4-FFF2-40B4-BE49-F238E27FC236}">
                        <a16:creationId xmlns:a16="http://schemas.microsoft.com/office/drawing/2014/main" id="{94AE1F79-0A97-2316-01CA-9599674FE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62658" y="2913356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31" name="Graphic 30">
                    <a:extLst>
                      <a:ext uri="{FF2B5EF4-FFF2-40B4-BE49-F238E27FC236}">
                        <a16:creationId xmlns:a16="http://schemas.microsoft.com/office/drawing/2014/main" id="{A6CD65B1-F4E6-8806-8E25-9C0C3F407F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55243" y="3831684"/>
                    <a:ext cx="310896" cy="310896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B2DB2BA5-932F-BC10-1352-696A4E835C2C}"/>
                      </a:ext>
                    </a:extLst>
                  </p:cNvPr>
                  <p:cNvCxnSpPr>
                    <a:cxnSpLocks/>
                    <a:endCxn id="35" idx="2"/>
                  </p:cNvCxnSpPr>
                  <p:nvPr/>
                </p:nvCxnSpPr>
                <p:spPr>
                  <a:xfrm flipV="1">
                    <a:off x="9581877" y="4142580"/>
                    <a:ext cx="0" cy="363487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5" name="Graphic 34">
                    <a:extLst>
                      <a:ext uri="{FF2B5EF4-FFF2-40B4-BE49-F238E27FC236}">
                        <a16:creationId xmlns:a16="http://schemas.microsoft.com/office/drawing/2014/main" id="{F4851935-8DCD-EF29-F70E-708E6E7A3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26429" y="3831684"/>
                    <a:ext cx="310896" cy="310896"/>
                  </a:xfrm>
                  <a:prstGeom prst="rect">
                    <a:avLst/>
                  </a:prstGeom>
                </p:spPr>
              </p:pic>
              <p:pic>
                <p:nvPicPr>
                  <p:cNvPr id="36" name="Graphic 35">
                    <a:extLst>
                      <a:ext uri="{FF2B5EF4-FFF2-40B4-BE49-F238E27FC236}">
                        <a16:creationId xmlns:a16="http://schemas.microsoft.com/office/drawing/2014/main" id="{D388BD24-9013-3FA4-C8F0-25AA71628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04598" y="5368932"/>
                    <a:ext cx="310896" cy="31089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8A6B4037-2F6E-5D5A-B3DD-1A9C0F820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36848" y="1580244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1329911-0EE5-77FC-A8D3-6D3E395A918C}"/>
                </a:ext>
              </a:extLst>
            </p:cNvPr>
            <p:cNvSpPr/>
            <p:nvPr/>
          </p:nvSpPr>
          <p:spPr bwMode="auto">
            <a:xfrm>
              <a:off x="1300109" y="6366869"/>
              <a:ext cx="9591781" cy="36785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latin typeface="Segoe UI Semibold (Headings)"/>
                  <a:cs typeface="Segoe UI" pitchFamily="34" charset="0"/>
                </a:rPr>
                <a:t>External network – </a:t>
              </a:r>
              <a:r>
                <a:rPr lang="en-US" sz="1100" i="1" dirty="0">
                  <a:latin typeface="Segoe UI Semibold (Headings)"/>
                  <a:cs typeface="Segoe UI" pitchFamily="34" charset="0"/>
                </a:rPr>
                <a:t>192.168.0.0/24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A5781A42-D8F6-2F40-7651-8D3559F49150}"/>
                </a:ext>
              </a:extLst>
            </p:cNvPr>
            <p:cNvCxnSpPr>
              <a:cxnSpLocks/>
              <a:stCxn id="54" idx="0"/>
              <a:endCxn id="133" idx="3"/>
            </p:cNvCxnSpPr>
            <p:nvPr/>
          </p:nvCxnSpPr>
          <p:spPr>
            <a:xfrm rot="16200000" flipV="1">
              <a:off x="5005167" y="5467203"/>
              <a:ext cx="1095242" cy="704088"/>
            </a:xfrm>
            <a:prstGeom prst="bentConnector2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FF2044B9-69DB-C513-727D-E378BDDBF5D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rot="5400000" flipH="1" flipV="1">
              <a:off x="6105898" y="5468357"/>
              <a:ext cx="1092425" cy="704600"/>
            </a:xfrm>
            <a:prstGeom prst="bentConnector2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4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6B673-F1C9-C9C0-1FA4-44CD6A3E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3FA0-F4C6-7155-DF34-CB2C0187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/>
              <a:t>Azure IoT Operations enabled by Azure Arc</a:t>
            </a: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1D5EBA37-6D26-EC3B-AE8C-5AE74FEE26CF}"/>
              </a:ext>
            </a:extLst>
          </p:cNvPr>
          <p:cNvSpPr/>
          <p:nvPr/>
        </p:nvSpPr>
        <p:spPr bwMode="auto">
          <a:xfrm>
            <a:off x="318458" y="1085409"/>
            <a:ext cx="6695527" cy="455309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Edge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121B97A7-391E-0CB4-E71E-437277907099}"/>
              </a:ext>
            </a:extLst>
          </p:cNvPr>
          <p:cNvSpPr/>
          <p:nvPr/>
        </p:nvSpPr>
        <p:spPr bwMode="auto">
          <a:xfrm>
            <a:off x="3040780" y="1767925"/>
            <a:ext cx="3792370" cy="3713288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Arc-enabled Kubernetes</a:t>
            </a: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B7282BC0-DF30-36D0-EB4F-B7FCD291089D}"/>
              </a:ext>
            </a:extLst>
          </p:cNvPr>
          <p:cNvSpPr/>
          <p:nvPr/>
        </p:nvSpPr>
        <p:spPr bwMode="auto">
          <a:xfrm>
            <a:off x="318457" y="5738916"/>
            <a:ext cx="11555086" cy="753650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operations, management and security spanning cloud and edge</a:t>
            </a:r>
          </a:p>
        </p:txBody>
      </p:sp>
      <p:pic>
        <p:nvPicPr>
          <p:cNvPr id="276" name="Graphic 275">
            <a:extLst>
              <a:ext uri="{FF2B5EF4-FFF2-40B4-BE49-F238E27FC236}">
                <a16:creationId xmlns:a16="http://schemas.microsoft.com/office/drawing/2014/main" id="{0D5A6D8C-68A3-E75E-7EFA-2A279122C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69" y="5841421"/>
            <a:ext cx="548640" cy="548640"/>
          </a:xfrm>
          <a:prstGeom prst="rect">
            <a:avLst/>
          </a:prstGeom>
        </p:spPr>
      </p:pic>
      <p:pic>
        <p:nvPicPr>
          <p:cNvPr id="277" name="Graphic 276" descr="Azure arc icon">
            <a:extLst>
              <a:ext uri="{FF2B5EF4-FFF2-40B4-BE49-F238E27FC236}">
                <a16:creationId xmlns:a16="http://schemas.microsoft.com/office/drawing/2014/main" id="{4B463F34-3FFA-058D-2F73-39F8A31A7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4836" y="5841421"/>
            <a:ext cx="548640" cy="54864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43FE40CE-7127-CBC1-68C9-F5CEA4E33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48211" y="4632098"/>
            <a:ext cx="457200" cy="457200"/>
          </a:xfrm>
          <a:prstGeom prst="rect">
            <a:avLst/>
          </a:prstGeom>
        </p:spPr>
      </p:pic>
      <p:pic>
        <p:nvPicPr>
          <p:cNvPr id="279" name="Picture 2">
            <a:extLst>
              <a:ext uri="{FF2B5EF4-FFF2-40B4-BE49-F238E27FC236}">
                <a16:creationId xmlns:a16="http://schemas.microsoft.com/office/drawing/2014/main" id="{02E20274-0F44-DF8F-32C2-258AA9CD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19" y="4614292"/>
            <a:ext cx="4708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0" name="Group 279">
            <a:extLst>
              <a:ext uri="{FF2B5EF4-FFF2-40B4-BE49-F238E27FC236}">
                <a16:creationId xmlns:a16="http://schemas.microsoft.com/office/drawing/2014/main" id="{5EE067A0-DD4C-63B9-2C7A-2D282CF3CA59}"/>
              </a:ext>
            </a:extLst>
          </p:cNvPr>
          <p:cNvGrpSpPr/>
          <p:nvPr/>
        </p:nvGrpSpPr>
        <p:grpSpPr>
          <a:xfrm>
            <a:off x="3158283" y="2043034"/>
            <a:ext cx="3557365" cy="2296149"/>
            <a:chOff x="3348705" y="1767928"/>
            <a:chExt cx="3557365" cy="2296149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564081C7-F70C-F393-D63E-6D7BF7994098}"/>
                </a:ext>
              </a:extLst>
            </p:cNvPr>
            <p:cNvGrpSpPr/>
            <p:nvPr/>
          </p:nvGrpSpPr>
          <p:grpSpPr>
            <a:xfrm>
              <a:off x="3348705" y="1767928"/>
              <a:ext cx="1728566" cy="2296149"/>
              <a:chOff x="4957942" y="1671060"/>
              <a:chExt cx="1728566" cy="2296149"/>
            </a:xfrm>
          </p:grpSpPr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E8667249-0295-1CA8-D8A5-BE9D9508F94B}"/>
                  </a:ext>
                </a:extLst>
              </p:cNvPr>
              <p:cNvSpPr/>
              <p:nvPr/>
            </p:nvSpPr>
            <p:spPr bwMode="auto">
              <a:xfrm>
                <a:off x="4957942" y="1671060"/>
                <a:ext cx="1728566" cy="2296149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Azure</a:t>
                </a:r>
                <a:br>
                  <a:rPr kumimoji="0" lang="en-US" sz="1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IoT Operations</a:t>
                </a:r>
              </a:p>
            </p:txBody>
          </p:sp>
          <p:pic>
            <p:nvPicPr>
              <p:cNvPr id="286" name="Graphic 285">
                <a:extLst>
                  <a:ext uri="{FF2B5EF4-FFF2-40B4-BE49-F238E27FC236}">
                    <a16:creationId xmlns:a16="http://schemas.microsoft.com/office/drawing/2014/main" id="{355E7279-120E-A242-BCC5-6A7B17501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65025" y="2567892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2C9BF5E2-BDEB-98CA-0D2C-1D1C9880E1BD}"/>
                </a:ext>
              </a:extLst>
            </p:cNvPr>
            <p:cNvGrpSpPr/>
            <p:nvPr/>
          </p:nvGrpSpPr>
          <p:grpSpPr>
            <a:xfrm>
              <a:off x="5177504" y="1767928"/>
              <a:ext cx="1728566" cy="2296149"/>
              <a:chOff x="3129143" y="1673437"/>
              <a:chExt cx="1728566" cy="2296149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8E0D6D58-1F9F-F4C4-36C0-095A4497431E}"/>
                  </a:ext>
                </a:extLst>
              </p:cNvPr>
              <p:cNvSpPr/>
              <p:nvPr/>
            </p:nvSpPr>
            <p:spPr bwMode="auto">
              <a:xfrm>
                <a:off x="3129143" y="1673437"/>
                <a:ext cx="1728566" cy="229614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Edge-based workloads</a:t>
                </a:r>
              </a:p>
            </p:txBody>
          </p:sp>
          <p:pic>
            <p:nvPicPr>
              <p:cNvPr id="284" name="Graphic 283">
                <a:extLst>
                  <a:ext uri="{FF2B5EF4-FFF2-40B4-BE49-F238E27FC236}">
                    <a16:creationId xmlns:a16="http://schemas.microsoft.com/office/drawing/2014/main" id="{74B970AB-D527-C673-36E9-CB6DF39B7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26" y="2567892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71747E2-D5F9-5409-AC7B-A7ACEF0D0AFA}"/>
              </a:ext>
            </a:extLst>
          </p:cNvPr>
          <p:cNvGrpSpPr/>
          <p:nvPr/>
        </p:nvGrpSpPr>
        <p:grpSpPr>
          <a:xfrm>
            <a:off x="475091" y="1767928"/>
            <a:ext cx="1950330" cy="3713286"/>
            <a:chOff x="104485" y="1197787"/>
            <a:chExt cx="1950330" cy="3713286"/>
          </a:xfrm>
        </p:grpSpPr>
        <p:sp>
          <p:nvSpPr>
            <p:cNvPr id="288" name="Rectangle: Rounded Corners 287">
              <a:extLst>
                <a:ext uri="{FF2B5EF4-FFF2-40B4-BE49-F238E27FC236}">
                  <a16:creationId xmlns:a16="http://schemas.microsoft.com/office/drawing/2014/main" id="{4CA601A1-5E4F-043C-3D8D-A299282F75FF}"/>
                </a:ext>
              </a:extLst>
            </p:cNvPr>
            <p:cNvSpPr/>
            <p:nvPr/>
          </p:nvSpPr>
          <p:spPr bwMode="auto">
            <a:xfrm>
              <a:off x="104485" y="1197787"/>
              <a:ext cx="1950330" cy="3713286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Calibri" panose="020F0502020204030204" pitchFamily="34" charset="0"/>
                  <a:cs typeface="Arial" panose="020B0604020202020204" pitchFamily="34" charset="0"/>
                </a:rPr>
                <a:t>Industrial assets</a:t>
              </a: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E135BA33-5A35-66FE-4000-B755ECC93192}"/>
                </a:ext>
              </a:extLst>
            </p:cNvPr>
            <p:cNvGrpSpPr/>
            <p:nvPr/>
          </p:nvGrpSpPr>
          <p:grpSpPr>
            <a:xfrm>
              <a:off x="255573" y="2299650"/>
              <a:ext cx="1631680" cy="1638490"/>
              <a:chOff x="414898" y="4907191"/>
              <a:chExt cx="1631680" cy="1638490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C8BF78E3-57F9-40A2-2B3F-8DE4DEDCE9D3}"/>
                  </a:ext>
                </a:extLst>
              </p:cNvPr>
              <p:cNvGrpSpPr/>
              <p:nvPr/>
            </p:nvGrpSpPr>
            <p:grpSpPr>
              <a:xfrm>
                <a:off x="414898" y="4907191"/>
                <a:ext cx="1631680" cy="1638490"/>
                <a:chOff x="414898" y="5482006"/>
                <a:chExt cx="1631680" cy="1638490"/>
              </a:xfrm>
            </p:grpSpPr>
            <p:pic>
              <p:nvPicPr>
                <p:cNvPr id="292" name="Graphic 291">
                  <a:extLst>
                    <a:ext uri="{FF2B5EF4-FFF2-40B4-BE49-F238E27FC236}">
                      <a16:creationId xmlns:a16="http://schemas.microsoft.com/office/drawing/2014/main" id="{ACD2A2EB-53DC-D4AA-C66D-3FC265E90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898" y="5482006"/>
                  <a:ext cx="658368" cy="731520"/>
                </a:xfrm>
                <a:prstGeom prst="rect">
                  <a:avLst/>
                </a:prstGeom>
              </p:spPr>
            </p:pic>
            <p:pic>
              <p:nvPicPr>
                <p:cNvPr id="293" name="Graphic 292">
                  <a:extLst>
                    <a:ext uri="{FF2B5EF4-FFF2-40B4-BE49-F238E27FC236}">
                      <a16:creationId xmlns:a16="http://schemas.microsoft.com/office/drawing/2014/main" id="{869A5537-AC85-DBF4-2679-E760739CCB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5058" y="6388976"/>
                  <a:ext cx="731520" cy="731520"/>
                </a:xfrm>
                <a:prstGeom prst="rect">
                  <a:avLst/>
                </a:prstGeom>
              </p:spPr>
            </p:pic>
            <p:pic>
              <p:nvPicPr>
                <p:cNvPr id="294" name="Graphic 293">
                  <a:extLst>
                    <a:ext uri="{FF2B5EF4-FFF2-40B4-BE49-F238E27FC236}">
                      <a16:creationId xmlns:a16="http://schemas.microsoft.com/office/drawing/2014/main" id="{73059EAB-54C3-CC6B-30A0-C70909CA0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0778" y="5573446"/>
                  <a:ext cx="640080" cy="640080"/>
                </a:xfrm>
                <a:prstGeom prst="rect">
                  <a:avLst/>
                </a:prstGeom>
              </p:spPr>
            </p:pic>
          </p:grpSp>
          <p:pic>
            <p:nvPicPr>
              <p:cNvPr id="291" name="Graphic 290">
                <a:extLst>
                  <a:ext uri="{FF2B5EF4-FFF2-40B4-BE49-F238E27FC236}">
                    <a16:creationId xmlns:a16="http://schemas.microsoft.com/office/drawing/2014/main" id="{BBCE6550-1E1D-E80B-D167-2B5BF1691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69762" y="5893486"/>
                <a:ext cx="548640" cy="548640"/>
              </a:xfrm>
              <a:prstGeom prst="rect">
                <a:avLst/>
              </a:prstGeom>
            </p:spPr>
          </p:pic>
        </p:grpSp>
      </p:grp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5E6031C7-8D72-BC1B-F2D6-394CA446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420840" y="3361582"/>
            <a:ext cx="615359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74C479E6-A321-45DB-9896-87FDA154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73" idx="3"/>
          </p:cNvCxnSpPr>
          <p:nvPr/>
        </p:nvCxnSpPr>
        <p:spPr>
          <a:xfrm>
            <a:off x="7013984" y="3361955"/>
            <a:ext cx="82147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A73577B-E095-A573-2C1D-B523315D4DC9}"/>
              </a:ext>
            </a:extLst>
          </p:cNvPr>
          <p:cNvGrpSpPr/>
          <p:nvPr/>
        </p:nvGrpSpPr>
        <p:grpSpPr>
          <a:xfrm>
            <a:off x="7835454" y="1083319"/>
            <a:ext cx="4038089" cy="4553092"/>
            <a:chOff x="7822916" y="1085409"/>
            <a:chExt cx="4038089" cy="4553092"/>
          </a:xfrm>
        </p:grpSpPr>
        <p:sp>
          <p:nvSpPr>
            <p:cNvPr id="298" name="Rectangle: Rounded Corners 297">
              <a:extLst>
                <a:ext uri="{FF2B5EF4-FFF2-40B4-BE49-F238E27FC236}">
                  <a16:creationId xmlns:a16="http://schemas.microsoft.com/office/drawing/2014/main" id="{2F3C3C42-B03A-8F3A-B2C3-F85ECA0AA4A0}"/>
                </a:ext>
              </a:extLst>
            </p:cNvPr>
            <p:cNvSpPr/>
            <p:nvPr/>
          </p:nvSpPr>
          <p:spPr bwMode="auto">
            <a:xfrm>
              <a:off x="7822916" y="1085409"/>
              <a:ext cx="4038089" cy="4553092"/>
            </a:xfrm>
            <a:prstGeom prst="roundRect">
              <a:avLst>
                <a:gd name="adj" fmla="val 4645"/>
              </a:avLst>
            </a:prstGeom>
            <a:solidFill>
              <a:srgbClr val="3636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Cloud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6BD353FC-7EB4-A1EA-F660-4C50FAAB70F6}"/>
                </a:ext>
              </a:extLst>
            </p:cNvPr>
            <p:cNvGrpSpPr/>
            <p:nvPr/>
          </p:nvGrpSpPr>
          <p:grpSpPr>
            <a:xfrm>
              <a:off x="7948716" y="1767925"/>
              <a:ext cx="3794760" cy="1143000"/>
              <a:chOff x="8083516" y="3672359"/>
              <a:chExt cx="3794760" cy="1143000"/>
            </a:xfrm>
          </p:grpSpPr>
          <p:sp>
            <p:nvSpPr>
              <p:cNvPr id="303" name="Rectangle: Rounded Corners 302">
                <a:extLst>
                  <a:ext uri="{FF2B5EF4-FFF2-40B4-BE49-F238E27FC236}">
                    <a16:creationId xmlns:a16="http://schemas.microsoft.com/office/drawing/2014/main" id="{95653091-D9D1-1901-4230-008903ACA78F}"/>
                  </a:ext>
                </a:extLst>
              </p:cNvPr>
              <p:cNvSpPr/>
              <p:nvPr/>
            </p:nvSpPr>
            <p:spPr bwMode="auto">
              <a:xfrm>
                <a:off x="8083516" y="3672359"/>
                <a:ext cx="3794760" cy="1143000"/>
              </a:xfrm>
              <a:prstGeom prst="roundRect">
                <a:avLst>
                  <a:gd name="adj" fmla="val 4645"/>
                </a:avLst>
              </a:prstGeom>
              <a:solidFill>
                <a:srgbClr val="363636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Cloud-based workloads</a:t>
                </a:r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4CC7B0E7-73EF-5779-375A-E556F2228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656720" y="4147023"/>
                <a:ext cx="640080" cy="640080"/>
              </a:xfrm>
              <a:prstGeom prst="rect">
                <a:avLst/>
              </a:prstGeom>
            </p:spPr>
          </p:pic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A6BE96E6-431A-2D2F-4AB4-32A29F110BA7}"/>
                </a:ext>
              </a:extLst>
            </p:cNvPr>
            <p:cNvGrpSpPr/>
            <p:nvPr/>
          </p:nvGrpSpPr>
          <p:grpSpPr>
            <a:xfrm>
              <a:off x="7959537" y="3063736"/>
              <a:ext cx="3794760" cy="1143000"/>
              <a:chOff x="7959537" y="3063736"/>
              <a:chExt cx="3794760" cy="1143000"/>
            </a:xfrm>
          </p:grpSpPr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2F31C009-D288-3D53-B5E2-2D93CECD0A14}"/>
                  </a:ext>
                </a:extLst>
              </p:cNvPr>
              <p:cNvSpPr/>
              <p:nvPr/>
            </p:nvSpPr>
            <p:spPr bwMode="auto">
              <a:xfrm>
                <a:off x="7959537" y="3063736"/>
                <a:ext cx="3794760" cy="1143000"/>
              </a:xfrm>
              <a:prstGeom prst="roundRect">
                <a:avLst>
                  <a:gd name="adj" fmla="val 4645"/>
                </a:avLst>
              </a:prstGeom>
              <a:solidFill>
                <a:srgbClr val="363636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Microsoft Fabric</a:t>
                </a:r>
              </a:p>
            </p:txBody>
          </p:sp>
          <p:pic>
            <p:nvPicPr>
              <p:cNvPr id="302" name="Graphic 301">
                <a:extLst>
                  <a:ext uri="{FF2B5EF4-FFF2-40B4-BE49-F238E27FC236}">
                    <a16:creationId xmlns:a16="http://schemas.microsoft.com/office/drawing/2014/main" id="{1BCC0409-93FA-7804-8D68-91E41E35F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590500" y="3569245"/>
                <a:ext cx="502920" cy="502920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06CA01-4A0B-6124-774E-77C4213E86E8}"/>
              </a:ext>
            </a:extLst>
          </p:cNvPr>
          <p:cNvSpPr/>
          <p:nvPr/>
        </p:nvSpPr>
        <p:spPr bwMode="auto">
          <a:xfrm>
            <a:off x="7972075" y="4359925"/>
            <a:ext cx="3794760" cy="1143000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Event Hub, Event Grid, and others</a:t>
            </a: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EEE4DB-1F3C-DE09-B9A2-B6E1251243A8}"/>
              </a:ext>
            </a:extLst>
          </p:cNvPr>
          <p:cNvGrpSpPr/>
          <p:nvPr/>
        </p:nvGrpSpPr>
        <p:grpSpPr>
          <a:xfrm>
            <a:off x="9232678" y="4890893"/>
            <a:ext cx="1273554" cy="502920"/>
            <a:chOff x="9225338" y="4860698"/>
            <a:chExt cx="1273554" cy="50292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85D4E6-1CB0-06A6-D360-DE278466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95972" y="4860698"/>
              <a:ext cx="502920" cy="50292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39D232C-B989-68A6-C907-CB0CEC9D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225338" y="4860698"/>
              <a:ext cx="502920" cy="502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6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400"/>
              <a:t>Azure IoT Operations enabled by Azure Arc solution overview architecture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D1A1A8-AB58-8FED-80DB-6DA9C13E3A45}"/>
              </a:ext>
            </a:extLst>
          </p:cNvPr>
          <p:cNvSpPr/>
          <p:nvPr/>
        </p:nvSpPr>
        <p:spPr bwMode="auto">
          <a:xfrm>
            <a:off x="2747315" y="1651060"/>
            <a:ext cx="4880707" cy="4670696"/>
          </a:xfrm>
          <a:prstGeom prst="roundRect">
            <a:avLst>
              <a:gd name="adj" fmla="val 2042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Edge-located Arc-enabled Kubernetes cluster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4A9F1DE-266B-E583-83F7-9BF1FEC79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9442" y="1735383"/>
            <a:ext cx="365760" cy="36576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10766EE-374B-107A-2A31-F959299FBA5B}"/>
              </a:ext>
            </a:extLst>
          </p:cNvPr>
          <p:cNvGrpSpPr/>
          <p:nvPr/>
        </p:nvGrpSpPr>
        <p:grpSpPr>
          <a:xfrm>
            <a:off x="3069656" y="5055511"/>
            <a:ext cx="893178" cy="813875"/>
            <a:chOff x="-1494756" y="2637941"/>
            <a:chExt cx="893178" cy="813875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F20F405D-85C2-21FA-9E85-B3D0EE7C9A82}"/>
                </a:ext>
              </a:extLst>
            </p:cNvPr>
            <p:cNvSpPr/>
            <p:nvPr/>
          </p:nvSpPr>
          <p:spPr bwMode="auto">
            <a:xfrm>
              <a:off x="-1494756" y="2637941"/>
              <a:ext cx="893178" cy="81387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  <a:t>Kubernetes workloads</a:t>
              </a:r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7D78FC3-DA13-EDF3-48DB-FEF0763A5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36945" y="3004774"/>
              <a:ext cx="377556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FA7AE4C-2B4F-D7F2-466D-7F77460D5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10456394" y="5739551"/>
            <a:ext cx="591044" cy="0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30EBF-62DD-5716-4165-4CA6E5A1D177}"/>
              </a:ext>
            </a:extLst>
          </p:cNvPr>
          <p:cNvSpPr txBox="1"/>
          <p:nvPr/>
        </p:nvSpPr>
        <p:spPr>
          <a:xfrm>
            <a:off x="10421099" y="5324279"/>
            <a:ext cx="6616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7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Data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pipeline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2301606-BD9B-DE24-6D77-DFE5FBB68F8D}"/>
              </a:ext>
            </a:extLst>
          </p:cNvPr>
          <p:cNvSpPr txBox="1"/>
          <p:nvPr/>
        </p:nvSpPr>
        <p:spPr>
          <a:xfrm>
            <a:off x="10742877" y="4887548"/>
            <a:ext cx="1138145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7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Data visualization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02F3E7A3-6DCD-110F-B874-F798598B5D89}"/>
              </a:ext>
            </a:extLst>
          </p:cNvPr>
          <p:cNvSpPr/>
          <p:nvPr/>
        </p:nvSpPr>
        <p:spPr bwMode="auto">
          <a:xfrm>
            <a:off x="8678393" y="4321221"/>
            <a:ext cx="3349587" cy="518485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PowerBI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F725B4-2355-6641-8125-AF0E72BBD9A8}"/>
              </a:ext>
            </a:extLst>
          </p:cNvPr>
          <p:cNvGrpSpPr/>
          <p:nvPr/>
        </p:nvGrpSpPr>
        <p:grpSpPr>
          <a:xfrm>
            <a:off x="8678393" y="5157347"/>
            <a:ext cx="1778001" cy="1164408"/>
            <a:chOff x="8678393" y="5157347"/>
            <a:chExt cx="1778001" cy="116440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B05039D-8100-72DF-DC6C-D484E0EEE86F}"/>
                </a:ext>
              </a:extLst>
            </p:cNvPr>
            <p:cNvSpPr/>
            <p:nvPr/>
          </p:nvSpPr>
          <p:spPr bwMode="auto">
            <a:xfrm>
              <a:off x="8678393" y="5157347"/>
              <a:ext cx="1778001" cy="1164408"/>
            </a:xfrm>
            <a:prstGeom prst="roundRect">
              <a:avLst>
                <a:gd name="adj" fmla="val 4645"/>
              </a:avLst>
            </a:prstGeom>
            <a:solidFill>
              <a:srgbClr val="3636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 Fabric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MQTT or Event Grid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Kafka or Azure Event Hubs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Storage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Data Explorer (ADX)</a:t>
              </a: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0781B0A-A160-EA8D-0D24-8F8A5E1A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30233" y="5973544"/>
              <a:ext cx="274320" cy="274320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C2B8E7C-6330-1D75-0159-A822B67A6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8219" y="5987788"/>
              <a:ext cx="274320" cy="27432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4843CF49-4D0C-CC82-C850-34DE0CB98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74226" y="5979834"/>
              <a:ext cx="274320" cy="274320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2EAF5B5E-5D2B-EB08-6364-7B3B2336C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42247" y="5961722"/>
              <a:ext cx="274320" cy="274320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75B7C058-D9D6-37D7-C463-6C302D180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86240" y="5973544"/>
              <a:ext cx="274320" cy="274320"/>
            </a:xfrm>
            <a:prstGeom prst="rect">
              <a:avLst/>
            </a:prstGeom>
          </p:spPr>
        </p:pic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BAE3212D-DB32-5618-90CA-D36DA8644A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2247" y="4397583"/>
            <a:ext cx="365760" cy="365760"/>
          </a:xfrm>
          <a:prstGeom prst="rect">
            <a:avLst/>
          </a:prstGeom>
        </p:spPr>
      </p:pic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AB91265-FE54-95EC-64AD-30B8B603AED7}"/>
              </a:ext>
            </a:extLst>
          </p:cNvPr>
          <p:cNvSpPr/>
          <p:nvPr/>
        </p:nvSpPr>
        <p:spPr bwMode="auto">
          <a:xfrm>
            <a:off x="11047438" y="5157347"/>
            <a:ext cx="980542" cy="1164408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Cloud-based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applications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E04A719-68BC-91B7-7A01-1A7590904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10751916" y="4839706"/>
            <a:ext cx="0" cy="484573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phic 113">
            <a:extLst>
              <a:ext uri="{FF2B5EF4-FFF2-40B4-BE49-F238E27FC236}">
                <a16:creationId xmlns:a16="http://schemas.microsoft.com/office/drawing/2014/main" id="{357C6618-6D0A-C27D-7C3B-3588F6F9DF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44653" y="5643039"/>
            <a:ext cx="386111" cy="386111"/>
          </a:xfrm>
          <a:prstGeom prst="rect">
            <a:avLst/>
          </a:prstGeom>
        </p:spPr>
      </p:pic>
      <p:pic>
        <p:nvPicPr>
          <p:cNvPr id="115" name="Graphic 114" descr="User outline">
            <a:extLst>
              <a:ext uri="{FF2B5EF4-FFF2-40B4-BE49-F238E27FC236}">
                <a16:creationId xmlns:a16="http://schemas.microsoft.com/office/drawing/2014/main" id="{FC209C91-E2B6-8056-AB2E-3D174E80E4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89445" y="760571"/>
            <a:ext cx="553722" cy="553722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E6EE73-0733-0DCC-4A10-CD2310185E89}"/>
              </a:ext>
            </a:extLst>
          </p:cNvPr>
          <p:cNvSpPr txBox="1"/>
          <p:nvPr/>
        </p:nvSpPr>
        <p:spPr>
          <a:xfrm>
            <a:off x="7743716" y="2114956"/>
            <a:ext cx="91107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A1F30D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OT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Management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A53E25A-79EE-862D-1B4B-6B72A1C066E8}"/>
              </a:ext>
            </a:extLst>
          </p:cNvPr>
          <p:cNvSpPr txBox="1"/>
          <p:nvPr/>
        </p:nvSpPr>
        <p:spPr>
          <a:xfrm>
            <a:off x="7733976" y="5335301"/>
            <a:ext cx="93080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700">
                <a:solidFill>
                  <a:srgbClr val="A1F30D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Messaging and data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70A8BF4-4542-FBF6-B55F-2981B943CD4F}"/>
              </a:ext>
            </a:extLst>
          </p:cNvPr>
          <p:cNvCxnSpPr>
            <a:cxnSpLocks/>
            <a:stCxn id="131" idx="2"/>
            <a:endCxn id="118" idx="0"/>
          </p:cNvCxnSpPr>
          <p:nvPr/>
        </p:nvCxnSpPr>
        <p:spPr>
          <a:xfrm flipH="1">
            <a:off x="8199254" y="1618561"/>
            <a:ext cx="1544" cy="496395"/>
          </a:xfrm>
          <a:prstGeom prst="line">
            <a:avLst/>
          </a:prstGeom>
          <a:ln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Graphic 121" descr="User outline">
            <a:extLst>
              <a:ext uri="{FF2B5EF4-FFF2-40B4-BE49-F238E27FC236}">
                <a16:creationId xmlns:a16="http://schemas.microsoft.com/office/drawing/2014/main" id="{012898BA-C60C-8F1F-2361-00483947F75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09685" y="761893"/>
            <a:ext cx="553722" cy="553722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600BE08D-5158-173E-1067-3AE024B6AE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004187" y="886932"/>
            <a:ext cx="517998" cy="517998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89C7B6D-3903-B5C9-6019-191FF05CF9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18272" y="886892"/>
            <a:ext cx="430258" cy="430258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16807F57-CF78-2FA8-E642-7D8E589AA8C2}"/>
              </a:ext>
            </a:extLst>
          </p:cNvPr>
          <p:cNvSpPr txBox="1"/>
          <p:nvPr/>
        </p:nvSpPr>
        <p:spPr>
          <a:xfrm>
            <a:off x="5836710" y="1314293"/>
            <a:ext cx="626868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A1F30D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Edge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2D63620-3887-B206-0027-D44D1C1BA1B0}"/>
              </a:ext>
            </a:extLst>
          </p:cNvPr>
          <p:cNvCxnSpPr>
            <a:cxnSpLocks/>
          </p:cNvCxnSpPr>
          <p:nvPr/>
        </p:nvCxnSpPr>
        <p:spPr>
          <a:xfrm>
            <a:off x="8463407" y="1172866"/>
            <a:ext cx="1527048" cy="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970807C-CDC5-F81E-194C-A1455192C61A}"/>
              </a:ext>
            </a:extLst>
          </p:cNvPr>
          <p:cNvCxnSpPr>
            <a:cxnSpLocks/>
          </p:cNvCxnSpPr>
          <p:nvPr/>
        </p:nvCxnSpPr>
        <p:spPr>
          <a:xfrm flipH="1" flipV="1">
            <a:off x="6382637" y="1178948"/>
            <a:ext cx="1527048" cy="3126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21BB845-967C-028D-0ED1-3EB4BB8E9216}"/>
              </a:ext>
            </a:extLst>
          </p:cNvPr>
          <p:cNvSpPr txBox="1"/>
          <p:nvPr/>
        </p:nvSpPr>
        <p:spPr>
          <a:xfrm>
            <a:off x="8691522" y="961457"/>
            <a:ext cx="1016229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A1F30D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IT Management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0C4DC50-ED2F-A16B-A809-F3A84C226BF0}"/>
              </a:ext>
            </a:extLst>
          </p:cNvPr>
          <p:cNvSpPr txBox="1"/>
          <p:nvPr/>
        </p:nvSpPr>
        <p:spPr>
          <a:xfrm>
            <a:off x="7459961" y="1249229"/>
            <a:ext cx="148167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A1F30D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Information technology 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(IT) personnel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DED05EE-D368-014A-983C-68E78CAB9F88}"/>
              </a:ext>
            </a:extLst>
          </p:cNvPr>
          <p:cNvCxnSpPr>
            <a:cxnSpLocks/>
            <a:endCxn id="119" idx="0"/>
          </p:cNvCxnSpPr>
          <p:nvPr/>
        </p:nvCxnSpPr>
        <p:spPr>
          <a:xfrm>
            <a:off x="8199254" y="2563901"/>
            <a:ext cx="125" cy="2771400"/>
          </a:xfrm>
          <a:prstGeom prst="line">
            <a:avLst/>
          </a:prstGeom>
          <a:ln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A739BEF-5B03-8FEC-37BD-730D09A4A4FF}"/>
              </a:ext>
            </a:extLst>
          </p:cNvPr>
          <p:cNvCxnSpPr>
            <a:cxnSpLocks/>
          </p:cNvCxnSpPr>
          <p:nvPr/>
        </p:nvCxnSpPr>
        <p:spPr>
          <a:xfrm>
            <a:off x="8199379" y="5811292"/>
            <a:ext cx="0" cy="510463"/>
          </a:xfrm>
          <a:prstGeom prst="line">
            <a:avLst/>
          </a:prstGeom>
          <a:ln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A102AAF-8CBB-FCA3-CE29-8383AE0DFE06}"/>
              </a:ext>
            </a:extLst>
          </p:cNvPr>
          <p:cNvSpPr txBox="1"/>
          <p:nvPr/>
        </p:nvSpPr>
        <p:spPr>
          <a:xfrm>
            <a:off x="6645909" y="961235"/>
            <a:ext cx="1016229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A1F30D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IT Management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093CC02D-60E2-A460-4DF0-4BDDC624EB52}"/>
              </a:ext>
            </a:extLst>
          </p:cNvPr>
          <p:cNvSpPr/>
          <p:nvPr/>
        </p:nvSpPr>
        <p:spPr bwMode="auto">
          <a:xfrm>
            <a:off x="780221" y="5507880"/>
            <a:ext cx="514976" cy="81387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Asset-02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09CFF485-5931-E16A-56E7-384B57C3D4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99438" y="5902453"/>
            <a:ext cx="274320" cy="274320"/>
          </a:xfrm>
          <a:prstGeom prst="rect">
            <a:avLst/>
          </a:prstGeom>
        </p:spPr>
      </p:pic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77ABD660-7807-A547-E751-70A2876914C7}"/>
              </a:ext>
            </a:extLst>
          </p:cNvPr>
          <p:cNvSpPr/>
          <p:nvPr/>
        </p:nvSpPr>
        <p:spPr bwMode="auto">
          <a:xfrm>
            <a:off x="90065" y="5507880"/>
            <a:ext cx="514976" cy="81387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Asset-01</a:t>
            </a:r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8CCBE70E-7BC0-75C3-44A3-08E8F34FC5B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flipH="1">
            <a:off x="211911" y="5900091"/>
            <a:ext cx="274320" cy="274320"/>
          </a:xfrm>
          <a:prstGeom prst="rect">
            <a:avLst/>
          </a:prstGeom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E9A56C6-3260-5582-DFFD-34A63F267AB3}"/>
              </a:ext>
            </a:extLst>
          </p:cNvPr>
          <p:cNvGrpSpPr/>
          <p:nvPr/>
        </p:nvGrpSpPr>
        <p:grpSpPr>
          <a:xfrm>
            <a:off x="1450264" y="5507880"/>
            <a:ext cx="1205132" cy="813875"/>
            <a:chOff x="1445330" y="5610382"/>
            <a:chExt cx="1205132" cy="813875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0F903BD3-50E3-29D2-50C7-0A38331642E7}"/>
                </a:ext>
              </a:extLst>
            </p:cNvPr>
            <p:cNvSpPr/>
            <p:nvPr/>
          </p:nvSpPr>
          <p:spPr bwMode="auto">
            <a:xfrm>
              <a:off x="1445330" y="5610382"/>
              <a:ext cx="514976" cy="81387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  <a:t>Asset-03</a:t>
              </a:r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7B0F1AD7-CCA3-538F-A9A1-E6B12892069B}"/>
                </a:ext>
              </a:extLst>
            </p:cNvPr>
            <p:cNvSpPr/>
            <p:nvPr/>
          </p:nvSpPr>
          <p:spPr bwMode="auto">
            <a:xfrm>
              <a:off x="2135486" y="5610382"/>
              <a:ext cx="514976" cy="81387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  <a:t>Asset-04</a:t>
              </a:r>
            </a:p>
          </p:txBody>
        </p: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01F9D70D-4DA0-5F27-88F1-F714F948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61967" y="6017319"/>
              <a:ext cx="274320" cy="274320"/>
            </a:xfrm>
            <a:prstGeom prst="rect">
              <a:avLst/>
            </a:prstGeom>
          </p:spPr>
        </p:pic>
        <p:pic>
          <p:nvPicPr>
            <p:cNvPr id="162" name="Graphic 161">
              <a:extLst>
                <a:ext uri="{FF2B5EF4-FFF2-40B4-BE49-F238E27FC236}">
                  <a16:creationId xmlns:a16="http://schemas.microsoft.com/office/drawing/2014/main" id="{688CB70A-71C9-89AD-BD66-FB787127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261943" y="6026561"/>
              <a:ext cx="274320" cy="274320"/>
            </a:xfrm>
            <a:prstGeom prst="rect">
              <a:avLst/>
            </a:prstGeom>
          </p:spPr>
        </p:pic>
      </p:grp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148037A3-F746-236A-8076-ACA7207BD434}"/>
              </a:ext>
            </a:extLst>
          </p:cNvPr>
          <p:cNvSpPr/>
          <p:nvPr/>
        </p:nvSpPr>
        <p:spPr bwMode="auto">
          <a:xfrm>
            <a:off x="90065" y="4516953"/>
            <a:ext cx="1201284" cy="508247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OPC UA server 01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B7D6B08D-4EEA-4C1F-F6BB-443AF2B6A7DB}"/>
              </a:ext>
            </a:extLst>
          </p:cNvPr>
          <p:cNvSpPr/>
          <p:nvPr/>
        </p:nvSpPr>
        <p:spPr bwMode="auto">
          <a:xfrm>
            <a:off x="1445017" y="4516954"/>
            <a:ext cx="1204124" cy="508247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OPC UA server 02</a:t>
            </a:r>
          </a:p>
        </p:txBody>
      </p: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AF9381B3-BCD2-BA6D-C3FF-07F872085B03}"/>
              </a:ext>
            </a:extLst>
          </p:cNvPr>
          <p:cNvCxnSpPr>
            <a:cxnSpLocks/>
            <a:stCxn id="151" idx="2"/>
            <a:endCxn id="148" idx="0"/>
          </p:cNvCxnSpPr>
          <p:nvPr/>
        </p:nvCxnSpPr>
        <p:spPr>
          <a:xfrm rot="5400000">
            <a:off x="277790" y="5094963"/>
            <a:ext cx="482680" cy="343154"/>
          </a:xfrm>
          <a:prstGeom prst="bentConnector3">
            <a:avLst>
              <a:gd name="adj1" fmla="val 50000"/>
            </a:avLst>
          </a:prstGeom>
          <a:ln>
            <a:solidFill>
              <a:srgbClr val="63F3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F1165CA5-A0F2-682D-A7C9-4750AEE30734}"/>
              </a:ext>
            </a:extLst>
          </p:cNvPr>
          <p:cNvCxnSpPr>
            <a:cxnSpLocks/>
            <a:stCxn id="151" idx="2"/>
            <a:endCxn id="145" idx="0"/>
          </p:cNvCxnSpPr>
          <p:nvPr/>
        </p:nvCxnSpPr>
        <p:spPr>
          <a:xfrm rot="16200000" flipH="1">
            <a:off x="622868" y="5093039"/>
            <a:ext cx="482680" cy="347002"/>
          </a:xfrm>
          <a:prstGeom prst="bentConnector3">
            <a:avLst>
              <a:gd name="adj1" fmla="val 50000"/>
            </a:avLst>
          </a:prstGeom>
          <a:ln>
            <a:solidFill>
              <a:srgbClr val="63F3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A77853A7-03DA-FB7E-A347-C4E27A97F895}"/>
              </a:ext>
            </a:extLst>
          </p:cNvPr>
          <p:cNvCxnSpPr>
            <a:cxnSpLocks/>
            <a:stCxn id="152" idx="2"/>
            <a:endCxn id="159" idx="0"/>
          </p:cNvCxnSpPr>
          <p:nvPr/>
        </p:nvCxnSpPr>
        <p:spPr>
          <a:xfrm rot="5400000">
            <a:off x="1636077" y="5096877"/>
            <a:ext cx="482679" cy="339327"/>
          </a:xfrm>
          <a:prstGeom prst="bentConnector3">
            <a:avLst>
              <a:gd name="adj1" fmla="val 50000"/>
            </a:avLst>
          </a:prstGeom>
          <a:ln>
            <a:solidFill>
              <a:srgbClr val="63F3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A7D68037-1803-B46E-6D79-BC02584A6FDB}"/>
              </a:ext>
            </a:extLst>
          </p:cNvPr>
          <p:cNvCxnSpPr>
            <a:cxnSpLocks/>
            <a:stCxn id="152" idx="2"/>
            <a:endCxn id="160" idx="0"/>
          </p:cNvCxnSpPr>
          <p:nvPr/>
        </p:nvCxnSpPr>
        <p:spPr>
          <a:xfrm rot="16200000" flipH="1">
            <a:off x="1981154" y="5091125"/>
            <a:ext cx="482679" cy="350829"/>
          </a:xfrm>
          <a:prstGeom prst="bentConnector3">
            <a:avLst>
              <a:gd name="adj1" fmla="val 50000"/>
            </a:avLst>
          </a:prstGeom>
          <a:ln>
            <a:solidFill>
              <a:srgbClr val="63F3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927D9259-4069-1153-92B5-7B981042B607}"/>
              </a:ext>
            </a:extLst>
          </p:cNvPr>
          <p:cNvSpPr txBox="1"/>
          <p:nvPr/>
        </p:nvSpPr>
        <p:spPr>
          <a:xfrm>
            <a:off x="1331949" y="3299569"/>
            <a:ext cx="1496783" cy="1384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FFC000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63F371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OPC UA communication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6AEC9E3-1E55-45E1-EAFA-DACA1E5C6D8F}"/>
              </a:ext>
            </a:extLst>
          </p:cNvPr>
          <p:cNvGrpSpPr/>
          <p:nvPr/>
        </p:nvGrpSpPr>
        <p:grpSpPr>
          <a:xfrm>
            <a:off x="55447" y="2322621"/>
            <a:ext cx="274320" cy="810918"/>
            <a:chOff x="88750" y="1827766"/>
            <a:chExt cx="274320" cy="810918"/>
          </a:xfrm>
        </p:grpSpPr>
        <p:pic>
          <p:nvPicPr>
            <p:cNvPr id="168" name="Graphic 167" descr="Security camera with solid fill">
              <a:extLst>
                <a:ext uri="{FF2B5EF4-FFF2-40B4-BE49-F238E27FC236}">
                  <a16:creationId xmlns:a16="http://schemas.microsoft.com/office/drawing/2014/main" id="{64070EA7-28C4-A554-E957-C82A502F4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88750" y="1827766"/>
              <a:ext cx="274320" cy="274320"/>
            </a:xfrm>
            <a:prstGeom prst="rect">
              <a:avLst/>
            </a:prstGeom>
            <a:effectLst>
              <a:outerShdw blurRad="571500" algn="ctr" rotWithShape="0">
                <a:schemeClr val="accent1">
                  <a:alpha val="70000"/>
                </a:schemeClr>
              </a:outerShdw>
            </a:effectLst>
          </p:spPr>
        </p:pic>
        <p:pic>
          <p:nvPicPr>
            <p:cNvPr id="169" name="Graphic 168" descr="Security camera with solid fill">
              <a:extLst>
                <a:ext uri="{FF2B5EF4-FFF2-40B4-BE49-F238E27FC236}">
                  <a16:creationId xmlns:a16="http://schemas.microsoft.com/office/drawing/2014/main" id="{6E1C472A-E370-4D47-82A1-039F5D916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88750" y="2096065"/>
              <a:ext cx="274320" cy="274320"/>
            </a:xfrm>
            <a:prstGeom prst="rect">
              <a:avLst/>
            </a:prstGeom>
            <a:effectLst>
              <a:outerShdw blurRad="571500" algn="ctr" rotWithShape="0">
                <a:schemeClr val="accent1">
                  <a:alpha val="70000"/>
                </a:schemeClr>
              </a:outerShdw>
            </a:effectLst>
          </p:spPr>
        </p:pic>
        <p:pic>
          <p:nvPicPr>
            <p:cNvPr id="170" name="Graphic 169" descr="Security camera with solid fill">
              <a:extLst>
                <a:ext uri="{FF2B5EF4-FFF2-40B4-BE49-F238E27FC236}">
                  <a16:creationId xmlns:a16="http://schemas.microsoft.com/office/drawing/2014/main" id="{72CACE7C-AC89-AB87-B1A4-D92B4CB28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88750" y="2364364"/>
              <a:ext cx="274320" cy="274320"/>
            </a:xfrm>
            <a:prstGeom prst="rect">
              <a:avLst/>
            </a:prstGeom>
            <a:effectLst>
              <a:outerShdw blurRad="571500" algn="ctr" rotWithShape="0">
                <a:schemeClr val="accent1">
                  <a:alpha val="70000"/>
                </a:schemeClr>
              </a:outerShdw>
            </a:effectLst>
          </p:spPr>
        </p:pic>
      </p:grp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241E4FD1-4999-2162-8526-5C54C38A48A0}"/>
              </a:ext>
            </a:extLst>
          </p:cNvPr>
          <p:cNvCxnSpPr>
            <a:cxnSpLocks/>
            <a:stCxn id="174" idx="1"/>
            <a:endCxn id="169" idx="3"/>
          </p:cNvCxnSpPr>
          <p:nvPr/>
        </p:nvCxnSpPr>
        <p:spPr>
          <a:xfrm rot="10800000">
            <a:off x="329767" y="2728081"/>
            <a:ext cx="2708556" cy="266567"/>
          </a:xfrm>
          <a:prstGeom prst="bentConnector3">
            <a:avLst>
              <a:gd name="adj1" fmla="val 64817"/>
            </a:avLst>
          </a:prstGeom>
          <a:ln>
            <a:solidFill>
              <a:srgbClr val="63F3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498B0EAB-E187-E138-2BE3-DC6B5942DADB}"/>
              </a:ext>
            </a:extLst>
          </p:cNvPr>
          <p:cNvCxnSpPr>
            <a:cxnSpLocks/>
            <a:stCxn id="174" idx="1"/>
            <a:endCxn id="168" idx="3"/>
          </p:cNvCxnSpPr>
          <p:nvPr/>
        </p:nvCxnSpPr>
        <p:spPr>
          <a:xfrm rot="10800000">
            <a:off x="329767" y="2459781"/>
            <a:ext cx="2708556" cy="534866"/>
          </a:xfrm>
          <a:prstGeom prst="bentConnector3">
            <a:avLst>
              <a:gd name="adj1" fmla="val 59267"/>
            </a:avLst>
          </a:prstGeom>
          <a:ln>
            <a:solidFill>
              <a:srgbClr val="63F3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3926290A-3C3C-2B3F-D561-B819C4732160}"/>
              </a:ext>
            </a:extLst>
          </p:cNvPr>
          <p:cNvSpPr txBox="1"/>
          <p:nvPr/>
        </p:nvSpPr>
        <p:spPr>
          <a:xfrm>
            <a:off x="1511603" y="2668426"/>
            <a:ext cx="1071350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63F371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Leaf device (assets)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63F371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63F371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communication</a:t>
            </a: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8317AFF8-30AC-7210-3453-82302400CB39}"/>
              </a:ext>
            </a:extLst>
          </p:cNvPr>
          <p:cNvSpPr/>
          <p:nvPr/>
        </p:nvSpPr>
        <p:spPr bwMode="auto">
          <a:xfrm>
            <a:off x="3038323" y="2832666"/>
            <a:ext cx="996245" cy="323961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Bring-your-own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Connector</a:t>
            </a: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052F8371-BB48-5DDF-3BBF-CA7EEAEA46D4}"/>
              </a:ext>
            </a:extLst>
          </p:cNvPr>
          <p:cNvSpPr/>
          <p:nvPr/>
        </p:nvSpPr>
        <p:spPr bwMode="auto">
          <a:xfrm>
            <a:off x="2747315" y="6422964"/>
            <a:ext cx="9280666" cy="377778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control plane span across cloud and edge via Azure Arc</a:t>
            </a: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1E89199-90D5-FAE4-542C-A76C7181F4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476865" y="6466542"/>
            <a:ext cx="291399" cy="291399"/>
          </a:xfrm>
          <a:prstGeom prst="rect">
            <a:avLst/>
          </a:prstGeom>
        </p:spPr>
      </p:pic>
      <p:pic>
        <p:nvPicPr>
          <p:cNvPr id="178" name="Graphic 177" descr="Azure arc icon">
            <a:extLst>
              <a:ext uri="{FF2B5EF4-FFF2-40B4-BE49-F238E27FC236}">
                <a16:creationId xmlns:a16="http://schemas.microsoft.com/office/drawing/2014/main" id="{4C1F4B50-4D89-C97C-BDB7-A7AD78FB808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045255" y="6422964"/>
            <a:ext cx="365760" cy="36576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88F78D84-8F02-873E-B8BE-8BEBB88F2974}"/>
              </a:ext>
            </a:extLst>
          </p:cNvPr>
          <p:cNvCxnSpPr>
            <a:cxnSpLocks/>
            <a:endCxn id="256" idx="2"/>
          </p:cNvCxnSpPr>
          <p:nvPr/>
        </p:nvCxnSpPr>
        <p:spPr>
          <a:xfrm flipV="1">
            <a:off x="7459961" y="1624881"/>
            <a:ext cx="4006345" cy="862657"/>
          </a:xfrm>
          <a:prstGeom prst="bentConnector2">
            <a:avLst/>
          </a:prstGeom>
          <a:ln>
            <a:solidFill>
              <a:srgbClr val="A1F30D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D830710-FB1E-6AB9-F6E7-A7484C4029C2}"/>
              </a:ext>
            </a:extLst>
          </p:cNvPr>
          <p:cNvSpPr txBox="1"/>
          <p:nvPr/>
        </p:nvSpPr>
        <p:spPr>
          <a:xfrm>
            <a:off x="9460468" y="3062108"/>
            <a:ext cx="1784556" cy="461665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Sync asset, endpoint profiles and message schemas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E27B64A-3C9C-CCAA-6F56-B0DFCF9AB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352746" y="3516153"/>
            <a:ext cx="0" cy="182880"/>
          </a:xfrm>
          <a:prstGeom prst="straightConnector1">
            <a:avLst/>
          </a:prstGeom>
          <a:ln>
            <a:solidFill>
              <a:srgbClr val="F64CA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8ABA869-2F92-7F03-FACE-C7E2B805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22" idx="0"/>
            <a:endCxn id="183" idx="2"/>
          </p:cNvCxnSpPr>
          <p:nvPr/>
        </p:nvCxnSpPr>
        <p:spPr>
          <a:xfrm flipV="1">
            <a:off x="10352746" y="2894700"/>
            <a:ext cx="440" cy="182880"/>
          </a:xfrm>
          <a:prstGeom prst="straightConnector1">
            <a:avLst/>
          </a:prstGeom>
          <a:ln>
            <a:solidFill>
              <a:srgbClr val="F64CA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5BA83123-8571-7DF0-E600-A8CFDA332C92}"/>
              </a:ext>
            </a:extLst>
          </p:cNvPr>
          <p:cNvSpPr/>
          <p:nvPr/>
        </p:nvSpPr>
        <p:spPr bwMode="auto">
          <a:xfrm>
            <a:off x="9443231" y="2066688"/>
            <a:ext cx="1819909" cy="828012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IoT Operations experience</a:t>
            </a: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8390E0D7-71A8-FB13-45F4-DCA2C25286B6}"/>
              </a:ext>
            </a:extLst>
          </p:cNvPr>
          <p:cNvSpPr/>
          <p:nvPr/>
        </p:nvSpPr>
        <p:spPr bwMode="auto">
          <a:xfrm>
            <a:off x="9671195" y="2419207"/>
            <a:ext cx="1363980" cy="383677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Assets, Dataflow, and Schema management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BDC21E7-9054-57B7-EA1B-D69323063BE8}"/>
              </a:ext>
            </a:extLst>
          </p:cNvPr>
          <p:cNvSpPr/>
          <p:nvPr/>
        </p:nvSpPr>
        <p:spPr bwMode="auto">
          <a:xfrm>
            <a:off x="4096380" y="2108267"/>
            <a:ext cx="3342425" cy="2534921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triangl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Azure IoT Operations enabled by Azure Arc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7AA89DB-0BE0-2024-C985-40DC45E0A4E9}"/>
              </a:ext>
            </a:extLst>
          </p:cNvPr>
          <p:cNvSpPr/>
          <p:nvPr/>
        </p:nvSpPr>
        <p:spPr bwMode="auto">
          <a:xfrm>
            <a:off x="4249365" y="2446045"/>
            <a:ext cx="1005065" cy="386621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Akri services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(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preview)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C81F0071-3B4E-80F7-0C6A-6388F947F612}"/>
              </a:ext>
            </a:extLst>
          </p:cNvPr>
          <p:cNvSpPr/>
          <p:nvPr/>
        </p:nvSpPr>
        <p:spPr bwMode="auto">
          <a:xfrm>
            <a:off x="4249364" y="3165768"/>
            <a:ext cx="1005065" cy="386621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OPC UA Connector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556AE60-FDD7-DC97-F3A7-F3C4B81B2D17}"/>
              </a:ext>
            </a:extLst>
          </p:cNvPr>
          <p:cNvSpPr/>
          <p:nvPr/>
        </p:nvSpPr>
        <p:spPr bwMode="auto">
          <a:xfrm>
            <a:off x="5107153" y="4174454"/>
            <a:ext cx="1005065" cy="386621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MQTT Broker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E7C0BB2-4524-62F4-E6E9-448D1FCC77A8}"/>
              </a:ext>
            </a:extLst>
          </p:cNvPr>
          <p:cNvSpPr/>
          <p:nvPr/>
        </p:nvSpPr>
        <p:spPr bwMode="auto">
          <a:xfrm>
            <a:off x="5783034" y="3723414"/>
            <a:ext cx="1190484" cy="386621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Schema Registry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31CAD06-1E86-15A6-39C5-44A30297D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 flipH="1">
            <a:off x="4751897" y="2832666"/>
            <a:ext cx="1" cy="333102"/>
          </a:xfrm>
          <a:prstGeom prst="straightConnector1">
            <a:avLst/>
          </a:prstGeom>
          <a:ln>
            <a:solidFill>
              <a:srgbClr val="F64CA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EFDCB8-7B2F-1F2E-098F-2528D645B912}"/>
              </a:ext>
            </a:extLst>
          </p:cNvPr>
          <p:cNvGrpSpPr/>
          <p:nvPr/>
        </p:nvGrpSpPr>
        <p:grpSpPr>
          <a:xfrm>
            <a:off x="6298399" y="2559639"/>
            <a:ext cx="1005065" cy="721352"/>
            <a:chOff x="6298399" y="2712039"/>
            <a:chExt cx="1005065" cy="721352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80F23DE-A83C-E8AA-0D48-DC84FAFDBD87}"/>
                </a:ext>
              </a:extLst>
            </p:cNvPr>
            <p:cNvSpPr/>
            <p:nvPr/>
          </p:nvSpPr>
          <p:spPr bwMode="auto">
            <a:xfrm>
              <a:off x="6298399" y="2712039"/>
              <a:ext cx="1005065" cy="721352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F64CA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</a:t>
              </a: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ataflows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F39454E-146E-F45E-8857-FE7326EF7A72}"/>
                </a:ext>
              </a:extLst>
            </p:cNvPr>
            <p:cNvSpPr/>
            <p:nvPr/>
          </p:nvSpPr>
          <p:spPr bwMode="auto">
            <a:xfrm>
              <a:off x="6422022" y="3090454"/>
              <a:ext cx="762601" cy="212614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F64CA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Data P</a:t>
              </a:r>
              <a:r>
                <a:rPr kumimoji="0" 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rocessor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5268E2EE-7D38-EE35-C725-275C5984342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165544" y="2131301"/>
            <a:ext cx="274320" cy="274320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28B7DB3-1383-C664-E163-B1E25A867C45}"/>
              </a:ext>
            </a:extLst>
          </p:cNvPr>
          <p:cNvSpPr/>
          <p:nvPr/>
        </p:nvSpPr>
        <p:spPr bwMode="auto">
          <a:xfrm>
            <a:off x="4096380" y="4689751"/>
            <a:ext cx="3342425" cy="731520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Arc-enabled services</a:t>
            </a:r>
          </a:p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(data services, app services, ML)</a:t>
            </a:r>
            <a:endParaRPr kumimoji="0" lang="en-US" sz="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1A6C72-F9BA-11CB-04F7-1B9CCCA376EF}"/>
              </a:ext>
            </a:extLst>
          </p:cNvPr>
          <p:cNvSpPr/>
          <p:nvPr/>
        </p:nvSpPr>
        <p:spPr bwMode="auto">
          <a:xfrm>
            <a:off x="4094571" y="5466859"/>
            <a:ext cx="3342425" cy="731520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Arc-enabled Infrastructure services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(Azure Monitor, Microsoft Defender for Cloud, Azure Policy, etc.)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82F175-0313-9643-819A-9212D94035B7}"/>
              </a:ext>
            </a:extLst>
          </p:cNvPr>
          <p:cNvGrpSpPr/>
          <p:nvPr/>
        </p:nvGrpSpPr>
        <p:grpSpPr>
          <a:xfrm>
            <a:off x="5308526" y="5879086"/>
            <a:ext cx="923742" cy="274320"/>
            <a:chOff x="6958050" y="5586521"/>
            <a:chExt cx="923742" cy="274320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EFE46FBE-165A-72F6-7BE6-C83F56246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6958050" y="5586521"/>
              <a:ext cx="274320" cy="274320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A3FB1AA-923E-7432-D314-78D1AB358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7607472" y="5586521"/>
              <a:ext cx="274320" cy="274320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ED4CD7E-1BE5-C5A4-9C9F-A0FCED3F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7283437" y="5586521"/>
              <a:ext cx="274320" cy="274320"/>
            </a:xfrm>
            <a:prstGeom prst="rect">
              <a:avLst/>
            </a:prstGeom>
          </p:spPr>
        </p:pic>
      </p:grpSp>
      <p:pic>
        <p:nvPicPr>
          <p:cNvPr id="48" name="Graphic 47" descr="Azure arc icon">
            <a:extLst>
              <a:ext uri="{FF2B5EF4-FFF2-40B4-BE49-F238E27FC236}">
                <a16:creationId xmlns:a16="http://schemas.microsoft.com/office/drawing/2014/main" id="{6653B820-0E36-20B0-B9C1-10FB66D90F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090929" y="5118351"/>
            <a:ext cx="274320" cy="27432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pic>
        <p:nvPicPr>
          <p:cNvPr id="51" name="Graphic 50" descr="Azure arc icon">
            <a:extLst>
              <a:ext uri="{FF2B5EF4-FFF2-40B4-BE49-F238E27FC236}">
                <a16:creationId xmlns:a16="http://schemas.microsoft.com/office/drawing/2014/main" id="{C5977145-86AD-C0CF-29BE-7E3037D802D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095320" y="5889556"/>
            <a:ext cx="274320" cy="27432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174828BA-4362-F24C-4558-7F33302A6830}"/>
              </a:ext>
            </a:extLst>
          </p:cNvPr>
          <p:cNvCxnSpPr>
            <a:cxnSpLocks/>
            <a:stCxn id="85" idx="1"/>
            <a:endCxn id="80" idx="3"/>
          </p:cNvCxnSpPr>
          <p:nvPr/>
        </p:nvCxnSpPr>
        <p:spPr>
          <a:xfrm rot="10800000">
            <a:off x="5254430" y="3359079"/>
            <a:ext cx="528605" cy="557646"/>
          </a:xfrm>
          <a:prstGeom prst="bentConnector3">
            <a:avLst>
              <a:gd name="adj1" fmla="val 73696"/>
            </a:avLst>
          </a:prstGeom>
          <a:ln>
            <a:solidFill>
              <a:srgbClr val="F64CA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687916E5-88E8-5FBF-08C9-C6B5D21E7449}"/>
              </a:ext>
            </a:extLst>
          </p:cNvPr>
          <p:cNvSpPr txBox="1"/>
          <p:nvPr/>
        </p:nvSpPr>
        <p:spPr>
          <a:xfrm>
            <a:off x="4719067" y="3562257"/>
            <a:ext cx="574611" cy="4616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Send industrial data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20FE92F-D75F-9A0E-07A1-1A81E1FDE288}"/>
              </a:ext>
            </a:extLst>
          </p:cNvPr>
          <p:cNvSpPr txBox="1"/>
          <p:nvPr/>
        </p:nvSpPr>
        <p:spPr>
          <a:xfrm>
            <a:off x="5321025" y="3229539"/>
            <a:ext cx="64376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Produce message schema</a:t>
            </a:r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D38E0AD8-2BB7-48A3-2954-20C2E5AAE710}"/>
              </a:ext>
            </a:extLst>
          </p:cNvPr>
          <p:cNvSpPr/>
          <p:nvPr/>
        </p:nvSpPr>
        <p:spPr bwMode="auto">
          <a:xfrm>
            <a:off x="9670756" y="3697351"/>
            <a:ext cx="1363980" cy="383677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Device Registry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D45B49E-B70F-F81C-9A92-6B63CD3FCA86}"/>
              </a:ext>
            </a:extLst>
          </p:cNvPr>
          <p:cNvSpPr txBox="1"/>
          <p:nvPr/>
        </p:nvSpPr>
        <p:spPr>
          <a:xfrm>
            <a:off x="10725469" y="1255549"/>
            <a:ext cx="148167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7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Operational technology 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(OT) personnel </a:t>
            </a: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070AD7F1-EAFA-EE65-B073-6257AF67DFAC}"/>
              </a:ext>
            </a:extLst>
          </p:cNvPr>
          <p:cNvCxnSpPr>
            <a:cxnSpLocks/>
            <a:stCxn id="152" idx="0"/>
          </p:cNvCxnSpPr>
          <p:nvPr/>
        </p:nvCxnSpPr>
        <p:spPr>
          <a:xfrm rot="5400000" flipH="1" flipV="1">
            <a:off x="2650523" y="2912634"/>
            <a:ext cx="1000876" cy="2207764"/>
          </a:xfrm>
          <a:prstGeom prst="bentConnector2">
            <a:avLst/>
          </a:prstGeom>
          <a:ln>
            <a:solidFill>
              <a:srgbClr val="63F3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A833E8E5-1388-C8AF-A675-F4DA1A3F989D}"/>
              </a:ext>
            </a:extLst>
          </p:cNvPr>
          <p:cNvCxnSpPr>
            <a:cxnSpLocks/>
            <a:stCxn id="151" idx="0"/>
          </p:cNvCxnSpPr>
          <p:nvPr/>
        </p:nvCxnSpPr>
        <p:spPr>
          <a:xfrm rot="5400000" flipH="1" flipV="1">
            <a:off x="1834324" y="2092162"/>
            <a:ext cx="1281175" cy="3568408"/>
          </a:xfrm>
          <a:prstGeom prst="bentConnector2">
            <a:avLst/>
          </a:prstGeom>
          <a:ln>
            <a:solidFill>
              <a:srgbClr val="63F3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30F4C6F-4D56-59C0-D472-0005BB94B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4" idx="1"/>
            <a:endCxn id="170" idx="3"/>
          </p:cNvCxnSpPr>
          <p:nvPr/>
        </p:nvCxnSpPr>
        <p:spPr>
          <a:xfrm flipH="1">
            <a:off x="329767" y="2994647"/>
            <a:ext cx="2708556" cy="1732"/>
          </a:xfrm>
          <a:prstGeom prst="straightConnector1">
            <a:avLst/>
          </a:prstGeom>
          <a:ln>
            <a:solidFill>
              <a:srgbClr val="63F37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4E8F16DC-1A72-C2E9-E657-55D68E017F52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7303464" y="2920315"/>
            <a:ext cx="1374929" cy="2819236"/>
          </a:xfrm>
          <a:prstGeom prst="bentConnector3">
            <a:avLst>
              <a:gd name="adj1" fmla="val 31379"/>
            </a:avLst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C038EE9-F27A-77D4-6AA0-9EA632461C1D}"/>
              </a:ext>
            </a:extLst>
          </p:cNvPr>
          <p:cNvCxnSpPr>
            <a:cxnSpLocks/>
            <a:stCxn id="84" idx="0"/>
            <a:endCxn id="80" idx="2"/>
          </p:cNvCxnSpPr>
          <p:nvPr/>
        </p:nvCxnSpPr>
        <p:spPr>
          <a:xfrm rot="16200000" flipV="1">
            <a:off x="4869760" y="3434527"/>
            <a:ext cx="622065" cy="857789"/>
          </a:xfrm>
          <a:prstGeom prst="bentConnector3">
            <a:avLst>
              <a:gd name="adj1" fmla="val 24475"/>
            </a:avLst>
          </a:prstGeom>
          <a:ln>
            <a:solidFill>
              <a:srgbClr val="F64CA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1DAC0A-965C-9F69-CA5A-F1466BE5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112218" y="4248069"/>
            <a:ext cx="978711" cy="3872"/>
          </a:xfrm>
          <a:prstGeom prst="straightConnector1">
            <a:avLst/>
          </a:prstGeom>
          <a:ln>
            <a:solidFill>
              <a:srgbClr val="F64CA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7F441E-1F3E-4B4B-CAF8-AFAC6E85C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90929" y="3280256"/>
            <a:ext cx="0" cy="967813"/>
          </a:xfrm>
          <a:prstGeom prst="straightConnector1">
            <a:avLst/>
          </a:prstGeom>
          <a:ln>
            <a:solidFill>
              <a:srgbClr val="F64CA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AAD1912-12B1-54BE-357E-0CB1ABB29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6378276" y="3286965"/>
            <a:ext cx="0" cy="436449"/>
          </a:xfrm>
          <a:prstGeom prst="straightConnector1">
            <a:avLst/>
          </a:prstGeom>
          <a:ln>
            <a:solidFill>
              <a:srgbClr val="F64CA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A77228-7DE3-E940-671C-8ABE95EA9F72}"/>
              </a:ext>
            </a:extLst>
          </p:cNvPr>
          <p:cNvSpPr txBox="1"/>
          <p:nvPr/>
        </p:nvSpPr>
        <p:spPr>
          <a:xfrm>
            <a:off x="6396621" y="3263856"/>
            <a:ext cx="64376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Consume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message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schema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1BBFCD-5E20-1157-9AC0-E361434CEAEB}"/>
              </a:ext>
            </a:extLst>
          </p:cNvPr>
          <p:cNvSpPr txBox="1"/>
          <p:nvPr/>
        </p:nvSpPr>
        <p:spPr>
          <a:xfrm>
            <a:off x="2956112" y="3841606"/>
            <a:ext cx="1111889" cy="5078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Bidirectional communication with user workloads  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DD79470-FE12-0893-D34C-946B45B9343A}"/>
              </a:ext>
            </a:extLst>
          </p:cNvPr>
          <p:cNvCxnSpPr>
            <a:cxnSpLocks/>
            <a:stCxn id="59" idx="0"/>
            <a:endCxn id="84" idx="1"/>
          </p:cNvCxnSpPr>
          <p:nvPr/>
        </p:nvCxnSpPr>
        <p:spPr>
          <a:xfrm rot="5400000" flipH="1" flipV="1">
            <a:off x="3967826" y="3916184"/>
            <a:ext cx="687746" cy="1590908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66972C8-7550-34C0-0D79-F113CA18FB0A}"/>
              </a:ext>
            </a:extLst>
          </p:cNvPr>
          <p:cNvSpPr txBox="1"/>
          <p:nvPr/>
        </p:nvSpPr>
        <p:spPr>
          <a:xfrm>
            <a:off x="6147163" y="4270518"/>
            <a:ext cx="1251727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Ingestion of raw data and output of processed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FCD734-47D8-3FF7-3682-E2ED509AA121}"/>
              </a:ext>
            </a:extLst>
          </p:cNvPr>
          <p:cNvSpPr txBox="1"/>
          <p:nvPr/>
        </p:nvSpPr>
        <p:spPr>
          <a:xfrm>
            <a:off x="4749063" y="2814778"/>
            <a:ext cx="105587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en-US"/>
            </a:defPPr>
            <a:lvl1pPr marR="0" lvl="0" indent="0" algn="ctr" defTabSz="91447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64CA1"/>
                </a:solidFill>
                <a:latin typeface="+mj-lt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Asset discovery and configuration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39E89B-14AF-C1CA-2CE5-99C0C2019F0D}"/>
              </a:ext>
            </a:extLst>
          </p:cNvPr>
          <p:cNvCxnSpPr>
            <a:cxnSpLocks/>
            <a:stCxn id="174" idx="0"/>
            <a:endCxn id="78" idx="1"/>
          </p:cNvCxnSpPr>
          <p:nvPr/>
        </p:nvCxnSpPr>
        <p:spPr>
          <a:xfrm rot="5400000" flipH="1" flipV="1">
            <a:off x="3796250" y="2379552"/>
            <a:ext cx="193310" cy="712919"/>
          </a:xfrm>
          <a:prstGeom prst="bentConnector2">
            <a:avLst/>
          </a:prstGeom>
          <a:ln>
            <a:solidFill>
              <a:srgbClr val="63F37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AE07FA-8447-0F1D-3D71-CEB1CB3B0A38}"/>
              </a:ext>
            </a:extLst>
          </p:cNvPr>
          <p:cNvSpPr txBox="1"/>
          <p:nvPr/>
        </p:nvSpPr>
        <p:spPr>
          <a:xfrm>
            <a:off x="2810918" y="2323274"/>
            <a:ext cx="797012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3F371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Deploy and send configurations per protocol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95FFE0-4930-7CC0-DB58-4BC60EBF5808}"/>
              </a:ext>
            </a:extLst>
          </p:cNvPr>
          <p:cNvGrpSpPr/>
          <p:nvPr/>
        </p:nvGrpSpPr>
        <p:grpSpPr>
          <a:xfrm>
            <a:off x="4979116" y="5085855"/>
            <a:ext cx="1576951" cy="280571"/>
            <a:chOff x="-1777640" y="3793089"/>
            <a:chExt cx="1576951" cy="280571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ED850831-3361-3206-22BC-D74636B1A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-1777640" y="3797970"/>
              <a:ext cx="274320" cy="274320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E5227B63-4726-6EE4-E4D2-41B6A5582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-1449345" y="3797970"/>
              <a:ext cx="274320" cy="274320"/>
            </a:xfrm>
            <a:prstGeom prst="rect">
              <a:avLst/>
            </a:prstGeom>
          </p:spPr>
        </p:pic>
        <p:pic>
          <p:nvPicPr>
            <p:cNvPr id="75" name="Graphic 15">
              <a:extLst>
                <a:ext uri="{FF2B5EF4-FFF2-40B4-BE49-F238E27FC236}">
                  <a16:creationId xmlns:a16="http://schemas.microsoft.com/office/drawing/2014/main" id="{6FACAD62-5E36-0788-A1D9-5A33AA63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-475009" y="3793089"/>
              <a:ext cx="274320" cy="27432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8BD64D8-CE62-ADAC-33E2-60D69E91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-803617" y="3793089"/>
              <a:ext cx="274320" cy="27432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2E3881E-E9F6-6CC4-E15D-333783256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-1120806" y="379934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29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dirty="0"/>
              <a:t>Azure IoT Operations – </a:t>
            </a:r>
            <a:r>
              <a:rPr lang="en-US" sz="2400" dirty="0"/>
              <a:t>MQTT broker architecture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2701D2-9CBB-94F4-53DD-DE4E3F0C523B}"/>
              </a:ext>
            </a:extLst>
          </p:cNvPr>
          <p:cNvSpPr/>
          <p:nvPr/>
        </p:nvSpPr>
        <p:spPr bwMode="auto">
          <a:xfrm>
            <a:off x="77822" y="2973881"/>
            <a:ext cx="2067133" cy="1251317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Microsoft Fabric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MQTT or Event Grid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Kafka or Azure Event Hub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Storage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Data Explorer (ADX)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E07C69-1333-AECE-8BC2-001004142C93}"/>
              </a:ext>
            </a:extLst>
          </p:cNvPr>
          <p:cNvSpPr/>
          <p:nvPr/>
        </p:nvSpPr>
        <p:spPr bwMode="auto">
          <a:xfrm>
            <a:off x="2350200" y="986118"/>
            <a:ext cx="9788006" cy="5809130"/>
          </a:xfrm>
          <a:prstGeom prst="roundRect">
            <a:avLst>
              <a:gd name="adj" fmla="val 2253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Edge-located Arc-enabled Kubernetes cluster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DFE25D-2DF5-41CD-2956-D30E418A7E95}"/>
              </a:ext>
            </a:extLst>
          </p:cNvPr>
          <p:cNvSpPr/>
          <p:nvPr/>
        </p:nvSpPr>
        <p:spPr bwMode="auto">
          <a:xfrm>
            <a:off x="5419177" y="1383468"/>
            <a:ext cx="6641123" cy="5247341"/>
          </a:xfrm>
          <a:prstGeom prst="roundRect">
            <a:avLst>
              <a:gd name="adj" fmla="val 2253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IoT Operations MQTT broker</a:t>
            </a:r>
          </a:p>
        </p:txBody>
      </p:sp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6F976FD5-0815-472D-F9FB-D3D8DF602C7A}"/>
              </a:ext>
            </a:extLst>
          </p:cNvPr>
          <p:cNvSpPr>
            <a:spLocks/>
          </p:cNvSpPr>
          <p:nvPr/>
        </p:nvSpPr>
        <p:spPr bwMode="auto">
          <a:xfrm>
            <a:off x="7034301" y="4111645"/>
            <a:ext cx="1882588" cy="1081647"/>
          </a:xfrm>
          <a:prstGeom prst="flowChartMultidocumen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Frontend Replicas</a:t>
            </a:r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B2E769F-3296-FA8A-FD76-8C9E64B3A7A2}"/>
              </a:ext>
            </a:extLst>
          </p:cNvPr>
          <p:cNvSpPr>
            <a:spLocks/>
          </p:cNvSpPr>
          <p:nvPr/>
        </p:nvSpPr>
        <p:spPr bwMode="auto">
          <a:xfrm>
            <a:off x="7522153" y="1981878"/>
            <a:ext cx="1348105" cy="1081647"/>
          </a:xfrm>
          <a:prstGeom prst="flowChartMultidocumen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Backend Partitions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F5530D-10FE-2458-7C43-864E6FFFFE76}"/>
              </a:ext>
            </a:extLst>
          </p:cNvPr>
          <p:cNvSpPr/>
          <p:nvPr/>
        </p:nvSpPr>
        <p:spPr bwMode="auto">
          <a:xfrm>
            <a:off x="10224295" y="4308866"/>
            <a:ext cx="1728566" cy="688695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Auth Service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B638E2-C54F-2714-DB6C-0BB4BFF7BD31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8916889" y="4652469"/>
            <a:ext cx="1307406" cy="745"/>
          </a:xfrm>
          <a:prstGeom prst="straightConnector1">
            <a:avLst/>
          </a:prstGeom>
          <a:ln w="12700">
            <a:solidFill>
              <a:srgbClr val="A1F30D"/>
            </a:solidFill>
            <a:headEnd type="triangl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Flowchart: Multidocument 13">
            <a:extLst>
              <a:ext uri="{FF2B5EF4-FFF2-40B4-BE49-F238E27FC236}">
                <a16:creationId xmlns:a16="http://schemas.microsoft.com/office/drawing/2014/main" id="{02E32BDE-F275-B318-2F2B-7D66D157C78E}"/>
              </a:ext>
            </a:extLst>
          </p:cNvPr>
          <p:cNvSpPr>
            <a:spLocks/>
          </p:cNvSpPr>
          <p:nvPr/>
        </p:nvSpPr>
        <p:spPr bwMode="auto">
          <a:xfrm>
            <a:off x="10414525" y="1981878"/>
            <a:ext cx="1348105" cy="1081647"/>
          </a:xfrm>
          <a:prstGeom prst="flowChartMultidocumen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Backend Replicas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971FF0-5E2D-9AA6-2865-523A9AE6C6D2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8102462" y="3022563"/>
            <a:ext cx="2648" cy="1089082"/>
          </a:xfrm>
          <a:prstGeom prst="straightConnector1">
            <a:avLst/>
          </a:prstGeom>
          <a:ln w="12700">
            <a:solidFill>
              <a:srgbClr val="A1F30D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18FC5B-5998-3B40-9F48-A7B25B5F77F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8870258" y="2522702"/>
            <a:ext cx="154426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CC9E02-F502-286D-DD21-D62B9E9E5F14}"/>
              </a:ext>
            </a:extLst>
          </p:cNvPr>
          <p:cNvSpPr/>
          <p:nvPr/>
        </p:nvSpPr>
        <p:spPr bwMode="auto">
          <a:xfrm>
            <a:off x="5232907" y="1993843"/>
            <a:ext cx="984632" cy="321141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Kubernetes Service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cxnSp>
        <p:nvCxnSpPr>
          <p:cNvPr id="19" name="Straight Arrow Connector 163">
            <a:extLst>
              <a:ext uri="{FF2B5EF4-FFF2-40B4-BE49-F238E27FC236}">
                <a16:creationId xmlns:a16="http://schemas.microsoft.com/office/drawing/2014/main" id="{EDB8958D-2660-99C7-FA49-C505F574D42E}"/>
              </a:ext>
            </a:extLst>
          </p:cNvPr>
          <p:cNvCxnSpPr>
            <a:cxnSpLocks/>
            <a:stCxn id="7" idx="1"/>
            <a:endCxn id="18" idx="3"/>
          </p:cNvCxnSpPr>
          <p:nvPr/>
        </p:nvCxnSpPr>
        <p:spPr>
          <a:xfrm rot="10800000">
            <a:off x="6217539" y="3599551"/>
            <a:ext cx="816762" cy="1052919"/>
          </a:xfrm>
          <a:prstGeom prst="bentConnector3">
            <a:avLst>
              <a:gd name="adj1" fmla="val 80663"/>
            </a:avLst>
          </a:prstGeom>
          <a:ln w="12700">
            <a:solidFill>
              <a:srgbClr val="A1F30D"/>
            </a:solidFill>
            <a:prstDash val="solid"/>
            <a:headEnd type="triangle"/>
            <a:tailEnd type="non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96C80-D8DC-6CE0-86F9-A4DC2F8B2559}"/>
              </a:ext>
            </a:extLst>
          </p:cNvPr>
          <p:cNvSpPr>
            <a:spLocks/>
          </p:cNvSpPr>
          <p:nvPr/>
        </p:nvSpPr>
        <p:spPr>
          <a:xfrm>
            <a:off x="5624040" y="5374912"/>
            <a:ext cx="6298397" cy="323965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Diagnostics probe for self-test, synthetic traffic, and metrics emission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47FFE4-C84C-C03E-06C5-9CE054565BE6}"/>
              </a:ext>
            </a:extLst>
          </p:cNvPr>
          <p:cNvSpPr>
            <a:spLocks/>
          </p:cNvSpPr>
          <p:nvPr/>
        </p:nvSpPr>
        <p:spPr>
          <a:xfrm>
            <a:off x="5624040" y="5780067"/>
            <a:ext cx="6298397" cy="323965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Health Manager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327668-0079-EAB0-5F1C-284F11ADFADF}"/>
              </a:ext>
            </a:extLst>
          </p:cNvPr>
          <p:cNvSpPr>
            <a:spLocks/>
          </p:cNvSpPr>
          <p:nvPr/>
        </p:nvSpPr>
        <p:spPr>
          <a:xfrm>
            <a:off x="5624040" y="6185222"/>
            <a:ext cx="6298397" cy="323965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Kubernetes Operator</a:t>
            </a:r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id="{6B0ED173-36FE-AEFB-2C01-164952D2315B}"/>
              </a:ext>
            </a:extLst>
          </p:cNvPr>
          <p:cNvSpPr>
            <a:spLocks/>
          </p:cNvSpPr>
          <p:nvPr/>
        </p:nvSpPr>
        <p:spPr bwMode="auto">
          <a:xfrm>
            <a:off x="3079325" y="3056974"/>
            <a:ext cx="990163" cy="1081647"/>
          </a:xfrm>
          <a:prstGeom prst="flowChartMultidocument">
            <a:avLst/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Dataflows</a:t>
            </a:r>
          </a:p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(replicas)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5A2C293-7BF9-FC95-469F-CF410A6F6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4613" y="1071955"/>
            <a:ext cx="457200" cy="457200"/>
          </a:xfrm>
          <a:prstGeom prst="rect">
            <a:avLst/>
          </a:prstGeom>
        </p:spPr>
      </p:pic>
      <p:cxnSp>
        <p:nvCxnSpPr>
          <p:cNvPr id="27" name="Straight Arrow Connector 163">
            <a:extLst>
              <a:ext uri="{FF2B5EF4-FFF2-40B4-BE49-F238E27FC236}">
                <a16:creationId xmlns:a16="http://schemas.microsoft.com/office/drawing/2014/main" id="{247C1D96-F7FD-36F9-DB04-85057337F201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4460055" y="5173045"/>
            <a:ext cx="1163985" cy="1064432"/>
          </a:xfrm>
          <a:prstGeom prst="bentConnector3">
            <a:avLst>
              <a:gd name="adj1" fmla="val 18254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710B72-A4B8-9B03-FDBD-A483C653B08E}"/>
              </a:ext>
            </a:extLst>
          </p:cNvPr>
          <p:cNvCxnSpPr>
            <a:cxnSpLocks/>
            <a:stCxn id="22" idx="1"/>
            <a:endCxn id="89" idx="3"/>
          </p:cNvCxnSpPr>
          <p:nvPr/>
        </p:nvCxnSpPr>
        <p:spPr>
          <a:xfrm flipH="1" flipV="1">
            <a:off x="4295959" y="6346182"/>
            <a:ext cx="1328081" cy="102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FA4113-C8D6-70A9-DCD0-07AA90DE7E80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>
            <a:off x="4069488" y="3597798"/>
            <a:ext cx="1163419" cy="1752"/>
          </a:xfrm>
          <a:prstGeom prst="straightConnector1">
            <a:avLst/>
          </a:prstGeom>
          <a:ln w="12700">
            <a:solidFill>
              <a:srgbClr val="A1F30D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1B68AF-097C-7CAB-69E0-0634905B16DE}"/>
              </a:ext>
            </a:extLst>
          </p:cNvPr>
          <p:cNvGrpSpPr/>
          <p:nvPr/>
        </p:nvGrpSpPr>
        <p:grpSpPr>
          <a:xfrm>
            <a:off x="286242" y="3887335"/>
            <a:ext cx="1650292" cy="300386"/>
            <a:chOff x="1616845" y="1265207"/>
            <a:chExt cx="1650292" cy="30038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0FB036CD-90CA-8EA7-B468-AF547F50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04831" y="1277029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B5F2D90C-28B6-F517-0E07-85A523FF3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2817" y="1291273"/>
              <a:ext cx="274320" cy="274320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E436B3F-1A49-37D5-F3AA-60302C2F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6845" y="1265207"/>
              <a:ext cx="274320" cy="274320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8129D11D-AC16-C193-665B-4546AAD68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60838" y="1277029"/>
              <a:ext cx="274320" cy="274320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D33F0050-8C9C-37AA-0437-7655250D2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48824" y="1283319"/>
              <a:ext cx="274320" cy="274320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7E323D-FE69-4D5A-EC72-DB0543EB981B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 flipV="1">
            <a:off x="2144955" y="3597798"/>
            <a:ext cx="934370" cy="1742"/>
          </a:xfrm>
          <a:prstGeom prst="straightConnector1">
            <a:avLst/>
          </a:prstGeom>
          <a:ln w="12700">
            <a:solidFill>
              <a:srgbClr val="A1F30D"/>
            </a:solidFill>
            <a:prstDash val="solid"/>
            <a:headEnd type="triangl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CF086F-70AC-A986-0DF4-7CC3B7E9493B}"/>
              </a:ext>
            </a:extLst>
          </p:cNvPr>
          <p:cNvCxnSpPr>
            <a:cxnSpLocks/>
          </p:cNvCxnSpPr>
          <p:nvPr/>
        </p:nvCxnSpPr>
        <p:spPr>
          <a:xfrm>
            <a:off x="2144955" y="2208794"/>
            <a:ext cx="3087952" cy="0"/>
          </a:xfrm>
          <a:prstGeom prst="straightConnector1">
            <a:avLst/>
          </a:prstGeom>
          <a:ln w="12700">
            <a:solidFill>
              <a:srgbClr val="A1F30D"/>
            </a:solidFill>
            <a:prstDash val="solid"/>
            <a:headEnd type="triangl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4581D6-399F-74A5-A5F9-596F37057731}"/>
              </a:ext>
            </a:extLst>
          </p:cNvPr>
          <p:cNvSpPr txBox="1"/>
          <p:nvPr/>
        </p:nvSpPr>
        <p:spPr>
          <a:xfrm>
            <a:off x="2798331" y="1977962"/>
            <a:ext cx="1761385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MQTT Publish / Subscribe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658E7-12D7-AF3A-8888-B1F0BAA83505}"/>
              </a:ext>
            </a:extLst>
          </p:cNvPr>
          <p:cNvSpPr txBox="1"/>
          <p:nvPr/>
        </p:nvSpPr>
        <p:spPr>
          <a:xfrm>
            <a:off x="2206932" y="3195839"/>
            <a:ext cx="99055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Messaging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and 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A0BA76-C8F6-A6DF-C97D-948E70514501}"/>
              </a:ext>
            </a:extLst>
          </p:cNvPr>
          <p:cNvSpPr txBox="1"/>
          <p:nvPr/>
        </p:nvSpPr>
        <p:spPr>
          <a:xfrm>
            <a:off x="4027683" y="3192873"/>
            <a:ext cx="120122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MQTT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Publish / Subscribe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11BA5F-404F-E561-C8CA-4CC4F27DEFFA}"/>
              </a:ext>
            </a:extLst>
          </p:cNvPr>
          <p:cNvSpPr txBox="1"/>
          <p:nvPr/>
        </p:nvSpPr>
        <p:spPr>
          <a:xfrm>
            <a:off x="4604847" y="6017660"/>
            <a:ext cx="990557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Read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3DE8AB-3491-10C9-057D-C5794AB16F3E}"/>
              </a:ext>
            </a:extLst>
          </p:cNvPr>
          <p:cNvSpPr txBox="1"/>
          <p:nvPr/>
        </p:nvSpPr>
        <p:spPr>
          <a:xfrm>
            <a:off x="4268951" y="6346182"/>
            <a:ext cx="127212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Kubernetes actions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request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76AC87-CD95-75AD-2861-7071F28A1CC7}"/>
              </a:ext>
            </a:extLst>
          </p:cNvPr>
          <p:cNvSpPr txBox="1"/>
          <p:nvPr/>
        </p:nvSpPr>
        <p:spPr>
          <a:xfrm>
            <a:off x="6326921" y="3586745"/>
            <a:ext cx="110887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Distribute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MQTT Messages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F270BC-5181-C359-85B0-7ACD755793BA}"/>
              </a:ext>
            </a:extLst>
          </p:cNvPr>
          <p:cNvSpPr txBox="1"/>
          <p:nvPr/>
        </p:nvSpPr>
        <p:spPr>
          <a:xfrm>
            <a:off x="8036996" y="3427794"/>
            <a:ext cx="1423645" cy="36933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Sharded by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TopicID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SessionID</a:t>
            </a:r>
            <a:endParaRPr kumimoji="0" lang="en-US" sz="900" b="0" i="0" u="none" strike="noStrike" kern="1200" cap="none" spc="0" normalizeH="0" baseline="0" noProof="0" err="1">
              <a:ln>
                <a:noFill/>
              </a:ln>
              <a:solidFill>
                <a:srgbClr val="A1F30D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E3E40D-9DE4-9101-1C34-F3E9E0243D14}"/>
              </a:ext>
            </a:extLst>
          </p:cNvPr>
          <p:cNvSpPr txBox="1"/>
          <p:nvPr/>
        </p:nvSpPr>
        <p:spPr>
          <a:xfrm>
            <a:off x="9075313" y="4382390"/>
            <a:ext cx="990557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AuthN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A1F30D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946700-63E0-7720-8FEE-AEB4B115F3EF}"/>
              </a:ext>
            </a:extLst>
          </p:cNvPr>
          <p:cNvSpPr txBox="1"/>
          <p:nvPr/>
        </p:nvSpPr>
        <p:spPr>
          <a:xfrm>
            <a:off x="9075313" y="2272875"/>
            <a:ext cx="990557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Replicate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54D1D373-A1D8-BFB5-D0FB-8EDC9B8210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22792" y="1449742"/>
            <a:ext cx="365760" cy="365760"/>
          </a:xfrm>
          <a:prstGeom prst="rect">
            <a:avLst/>
          </a:prstGeom>
        </p:spPr>
      </p:pic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A850575-1A9A-12CA-6D77-A41B61BC7BCF}"/>
              </a:ext>
            </a:extLst>
          </p:cNvPr>
          <p:cNvSpPr/>
          <p:nvPr/>
        </p:nvSpPr>
        <p:spPr bwMode="auto">
          <a:xfrm>
            <a:off x="2990739" y="6068683"/>
            <a:ext cx="1305220" cy="554997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Kubernetes API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20DF7C3-7716-A2E8-0DC0-27BD4A0BC338}"/>
              </a:ext>
            </a:extLst>
          </p:cNvPr>
          <p:cNvSpPr/>
          <p:nvPr/>
        </p:nvSpPr>
        <p:spPr bwMode="auto">
          <a:xfrm>
            <a:off x="2826642" y="4652470"/>
            <a:ext cx="1633413" cy="1041150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Configuration from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custom resource definition (CRD) and other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21FB3-D7AC-4DA9-53F7-12A266DCFD51}"/>
              </a:ext>
            </a:extLst>
          </p:cNvPr>
          <p:cNvGrpSpPr/>
          <p:nvPr/>
        </p:nvGrpSpPr>
        <p:grpSpPr>
          <a:xfrm>
            <a:off x="77823" y="1791898"/>
            <a:ext cx="2067132" cy="833792"/>
            <a:chOff x="-402090" y="5002965"/>
            <a:chExt cx="2067132" cy="83379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C0DACEC-0745-1ABB-0A33-EAD011DBDC60}"/>
                </a:ext>
              </a:extLst>
            </p:cNvPr>
            <p:cNvSpPr/>
            <p:nvPr/>
          </p:nvSpPr>
          <p:spPr bwMode="auto">
            <a:xfrm>
              <a:off x="-402090" y="5002965"/>
              <a:ext cx="2067132" cy="8337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Industrial assets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FB021BD-D0A8-C5F9-2A56-08290E962C1D}"/>
                </a:ext>
              </a:extLst>
            </p:cNvPr>
            <p:cNvGrpSpPr/>
            <p:nvPr/>
          </p:nvGrpSpPr>
          <p:grpSpPr>
            <a:xfrm>
              <a:off x="65854" y="5370365"/>
              <a:ext cx="1131242" cy="365760"/>
              <a:chOff x="629801" y="6053850"/>
              <a:chExt cx="1131242" cy="365760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26E5A35B-4DD7-8E47-067B-64CD252B6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flipH="1">
                <a:off x="1486723" y="611784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29" name="Graphic 28" descr="Thermometer with solid fill">
                <a:extLst>
                  <a:ext uri="{FF2B5EF4-FFF2-40B4-BE49-F238E27FC236}">
                    <a16:creationId xmlns:a16="http://schemas.microsoft.com/office/drawing/2014/main" id="{23D89D9D-BFA3-0D49-6692-8ACF2F8A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012876" y="6053850"/>
                <a:ext cx="365760" cy="365760"/>
              </a:xfrm>
              <a:prstGeom prst="rect">
                <a:avLst/>
              </a:prstGeom>
              <a:effectLst>
                <a:outerShdw blurRad="571500" algn="ctr" rotWithShape="0">
                  <a:schemeClr val="accent1">
                    <a:alpha val="70000"/>
                  </a:schemeClr>
                </a:outerShdw>
              </a:effectLst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4AE9E2C-E538-55DB-068C-12C5B253F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29801" y="609957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128C8292-DBD6-A4F1-CF13-AE7AC883AB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54926" y="5254134"/>
            <a:ext cx="37684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400" dirty="0"/>
              <a:t>Azure IoT Operations – Dataflows</a:t>
            </a:r>
            <a:r>
              <a:rPr lang="en-US" dirty="0"/>
              <a:t> </a:t>
            </a:r>
            <a:r>
              <a:rPr lang="en-US" sz="2400" dirty="0"/>
              <a:t>MQTT based architecture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4ECAFF-3361-E6FB-C91D-EADED9CDA8BD}"/>
              </a:ext>
            </a:extLst>
          </p:cNvPr>
          <p:cNvSpPr/>
          <p:nvPr/>
        </p:nvSpPr>
        <p:spPr bwMode="auto">
          <a:xfrm>
            <a:off x="335886" y="2377207"/>
            <a:ext cx="11795571" cy="4408604"/>
          </a:xfrm>
          <a:prstGeom prst="roundRect">
            <a:avLst>
              <a:gd name="adj" fmla="val 2253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Edge-located Arc-enabled Kubernetes cluster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619622B-6C0A-4388-462E-A3D3A2525D95}"/>
              </a:ext>
            </a:extLst>
          </p:cNvPr>
          <p:cNvSpPr/>
          <p:nvPr/>
        </p:nvSpPr>
        <p:spPr bwMode="auto">
          <a:xfrm>
            <a:off x="3426949" y="1307963"/>
            <a:ext cx="1153570" cy="44625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OPC UA server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30C9238-BBD6-19E9-8132-9B4EE0381098}"/>
              </a:ext>
            </a:extLst>
          </p:cNvPr>
          <p:cNvCxnSpPr>
            <a:cxnSpLocks/>
            <a:stCxn id="4" idx="3"/>
            <a:endCxn id="53" idx="1"/>
          </p:cNvCxnSpPr>
          <p:nvPr/>
        </p:nvCxnSpPr>
        <p:spPr>
          <a:xfrm>
            <a:off x="2246655" y="1529291"/>
            <a:ext cx="1180294" cy="180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73">
            <a:extLst>
              <a:ext uri="{FF2B5EF4-FFF2-40B4-BE49-F238E27FC236}">
                <a16:creationId xmlns:a16="http://schemas.microsoft.com/office/drawing/2014/main" id="{7B480E9D-EC21-E794-2D30-EE28749D6570}"/>
              </a:ext>
            </a:extLst>
          </p:cNvPr>
          <p:cNvSpPr txBox="1"/>
          <p:nvPr/>
        </p:nvSpPr>
        <p:spPr>
          <a:xfrm>
            <a:off x="2236259" y="1164244"/>
            <a:ext cx="106209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Leaf device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communication</a:t>
            </a:r>
          </a:p>
        </p:txBody>
      </p:sp>
      <p:sp>
        <p:nvSpPr>
          <p:cNvPr id="61" name="TextBox 73">
            <a:extLst>
              <a:ext uri="{FF2B5EF4-FFF2-40B4-BE49-F238E27FC236}">
                <a16:creationId xmlns:a16="http://schemas.microsoft.com/office/drawing/2014/main" id="{41EEF21D-107A-03BB-DF69-8895F1E8DEE7}"/>
              </a:ext>
            </a:extLst>
          </p:cNvPr>
          <p:cNvSpPr txBox="1"/>
          <p:nvPr/>
        </p:nvSpPr>
        <p:spPr>
          <a:xfrm>
            <a:off x="2574887" y="1918036"/>
            <a:ext cx="1472344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OPC UA communication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EEC5ACB-D6D0-2A60-F653-22D26B183221}"/>
              </a:ext>
            </a:extLst>
          </p:cNvPr>
          <p:cNvCxnSpPr>
            <a:cxnSpLocks/>
            <a:stCxn id="41" idx="0"/>
            <a:endCxn id="53" idx="2"/>
          </p:cNvCxnSpPr>
          <p:nvPr/>
        </p:nvCxnSpPr>
        <p:spPr>
          <a:xfrm rot="5400000" flipH="1" flipV="1">
            <a:off x="2041586" y="803361"/>
            <a:ext cx="1011289" cy="291300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AFA6E74-6951-0528-C0BB-E315DF56DBEB}"/>
              </a:ext>
            </a:extLst>
          </p:cNvPr>
          <p:cNvGrpSpPr/>
          <p:nvPr/>
        </p:nvGrpSpPr>
        <p:grpSpPr>
          <a:xfrm>
            <a:off x="10254360" y="1118384"/>
            <a:ext cx="1539858" cy="1020756"/>
            <a:chOff x="7780268" y="832937"/>
            <a:chExt cx="1539858" cy="1020756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3D3B479D-E9DE-107E-7904-32E17A60C570}"/>
                </a:ext>
              </a:extLst>
            </p:cNvPr>
            <p:cNvSpPr/>
            <p:nvPr/>
          </p:nvSpPr>
          <p:spPr bwMode="auto">
            <a:xfrm>
              <a:off x="7780268" y="832937"/>
              <a:ext cx="1539858" cy="102075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Azure IoT 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Operation Experiences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09" name="Graphic 37">
              <a:extLst>
                <a:ext uri="{FF2B5EF4-FFF2-40B4-BE49-F238E27FC236}">
                  <a16:creationId xmlns:a16="http://schemas.microsoft.com/office/drawing/2014/main" id="{A420B0A5-28E5-4780-6C48-EB95D62F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317" y="1315642"/>
              <a:ext cx="365760" cy="365760"/>
            </a:xfrm>
            <a:prstGeom prst="rect">
              <a:avLst/>
            </a:prstGeom>
          </p:spPr>
        </p:pic>
      </p:grpSp>
      <p:pic>
        <p:nvPicPr>
          <p:cNvPr id="68" name="Graphic 103" descr="User outline">
            <a:extLst>
              <a:ext uri="{FF2B5EF4-FFF2-40B4-BE49-F238E27FC236}">
                <a16:creationId xmlns:a16="http://schemas.microsoft.com/office/drawing/2014/main" id="{12F83C79-6C22-80E2-1351-F62FFE06A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7956" y="1378431"/>
            <a:ext cx="548640" cy="548640"/>
          </a:xfrm>
          <a:prstGeom prst="rect">
            <a:avLst/>
          </a:prstGeom>
        </p:spPr>
      </p:pic>
      <p:sp>
        <p:nvSpPr>
          <p:cNvPr id="69" name="TextBox 73">
            <a:extLst>
              <a:ext uri="{FF2B5EF4-FFF2-40B4-BE49-F238E27FC236}">
                <a16:creationId xmlns:a16="http://schemas.microsoft.com/office/drawing/2014/main" id="{D77D74D1-060C-5F02-CB7F-38409943A764}"/>
              </a:ext>
            </a:extLst>
          </p:cNvPr>
          <p:cNvSpPr txBox="1"/>
          <p:nvPr/>
        </p:nvSpPr>
        <p:spPr>
          <a:xfrm>
            <a:off x="5642566" y="870970"/>
            <a:ext cx="153985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deploys Azure IoT Operations and creates Assets, dataflows and reference data sets</a:t>
            </a:r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2328E914-D151-E974-CA95-FF995454BAEE}"/>
              </a:ext>
            </a:extLst>
          </p:cNvPr>
          <p:cNvSpPr/>
          <p:nvPr/>
        </p:nvSpPr>
        <p:spPr bwMode="auto">
          <a:xfrm>
            <a:off x="6268265" y="152551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5F27117-E9E7-1379-91CB-B2E771D53109}"/>
              </a:ext>
            </a:extLst>
          </p:cNvPr>
          <p:cNvCxnSpPr>
            <a:cxnSpLocks/>
            <a:stCxn id="108" idx="2"/>
            <a:endCxn id="116" idx="0"/>
          </p:cNvCxnSpPr>
          <p:nvPr/>
        </p:nvCxnSpPr>
        <p:spPr>
          <a:xfrm>
            <a:off x="11024289" y="2139140"/>
            <a:ext cx="1245" cy="120826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3373F6A-8AEA-8384-1C0A-50EBCE0FD527}"/>
              </a:ext>
            </a:extLst>
          </p:cNvPr>
          <p:cNvCxnSpPr>
            <a:cxnSpLocks/>
            <a:stCxn id="108" idx="1"/>
            <a:endCxn id="68" idx="0"/>
          </p:cNvCxnSpPr>
          <p:nvPr/>
        </p:nvCxnSpPr>
        <p:spPr>
          <a:xfrm rot="10800000">
            <a:off x="5752276" y="1378432"/>
            <a:ext cx="4502084" cy="250331"/>
          </a:xfrm>
          <a:prstGeom prst="bentConnector4">
            <a:avLst>
              <a:gd name="adj1" fmla="val 27477"/>
              <a:gd name="adj2" fmla="val 313444"/>
            </a:avLst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D3F52C18-151E-3BF3-F120-B99AB13FEFB0}"/>
              </a:ext>
            </a:extLst>
          </p:cNvPr>
          <p:cNvSpPr/>
          <p:nvPr/>
        </p:nvSpPr>
        <p:spPr bwMode="auto">
          <a:xfrm>
            <a:off x="10894093" y="270281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118E2B47-57F4-FC33-77D8-2A573A5B77F5}"/>
              </a:ext>
            </a:extLst>
          </p:cNvPr>
          <p:cNvSpPr/>
          <p:nvPr/>
        </p:nvSpPr>
        <p:spPr bwMode="auto">
          <a:xfrm>
            <a:off x="3164353" y="98700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DBC536CF-124A-CEAD-187E-702D3D91504B}"/>
              </a:ext>
            </a:extLst>
          </p:cNvPr>
          <p:cNvSpPr/>
          <p:nvPr/>
        </p:nvSpPr>
        <p:spPr bwMode="auto">
          <a:xfrm>
            <a:off x="4047231" y="186718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7D42B7-B68F-78CA-869A-E6E93654CE19}"/>
              </a:ext>
            </a:extLst>
          </p:cNvPr>
          <p:cNvGrpSpPr/>
          <p:nvPr/>
        </p:nvGrpSpPr>
        <p:grpSpPr>
          <a:xfrm>
            <a:off x="7042103" y="1001339"/>
            <a:ext cx="1778001" cy="1164408"/>
            <a:chOff x="7130453" y="885515"/>
            <a:chExt cx="1778001" cy="1164408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063D42AA-A57B-CE7F-2F77-A0000009DF14}"/>
                </a:ext>
              </a:extLst>
            </p:cNvPr>
            <p:cNvSpPr/>
            <p:nvPr/>
          </p:nvSpPr>
          <p:spPr bwMode="auto">
            <a:xfrm>
              <a:off x="7130453" y="885515"/>
              <a:ext cx="1778001" cy="1164408"/>
            </a:xfrm>
            <a:prstGeom prst="roundRect">
              <a:avLst>
                <a:gd name="adj" fmla="val 4645"/>
              </a:avLst>
            </a:prstGeom>
            <a:solidFill>
              <a:srgbClr val="3636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 Fabric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MQTT or Event Grid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Kafka or Azure Event Hub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Storage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Data Explorer (ADX)</a:t>
              </a: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B1D910A0-6D95-6C18-C670-AFA7655A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93" y="1701712"/>
              <a:ext cx="274320" cy="274320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79BE703C-FA64-321B-3124-1F9CF16AE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0279" y="1715956"/>
              <a:ext cx="274320" cy="274320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4FBEFDD7-6199-B3F7-F2B9-85D0484FC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26286" y="1708002"/>
              <a:ext cx="274320" cy="274320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0DBDA6B8-F772-ACC8-8DAD-DBD5276C5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94307" y="1689890"/>
              <a:ext cx="274320" cy="27432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8E778A8D-1D34-9055-A457-407BBB72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38300" y="1701712"/>
              <a:ext cx="274320" cy="27432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AC4FA3-9E7E-C7F5-E3B3-F5D6B60B43FC}"/>
              </a:ext>
            </a:extLst>
          </p:cNvPr>
          <p:cNvGrpSpPr/>
          <p:nvPr/>
        </p:nvGrpSpPr>
        <p:grpSpPr>
          <a:xfrm>
            <a:off x="179523" y="1112395"/>
            <a:ext cx="2067132" cy="833792"/>
            <a:chOff x="-402090" y="5002965"/>
            <a:chExt cx="2067132" cy="83379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407B0D4-A220-0543-9530-32982970D0DE}"/>
                </a:ext>
              </a:extLst>
            </p:cNvPr>
            <p:cNvSpPr/>
            <p:nvPr/>
          </p:nvSpPr>
          <p:spPr bwMode="auto">
            <a:xfrm>
              <a:off x="-402090" y="5002965"/>
              <a:ext cx="2067132" cy="8337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Industrial assets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EFC1B8-A492-6ADA-ECF8-4CB376AD27A2}"/>
                </a:ext>
              </a:extLst>
            </p:cNvPr>
            <p:cNvGrpSpPr/>
            <p:nvPr/>
          </p:nvGrpSpPr>
          <p:grpSpPr>
            <a:xfrm>
              <a:off x="65854" y="5370365"/>
              <a:ext cx="1131242" cy="365760"/>
              <a:chOff x="629801" y="6053850"/>
              <a:chExt cx="1131242" cy="36576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E179EBE-FAE2-D5EF-53B7-8D0556608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flipH="1">
                <a:off x="1486723" y="611784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7" name="Graphic 6" descr="Thermometer with solid fill">
                <a:extLst>
                  <a:ext uri="{FF2B5EF4-FFF2-40B4-BE49-F238E27FC236}">
                    <a16:creationId xmlns:a16="http://schemas.microsoft.com/office/drawing/2014/main" id="{A15BECC8-636E-464B-6AB5-B038D0FD5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012876" y="6053850"/>
                <a:ext cx="365760" cy="365760"/>
              </a:xfrm>
              <a:prstGeom prst="rect">
                <a:avLst/>
              </a:prstGeom>
              <a:effectLst>
                <a:outerShdw blurRad="571500" algn="ctr" rotWithShape="0">
                  <a:schemeClr val="accent1">
                    <a:alpha val="70000"/>
                  </a:schemeClr>
                </a:outerShdw>
              </a:effectLst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84141EC5-3868-09A5-2B35-36D3C81B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29801" y="6099570"/>
                <a:ext cx="274320" cy="274320"/>
              </a:xfrm>
              <a:prstGeom prst="rect">
                <a:avLst/>
              </a:prstGeom>
            </p:spPr>
          </p:pic>
        </p:grp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824BD3-ABDA-90DF-091B-4B0097636A39}"/>
              </a:ext>
            </a:extLst>
          </p:cNvPr>
          <p:cNvSpPr/>
          <p:nvPr/>
        </p:nvSpPr>
        <p:spPr bwMode="auto">
          <a:xfrm>
            <a:off x="3207942" y="2765508"/>
            <a:ext cx="6361356" cy="2932425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Dataflows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D562A7-656A-D046-ABB6-D8985779F193}"/>
              </a:ext>
            </a:extLst>
          </p:cNvPr>
          <p:cNvGrpSpPr/>
          <p:nvPr/>
        </p:nvGrpSpPr>
        <p:grpSpPr>
          <a:xfrm>
            <a:off x="3472033" y="3972732"/>
            <a:ext cx="5895327" cy="1000132"/>
            <a:chOff x="4403408" y="4788861"/>
            <a:chExt cx="5942502" cy="117148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36E771E-ADC6-C1E5-8EA1-469AE2870C12}"/>
                </a:ext>
              </a:extLst>
            </p:cNvPr>
            <p:cNvGrpSpPr/>
            <p:nvPr/>
          </p:nvGrpSpPr>
          <p:grpSpPr>
            <a:xfrm>
              <a:off x="4403408" y="4788861"/>
              <a:ext cx="5942502" cy="1171483"/>
              <a:chOff x="1995495" y="4788862"/>
              <a:chExt cx="5942502" cy="1171483"/>
            </a:xfrm>
          </p:grpSpPr>
          <p:sp>
            <p:nvSpPr>
              <p:cNvPr id="127" name="Flowchart: Multidocument 126">
                <a:extLst>
                  <a:ext uri="{FF2B5EF4-FFF2-40B4-BE49-F238E27FC236}">
                    <a16:creationId xmlns:a16="http://schemas.microsoft.com/office/drawing/2014/main" id="{69BBBE18-DD2B-E43A-4112-5CB29D641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495" y="4788862"/>
                <a:ext cx="5942502" cy="1171483"/>
              </a:xfrm>
              <a:prstGeom prst="flowChartMultidocument">
                <a:avLst/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Replicas</a:t>
                </a:r>
              </a:p>
            </p:txBody>
          </p: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D249F640-600C-E0E0-FBE9-3CD01FC5D168}"/>
                  </a:ext>
                </a:extLst>
              </p:cNvPr>
              <p:cNvSpPr/>
              <p:nvPr/>
            </p:nvSpPr>
            <p:spPr bwMode="auto">
              <a:xfrm>
                <a:off x="2149046" y="5316917"/>
                <a:ext cx="762567" cy="298640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Source</a:t>
                </a:r>
              </a:p>
            </p:txBody>
          </p:sp>
        </p:grp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F840524C-431B-13B6-5C46-E9E66FC380B1}"/>
                </a:ext>
              </a:extLst>
            </p:cNvPr>
            <p:cNvSpPr/>
            <p:nvPr/>
          </p:nvSpPr>
          <p:spPr bwMode="auto">
            <a:xfrm>
              <a:off x="6409490" y="5316916"/>
              <a:ext cx="946531" cy="298640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Transform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38EAEC13-D52A-A414-8D10-3232FE89CF48}"/>
                </a:ext>
              </a:extLst>
            </p:cNvPr>
            <p:cNvSpPr/>
            <p:nvPr/>
          </p:nvSpPr>
          <p:spPr bwMode="auto">
            <a:xfrm>
              <a:off x="8407834" y="5318469"/>
              <a:ext cx="980312" cy="290261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Destination 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3972D0A-6769-58E2-BA74-C02C815A0B99}"/>
                </a:ext>
              </a:extLst>
            </p:cNvPr>
            <p:cNvCxnSpPr>
              <a:cxnSpLocks/>
              <a:stCxn id="128" idx="3"/>
              <a:endCxn id="122" idx="1"/>
            </p:cNvCxnSpPr>
            <p:nvPr/>
          </p:nvCxnSpPr>
          <p:spPr>
            <a:xfrm>
              <a:off x="5319526" y="5466236"/>
              <a:ext cx="10899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CFBC8B6-E4BA-93A9-278B-3DB76DC1E3F7}"/>
                </a:ext>
              </a:extLst>
            </p:cNvPr>
            <p:cNvSpPr txBox="1"/>
            <p:nvPr/>
          </p:nvSpPr>
          <p:spPr>
            <a:xfrm>
              <a:off x="5639418" y="5216471"/>
              <a:ext cx="457969" cy="27038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11D1FD45-2441-74D9-6A9F-9291AE8E2095}"/>
                </a:ext>
              </a:extLst>
            </p:cNvPr>
            <p:cNvCxnSpPr>
              <a:cxnSpLocks/>
              <a:stCxn id="122" idx="3"/>
              <a:endCxn id="123" idx="1"/>
            </p:cNvCxnSpPr>
            <p:nvPr/>
          </p:nvCxnSpPr>
          <p:spPr>
            <a:xfrm flipV="1">
              <a:off x="7356022" y="5463600"/>
              <a:ext cx="1051812" cy="263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4876D2-D35D-C22C-F81B-C29829F3BFED}"/>
              </a:ext>
            </a:extLst>
          </p:cNvPr>
          <p:cNvGrpSpPr/>
          <p:nvPr/>
        </p:nvGrpSpPr>
        <p:grpSpPr>
          <a:xfrm>
            <a:off x="4787092" y="5975688"/>
            <a:ext cx="2289211" cy="702587"/>
            <a:chOff x="5057425" y="5813073"/>
            <a:chExt cx="2289211" cy="702587"/>
          </a:xfrm>
        </p:grpSpPr>
        <p:sp>
          <p:nvSpPr>
            <p:cNvPr id="119" name="Flowchart: Magnetic Disk 118">
              <a:extLst>
                <a:ext uri="{FF2B5EF4-FFF2-40B4-BE49-F238E27FC236}">
                  <a16:creationId xmlns:a16="http://schemas.microsoft.com/office/drawing/2014/main" id="{7438700C-848C-C7E9-02D9-C3F61E88D4A8}"/>
                </a:ext>
              </a:extLst>
            </p:cNvPr>
            <p:cNvSpPr/>
            <p:nvPr/>
          </p:nvSpPr>
          <p:spPr>
            <a:xfrm>
              <a:off x="6530209" y="5813073"/>
              <a:ext cx="816427" cy="702587"/>
            </a:xfrm>
            <a:prstGeom prst="flowChartMagneticDisk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Distributed State Store</a:t>
              </a:r>
            </a:p>
          </p:txBody>
        </p:sp>
        <p:sp>
          <p:nvSpPr>
            <p:cNvPr id="120" name="Flowchart: Magnetic Disk 119">
              <a:extLst>
                <a:ext uri="{FF2B5EF4-FFF2-40B4-BE49-F238E27FC236}">
                  <a16:creationId xmlns:a16="http://schemas.microsoft.com/office/drawing/2014/main" id="{B39E0601-F6E3-0AB3-1445-3FB13A0EA65F}"/>
                </a:ext>
              </a:extLst>
            </p:cNvPr>
            <p:cNvSpPr/>
            <p:nvPr/>
          </p:nvSpPr>
          <p:spPr>
            <a:xfrm>
              <a:off x="5057425" y="5813073"/>
              <a:ext cx="816427" cy="702587"/>
            </a:xfrm>
            <a:prstGeom prst="flowChartMagneticDisk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Schema Registry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EF6DB11-C16B-ADEB-2B4A-852F559605BC}"/>
              </a:ext>
            </a:extLst>
          </p:cNvPr>
          <p:cNvSpPr/>
          <p:nvPr/>
        </p:nvSpPr>
        <p:spPr bwMode="auto">
          <a:xfrm>
            <a:off x="4972676" y="3036158"/>
            <a:ext cx="1745883" cy="254958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Kubernetes Operator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5E0ECD-5382-73CE-8A8E-C96C660EACE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845618" y="3291116"/>
            <a:ext cx="0" cy="68161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0B75E59-0BF4-D11E-9C89-C7B0DE6C863C}"/>
              </a:ext>
            </a:extLst>
          </p:cNvPr>
          <p:cNvCxnSpPr>
            <a:cxnSpLocks/>
            <a:stCxn id="116" idx="1"/>
            <a:endCxn id="26" idx="3"/>
          </p:cNvCxnSpPr>
          <p:nvPr/>
        </p:nvCxnSpPr>
        <p:spPr>
          <a:xfrm rot="10800000">
            <a:off x="6718559" y="3163637"/>
            <a:ext cx="3347442" cy="651482"/>
          </a:xfrm>
          <a:prstGeom prst="bentConnector3">
            <a:avLst>
              <a:gd name="adj1" fmla="val 8073"/>
            </a:avLst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7190EB0-6612-8EFF-A532-7AEC230D83AD}"/>
              </a:ext>
            </a:extLst>
          </p:cNvPr>
          <p:cNvSpPr/>
          <p:nvPr/>
        </p:nvSpPr>
        <p:spPr bwMode="auto">
          <a:xfrm>
            <a:off x="513942" y="2765508"/>
            <a:ext cx="1153570" cy="44625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OPC UA Connector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0AA7BA-E38A-D07C-B40E-7984D8A75BDB}"/>
              </a:ext>
            </a:extLst>
          </p:cNvPr>
          <p:cNvSpPr/>
          <p:nvPr/>
        </p:nvSpPr>
        <p:spPr bwMode="auto">
          <a:xfrm>
            <a:off x="519608" y="4330273"/>
            <a:ext cx="1147905" cy="44805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MQTT Broker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504D10-C775-F9BD-CFA9-ED3AB4A5F3EA}"/>
              </a:ext>
            </a:extLst>
          </p:cNvPr>
          <p:cNvCxnSpPr>
            <a:cxnSpLocks/>
            <a:stCxn id="43" idx="3"/>
            <a:endCxn id="128" idx="1"/>
          </p:cNvCxnSpPr>
          <p:nvPr/>
        </p:nvCxnSpPr>
        <p:spPr>
          <a:xfrm flipV="1">
            <a:off x="1667513" y="4551028"/>
            <a:ext cx="1956851" cy="327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3">
            <a:extLst>
              <a:ext uri="{FF2B5EF4-FFF2-40B4-BE49-F238E27FC236}">
                <a16:creationId xmlns:a16="http://schemas.microsoft.com/office/drawing/2014/main" id="{579BC8E8-5D4C-EDB4-A8E6-45A4EE5F30AE}"/>
              </a:ext>
            </a:extLst>
          </p:cNvPr>
          <p:cNvSpPr txBox="1"/>
          <p:nvPr/>
        </p:nvSpPr>
        <p:spPr>
          <a:xfrm>
            <a:off x="1778858" y="4604376"/>
            <a:ext cx="1319513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Dataflow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subscribes to Asset data topics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CBB365F-1B57-1FE5-A206-1A1B47FD35B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1090727" y="3211764"/>
            <a:ext cx="2834" cy="111850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3">
            <a:extLst>
              <a:ext uri="{FF2B5EF4-FFF2-40B4-BE49-F238E27FC236}">
                <a16:creationId xmlns:a16="http://schemas.microsoft.com/office/drawing/2014/main" id="{55D0F2CB-0EC0-950A-8A34-5C0D39DDA7E1}"/>
              </a:ext>
            </a:extLst>
          </p:cNvPr>
          <p:cNvSpPr txBox="1"/>
          <p:nvPr/>
        </p:nvSpPr>
        <p:spPr>
          <a:xfrm>
            <a:off x="1093298" y="3318744"/>
            <a:ext cx="1427269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OPC UA Broker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standardizes Asset data and sends via MQTT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B45757F1-F48C-E8A8-B014-3A52C7A441F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61516" y="2438709"/>
            <a:ext cx="274320" cy="27432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2662C0F-2544-F345-EF5B-8F00A7FF8AD4}"/>
              </a:ext>
            </a:extLst>
          </p:cNvPr>
          <p:cNvSpPr txBox="1"/>
          <p:nvPr/>
        </p:nvSpPr>
        <p:spPr>
          <a:xfrm>
            <a:off x="9437742" y="2391203"/>
            <a:ext cx="159572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Dataflow CRD are created at the edge via ARM</a:t>
            </a:r>
          </a:p>
        </p:txBody>
      </p:sp>
      <p:sp>
        <p:nvSpPr>
          <p:cNvPr id="76" name="TextBox 73">
            <a:extLst>
              <a:ext uri="{FF2B5EF4-FFF2-40B4-BE49-F238E27FC236}">
                <a16:creationId xmlns:a16="http://schemas.microsoft.com/office/drawing/2014/main" id="{2C7D591C-0B5C-AF74-6E39-4F6BAAFBFE46}"/>
              </a:ext>
            </a:extLst>
          </p:cNvPr>
          <p:cNvSpPr txBox="1"/>
          <p:nvPr/>
        </p:nvSpPr>
        <p:spPr>
          <a:xfrm>
            <a:off x="4181579" y="3282636"/>
            <a:ext cx="128061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 up the dataflow workloads</a:t>
            </a:r>
          </a:p>
        </p:txBody>
      </p:sp>
      <p:sp>
        <p:nvSpPr>
          <p:cNvPr id="78" name="TextBox 73">
            <a:extLst>
              <a:ext uri="{FF2B5EF4-FFF2-40B4-BE49-F238E27FC236}">
                <a16:creationId xmlns:a16="http://schemas.microsoft.com/office/drawing/2014/main" id="{44426EB9-3C77-D11B-E1B0-BD83E809E6BF}"/>
              </a:ext>
            </a:extLst>
          </p:cNvPr>
          <p:cNvSpPr txBox="1"/>
          <p:nvPr/>
        </p:nvSpPr>
        <p:spPr>
          <a:xfrm>
            <a:off x="8068263" y="2769725"/>
            <a:ext cx="149038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Read Dataflows and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Reference Datasets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 CRD</a:t>
            </a:r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D61975C1-D24C-3FD5-4D25-E4B8AB6C029B}"/>
              </a:ext>
            </a:extLst>
          </p:cNvPr>
          <p:cNvSpPr/>
          <p:nvPr/>
        </p:nvSpPr>
        <p:spPr bwMode="auto">
          <a:xfrm>
            <a:off x="5430967" y="332345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FC4B77F-A3AC-004C-55E6-4A5B55234A39}"/>
              </a:ext>
            </a:extLst>
          </p:cNvPr>
          <p:cNvSpPr/>
          <p:nvPr/>
        </p:nvSpPr>
        <p:spPr bwMode="auto">
          <a:xfrm>
            <a:off x="720283" y="343845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81ADC923-C13B-3262-1E81-5C95A4C04DC3}"/>
              </a:ext>
            </a:extLst>
          </p:cNvPr>
          <p:cNvSpPr/>
          <p:nvPr/>
        </p:nvSpPr>
        <p:spPr bwMode="auto">
          <a:xfrm>
            <a:off x="2300567" y="418984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5C32C9D9-2FF3-3D7E-42AE-99B5C517F471}"/>
              </a:ext>
            </a:extLst>
          </p:cNvPr>
          <p:cNvSpPr/>
          <p:nvPr/>
        </p:nvSpPr>
        <p:spPr bwMode="auto">
          <a:xfrm>
            <a:off x="4798017" y="460984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9</a:t>
            </a:r>
          </a:p>
        </p:txBody>
      </p:sp>
      <p:sp>
        <p:nvSpPr>
          <p:cNvPr id="93" name="TextBox 73">
            <a:extLst>
              <a:ext uri="{FF2B5EF4-FFF2-40B4-BE49-F238E27FC236}">
                <a16:creationId xmlns:a16="http://schemas.microsoft.com/office/drawing/2014/main" id="{A60DF12E-998A-ACCE-D2C7-16E34E6C95E2}"/>
              </a:ext>
            </a:extLst>
          </p:cNvPr>
          <p:cNvSpPr txBox="1"/>
          <p:nvPr/>
        </p:nvSpPr>
        <p:spPr>
          <a:xfrm>
            <a:off x="4181580" y="5150658"/>
            <a:ext cx="109420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 schema for reserialization</a:t>
            </a:r>
          </a:p>
        </p:txBody>
      </p:sp>
      <p:sp>
        <p:nvSpPr>
          <p:cNvPr id="94" name="TextBox 73">
            <a:extLst>
              <a:ext uri="{FF2B5EF4-FFF2-40B4-BE49-F238E27FC236}">
                <a16:creationId xmlns:a16="http://schemas.microsoft.com/office/drawing/2014/main" id="{6C96ACE3-ED93-DCBA-0789-4C84BAC8F1BE}"/>
              </a:ext>
            </a:extLst>
          </p:cNvPr>
          <p:cNvSpPr txBox="1"/>
          <p:nvPr/>
        </p:nvSpPr>
        <p:spPr>
          <a:xfrm>
            <a:off x="6593232" y="5150658"/>
            <a:ext cx="129976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R/W Reference Data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enrichment</a:t>
            </a:r>
          </a:p>
        </p:txBody>
      </p:sp>
      <p:sp>
        <p:nvSpPr>
          <p:cNvPr id="95" name="TextBox 73">
            <a:extLst>
              <a:ext uri="{FF2B5EF4-FFF2-40B4-BE49-F238E27FC236}">
                <a16:creationId xmlns:a16="http://schemas.microsoft.com/office/drawing/2014/main" id="{42D5B85D-45D2-D3CA-600A-2EEE3C98C78C}"/>
              </a:ext>
            </a:extLst>
          </p:cNvPr>
          <p:cNvSpPr txBox="1"/>
          <p:nvPr/>
        </p:nvSpPr>
        <p:spPr>
          <a:xfrm>
            <a:off x="6956626" y="3461178"/>
            <a:ext cx="102366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Write processed data</a:t>
            </a:r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29229F93-D4C3-D3D1-B87D-113332E5B64C}"/>
              </a:ext>
            </a:extLst>
          </p:cNvPr>
          <p:cNvSpPr/>
          <p:nvPr/>
        </p:nvSpPr>
        <p:spPr bwMode="auto">
          <a:xfrm>
            <a:off x="8045590" y="353935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12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80D2D76A-0581-DD3F-F7E9-F9EE7006375A}"/>
              </a:ext>
            </a:extLst>
          </p:cNvPr>
          <p:cNvCxnSpPr>
            <a:cxnSpLocks/>
            <a:endCxn id="119" idx="1"/>
          </p:cNvCxnSpPr>
          <p:nvPr/>
        </p:nvCxnSpPr>
        <p:spPr>
          <a:xfrm rot="16200000" flipH="1">
            <a:off x="5772493" y="5080090"/>
            <a:ext cx="1280725" cy="510469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10F600DF-B3B0-76E7-8439-A4B645C5DE08}"/>
              </a:ext>
            </a:extLst>
          </p:cNvPr>
          <p:cNvCxnSpPr>
            <a:cxnSpLocks/>
            <a:endCxn id="120" idx="1"/>
          </p:cNvCxnSpPr>
          <p:nvPr/>
        </p:nvCxnSpPr>
        <p:spPr>
          <a:xfrm rot="5400000">
            <a:off x="4821637" y="5068630"/>
            <a:ext cx="1280727" cy="533388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36AE18D4-66BC-2B73-D40B-31388A8B2ADF}"/>
              </a:ext>
            </a:extLst>
          </p:cNvPr>
          <p:cNvSpPr/>
          <p:nvPr/>
        </p:nvSpPr>
        <p:spPr bwMode="auto">
          <a:xfrm>
            <a:off x="5324840" y="519440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10</a:t>
            </a:r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1668C5C5-A91B-8DC7-9BC5-7AFE9AFAAE00}"/>
              </a:ext>
            </a:extLst>
          </p:cNvPr>
          <p:cNvSpPr/>
          <p:nvPr/>
        </p:nvSpPr>
        <p:spPr bwMode="auto">
          <a:xfrm>
            <a:off x="6275695" y="519824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0FD971-5BC7-85E1-E73A-D648286C4152}"/>
              </a:ext>
            </a:extLst>
          </p:cNvPr>
          <p:cNvGrpSpPr/>
          <p:nvPr/>
        </p:nvGrpSpPr>
        <p:grpSpPr>
          <a:xfrm>
            <a:off x="10064758" y="3347406"/>
            <a:ext cx="1920308" cy="2066853"/>
            <a:chOff x="9907633" y="3347275"/>
            <a:chExt cx="1920308" cy="2066853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50E15FDC-89D3-5AED-E838-2FAC23D5E20D}"/>
                </a:ext>
              </a:extLst>
            </p:cNvPr>
            <p:cNvSpPr/>
            <p:nvPr/>
          </p:nvSpPr>
          <p:spPr bwMode="auto">
            <a:xfrm>
              <a:off x="9908876" y="3347275"/>
              <a:ext cx="1919065" cy="93542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/>
                </a:rPr>
                <a:t>Dataflows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Custom Resource Definition (CRD)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6A9CF6D-11FD-B51B-66CD-E7AF674B1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678743" y="3832062"/>
              <a:ext cx="376843" cy="365760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0CD3A45-12EB-CFC6-B5FA-4FAC7693F4BC}"/>
                </a:ext>
              </a:extLst>
            </p:cNvPr>
            <p:cNvSpPr/>
            <p:nvPr/>
          </p:nvSpPr>
          <p:spPr bwMode="auto">
            <a:xfrm>
              <a:off x="9907633" y="4478703"/>
              <a:ext cx="1919065" cy="93542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/>
                </a:rPr>
                <a:t>Reference Datasets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Custom Resource Definition (CRD)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BDF141F-FFB0-DCA4-D052-52B03ACE1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680528" y="4968501"/>
              <a:ext cx="376843" cy="365760"/>
            </a:xfrm>
            <a:prstGeom prst="rect">
              <a:avLst/>
            </a:prstGeom>
          </p:spPr>
        </p:pic>
      </p:grp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C228C0-6FAB-E681-5F10-6A53029EEF15}"/>
              </a:ext>
            </a:extLst>
          </p:cNvPr>
          <p:cNvCxnSpPr>
            <a:cxnSpLocks/>
            <a:stCxn id="13" idx="1"/>
            <a:endCxn id="26" idx="3"/>
          </p:cNvCxnSpPr>
          <p:nvPr/>
        </p:nvCxnSpPr>
        <p:spPr>
          <a:xfrm rot="10800000">
            <a:off x="6718560" y="3163637"/>
            <a:ext cx="3346199" cy="1782910"/>
          </a:xfrm>
          <a:prstGeom prst="bentConnector3">
            <a:avLst>
              <a:gd name="adj1" fmla="val 8109"/>
            </a:avLst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A3E08462-98BD-D368-6439-311B10CB4765}"/>
              </a:ext>
            </a:extLst>
          </p:cNvPr>
          <p:cNvSpPr/>
          <p:nvPr/>
        </p:nvSpPr>
        <p:spPr bwMode="auto">
          <a:xfrm>
            <a:off x="9647877" y="301418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A5FB8F-E808-4631-E0E1-96D6D6C038E0}"/>
              </a:ext>
            </a:extLst>
          </p:cNvPr>
          <p:cNvCxnSpPr>
            <a:cxnSpLocks/>
            <a:stCxn id="123" idx="0"/>
            <a:endCxn id="102" idx="2"/>
          </p:cNvCxnSpPr>
          <p:nvPr/>
        </p:nvCxnSpPr>
        <p:spPr>
          <a:xfrm flipV="1">
            <a:off x="7930935" y="2165747"/>
            <a:ext cx="169" cy="22591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4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/>
              <a:t>Azure IoT Operations – Azure Device Registry (ADR) architecture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12551CC-9F16-2F40-63D6-6614A151A608}"/>
              </a:ext>
            </a:extLst>
          </p:cNvPr>
          <p:cNvSpPr/>
          <p:nvPr/>
        </p:nvSpPr>
        <p:spPr bwMode="auto">
          <a:xfrm>
            <a:off x="9048772" y="3251765"/>
            <a:ext cx="2988717" cy="2859911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Resource Manager (ARM)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B7D15C6-D47C-2FC5-616C-9D52AE746456}"/>
              </a:ext>
            </a:extLst>
          </p:cNvPr>
          <p:cNvSpPr/>
          <p:nvPr/>
        </p:nvSpPr>
        <p:spPr bwMode="auto">
          <a:xfrm>
            <a:off x="9281245" y="4614700"/>
            <a:ext cx="1291955" cy="1096539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576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Blob storage</a:t>
            </a:r>
          </a:p>
        </p:txBody>
      </p:sp>
      <p:sp>
        <p:nvSpPr>
          <p:cNvPr id="554" name="Rectangle: Rounded Corners 553">
            <a:extLst>
              <a:ext uri="{FF2B5EF4-FFF2-40B4-BE49-F238E27FC236}">
                <a16:creationId xmlns:a16="http://schemas.microsoft.com/office/drawing/2014/main" id="{DB0F62F0-072F-63E9-DA26-A9595C8E3BE3}"/>
              </a:ext>
            </a:extLst>
          </p:cNvPr>
          <p:cNvSpPr/>
          <p:nvPr/>
        </p:nvSpPr>
        <p:spPr bwMode="auto">
          <a:xfrm>
            <a:off x="1515152" y="1609343"/>
            <a:ext cx="7178611" cy="3871641"/>
          </a:xfrm>
          <a:prstGeom prst="roundRect">
            <a:avLst>
              <a:gd name="adj" fmla="val 2042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Edge-located Arc-enabled Kubernetes cluster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0901CE-ACDA-5375-94B4-E32AB798AAE4}"/>
              </a:ext>
            </a:extLst>
          </p:cNvPr>
          <p:cNvSpPr/>
          <p:nvPr/>
        </p:nvSpPr>
        <p:spPr bwMode="auto">
          <a:xfrm>
            <a:off x="4082487" y="2114557"/>
            <a:ext cx="4371045" cy="260895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Azure IoT Operations enabled by Azure Arc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C1E113-F03F-41A0-DAB5-61B9C7772500}"/>
              </a:ext>
            </a:extLst>
          </p:cNvPr>
          <p:cNvSpPr/>
          <p:nvPr/>
        </p:nvSpPr>
        <p:spPr bwMode="auto">
          <a:xfrm>
            <a:off x="4407945" y="2452334"/>
            <a:ext cx="1005065" cy="386621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Akri services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(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preview)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E9010D-0CDB-C17E-0BD0-080E8FC7B9A3}"/>
              </a:ext>
            </a:extLst>
          </p:cNvPr>
          <p:cNvSpPr/>
          <p:nvPr/>
        </p:nvSpPr>
        <p:spPr bwMode="auto">
          <a:xfrm>
            <a:off x="4407944" y="3053060"/>
            <a:ext cx="1005065" cy="386621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OPC UA Connector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00F4F7-6B48-4160-DAF7-E10301695716}"/>
              </a:ext>
            </a:extLst>
          </p:cNvPr>
          <p:cNvSpPr/>
          <p:nvPr/>
        </p:nvSpPr>
        <p:spPr bwMode="auto">
          <a:xfrm>
            <a:off x="5780698" y="3054721"/>
            <a:ext cx="1005065" cy="386621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MQTT Broker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B21C5F-D440-77B4-7AE4-949356947532}"/>
              </a:ext>
            </a:extLst>
          </p:cNvPr>
          <p:cNvSpPr/>
          <p:nvPr/>
        </p:nvSpPr>
        <p:spPr bwMode="auto">
          <a:xfrm>
            <a:off x="5687988" y="4186535"/>
            <a:ext cx="1190484" cy="495948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Schema Registry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A13674-C83A-C901-8DC2-30D595A2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4910477" y="2838955"/>
            <a:ext cx="1" cy="21410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2ED844-EACD-F611-E5FC-94DBE8F8048F}"/>
              </a:ext>
            </a:extLst>
          </p:cNvPr>
          <p:cNvGrpSpPr/>
          <p:nvPr/>
        </p:nvGrpSpPr>
        <p:grpSpPr>
          <a:xfrm>
            <a:off x="7145827" y="2565928"/>
            <a:ext cx="1005065" cy="721352"/>
            <a:chOff x="6298399" y="2712039"/>
            <a:chExt cx="1005065" cy="72135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C97A9FD-49F2-C622-EAEC-066DD5FA2BB6}"/>
                </a:ext>
              </a:extLst>
            </p:cNvPr>
            <p:cNvSpPr/>
            <p:nvPr/>
          </p:nvSpPr>
          <p:spPr bwMode="auto">
            <a:xfrm>
              <a:off x="6298399" y="2712039"/>
              <a:ext cx="1005065" cy="721352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</a:t>
              </a: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ataflows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E47DC78-22F2-CDCC-CED7-2B40B2BC99C3}"/>
                </a:ext>
              </a:extLst>
            </p:cNvPr>
            <p:cNvSpPr/>
            <p:nvPr/>
          </p:nvSpPr>
          <p:spPr bwMode="auto">
            <a:xfrm>
              <a:off x="6422022" y="3090454"/>
              <a:ext cx="762601" cy="212614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Data P</a:t>
              </a:r>
              <a:r>
                <a:rPr kumimoji="0" 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rocessor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4CEF1857-9CD5-3775-401A-E552BE1F2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4124" y="2137590"/>
            <a:ext cx="274320" cy="274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75956-0D48-C213-C50D-5C54DB445DF0}"/>
              </a:ext>
            </a:extLst>
          </p:cNvPr>
          <p:cNvSpPr txBox="1"/>
          <p:nvPr/>
        </p:nvSpPr>
        <p:spPr>
          <a:xfrm>
            <a:off x="5439894" y="2667051"/>
            <a:ext cx="1030609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Send industrial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70596D-5EA4-EF67-DCA3-1D5BC05B920E}"/>
              </a:ext>
            </a:extLst>
          </p:cNvPr>
          <p:cNvSpPr txBox="1"/>
          <p:nvPr/>
        </p:nvSpPr>
        <p:spPr>
          <a:xfrm>
            <a:off x="4971806" y="3402866"/>
            <a:ext cx="60198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Generate message schema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29B3C-D671-2206-B25B-597252E361DD}"/>
              </a:ext>
            </a:extLst>
          </p:cNvPr>
          <p:cNvSpPr txBox="1"/>
          <p:nvPr/>
        </p:nvSpPr>
        <p:spPr>
          <a:xfrm>
            <a:off x="6958491" y="3332128"/>
            <a:ext cx="64376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Retrieve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message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schema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61492B8-D927-38FB-764C-ABCABAAF9B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53759" y="3126731"/>
            <a:ext cx="746854" cy="1372753"/>
          </a:xfrm>
          <a:prstGeom prst="bentConnector3">
            <a:avLst>
              <a:gd name="adj1" fmla="val 43587"/>
            </a:avLst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35A4C47-43CF-EFC1-73FD-76FC07727762}"/>
              </a:ext>
            </a:extLst>
          </p:cNvPr>
          <p:cNvCxnSpPr>
            <a:cxnSpLocks/>
            <a:stCxn id="8" idx="0"/>
            <a:endCxn id="7" idx="3"/>
          </p:cNvCxnSpPr>
          <p:nvPr/>
        </p:nvCxnSpPr>
        <p:spPr>
          <a:xfrm rot="16200000" flipH="1" flipV="1">
            <a:off x="5752295" y="2715435"/>
            <a:ext cx="191650" cy="870222"/>
          </a:xfrm>
          <a:prstGeom prst="bentConnector4">
            <a:avLst>
              <a:gd name="adj1" fmla="val -81110"/>
              <a:gd name="adj2" fmla="val 90783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02E7F2C-08F0-45B6-38F4-E2FC135FE5B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>
            <a:off x="6516168" y="3054342"/>
            <a:ext cx="899255" cy="1365130"/>
          </a:xfrm>
          <a:prstGeom prst="bentConnector3">
            <a:avLst>
              <a:gd name="adj1" fmla="val 62105"/>
            </a:avLst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290D1936-4456-83E5-A6C4-38CFB7258230}"/>
              </a:ext>
            </a:extLst>
          </p:cNvPr>
          <p:cNvGrpSpPr/>
          <p:nvPr/>
        </p:nvGrpSpPr>
        <p:grpSpPr>
          <a:xfrm>
            <a:off x="4082487" y="4909892"/>
            <a:ext cx="1401588" cy="454819"/>
            <a:chOff x="3825698" y="6183724"/>
            <a:chExt cx="1401588" cy="454819"/>
          </a:xfrm>
        </p:grpSpPr>
        <p:sp>
          <p:nvSpPr>
            <p:cNvPr id="464" name="Rectangle: Rounded Corners 463">
              <a:extLst>
                <a:ext uri="{FF2B5EF4-FFF2-40B4-BE49-F238E27FC236}">
                  <a16:creationId xmlns:a16="http://schemas.microsoft.com/office/drawing/2014/main" id="{0BFBF5BF-2DAF-247F-AB6F-2B5117672668}"/>
                </a:ext>
              </a:extLst>
            </p:cNvPr>
            <p:cNvSpPr/>
            <p:nvPr/>
          </p:nvSpPr>
          <p:spPr bwMode="auto">
            <a:xfrm>
              <a:off x="3825698" y="6183724"/>
              <a:ext cx="1401588" cy="45481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576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  <a:t>Kubernetes workloads</a:t>
              </a:r>
            </a:p>
          </p:txBody>
        </p:sp>
        <p:pic>
          <p:nvPicPr>
            <p:cNvPr id="468" name="Picture 2">
              <a:extLst>
                <a:ext uri="{FF2B5EF4-FFF2-40B4-BE49-F238E27FC236}">
                  <a16:creationId xmlns:a16="http://schemas.microsoft.com/office/drawing/2014/main" id="{FB99AB4D-B01F-D109-45C5-5EB29ED1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363" y="6211201"/>
              <a:ext cx="377556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C40C71CF-4071-3C75-C0A4-AD334CD3A12D}"/>
              </a:ext>
            </a:extLst>
          </p:cNvPr>
          <p:cNvGrpSpPr/>
          <p:nvPr/>
        </p:nvGrpSpPr>
        <p:grpSpPr>
          <a:xfrm>
            <a:off x="5687988" y="4909892"/>
            <a:ext cx="2140578" cy="454819"/>
            <a:chOff x="3095886" y="5615684"/>
            <a:chExt cx="2140578" cy="454819"/>
          </a:xfrm>
        </p:grpSpPr>
        <p:sp>
          <p:nvSpPr>
            <p:cNvPr id="474" name="Rectangle: Rounded Corners 473">
              <a:extLst>
                <a:ext uri="{FF2B5EF4-FFF2-40B4-BE49-F238E27FC236}">
                  <a16:creationId xmlns:a16="http://schemas.microsoft.com/office/drawing/2014/main" id="{CF99EC20-E27C-3F4C-6657-167DEFD5FDE5}"/>
                </a:ext>
              </a:extLst>
            </p:cNvPr>
            <p:cNvSpPr/>
            <p:nvPr/>
          </p:nvSpPr>
          <p:spPr bwMode="auto">
            <a:xfrm>
              <a:off x="3095886" y="5615684"/>
              <a:ext cx="2140578" cy="45481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576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Segoe UI" pitchFamily="34" charset="0"/>
                  <a:cs typeface="Segoe UI" pitchFamily="34" charset="0"/>
                </a:rPr>
                <a:t>Azure Container Storage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Segoe UI" pitchFamily="34" charset="0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Segoe UI" pitchFamily="34" charset="0"/>
                  <a:cs typeface="Segoe UI" pitchFamily="34" charset="0"/>
                </a:rPr>
                <a:t>enabled by 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Segoe UI" pitchFamily="34" charset="0"/>
                  <a:cs typeface="Segoe UI" pitchFamily="34" charset="0"/>
                </a:rPr>
                <a:t> Arc</a:t>
              </a:r>
            </a:p>
          </p:txBody>
        </p:sp>
        <p:pic>
          <p:nvPicPr>
            <p:cNvPr id="469" name="Graphic 468">
              <a:extLst>
                <a:ext uri="{FF2B5EF4-FFF2-40B4-BE49-F238E27FC236}">
                  <a16:creationId xmlns:a16="http://schemas.microsoft.com/office/drawing/2014/main" id="{FDE72F04-8862-FE92-6DE2-DDC0FEC8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166" y="5660213"/>
              <a:ext cx="365760" cy="365760"/>
            </a:xfrm>
            <a:prstGeom prst="rect">
              <a:avLst/>
            </a:prstGeom>
          </p:spPr>
        </p:pic>
      </p:grpSp>
      <p:cxnSp>
        <p:nvCxnSpPr>
          <p:cNvPr id="477" name="Connector: Elbow 476">
            <a:extLst>
              <a:ext uri="{FF2B5EF4-FFF2-40B4-BE49-F238E27FC236}">
                <a16:creationId xmlns:a16="http://schemas.microsoft.com/office/drawing/2014/main" id="{F1EBC34B-7EA4-9A5B-0067-527F9F2A7C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69895" y="3492112"/>
            <a:ext cx="1470211" cy="1365350"/>
          </a:xfrm>
          <a:prstGeom prst="bentConnector3">
            <a:avLst>
              <a:gd name="adj1" fmla="val 5580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E4AD963F-F03C-2AA1-906B-F0B6CCE6EE7D}"/>
              </a:ext>
            </a:extLst>
          </p:cNvPr>
          <p:cNvSpPr txBox="1"/>
          <p:nvPr/>
        </p:nvSpPr>
        <p:spPr>
          <a:xfrm>
            <a:off x="8032051" y="4827861"/>
            <a:ext cx="661712" cy="58477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en-US"/>
            </a:defPPr>
            <a:lvl1pPr marR="0" lvl="0" indent="0" algn="ctr" defTabSz="91447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FFC000"/>
                </a:solidFill>
                <a:latin typeface="+mj-lt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 schemas in persistent volume</a:t>
            </a:r>
          </a:p>
        </p:txBody>
      </p:sp>
      <p:cxnSp>
        <p:nvCxnSpPr>
          <p:cNvPr id="484" name="Connector: Elbow 483">
            <a:extLst>
              <a:ext uri="{FF2B5EF4-FFF2-40B4-BE49-F238E27FC236}">
                <a16:creationId xmlns:a16="http://schemas.microsoft.com/office/drawing/2014/main" id="{1535BF47-6E3B-03B2-C183-EC893C82137E}"/>
              </a:ext>
            </a:extLst>
          </p:cNvPr>
          <p:cNvCxnSpPr>
            <a:cxnSpLocks/>
            <a:endCxn id="474" idx="3"/>
          </p:cNvCxnSpPr>
          <p:nvPr/>
        </p:nvCxnSpPr>
        <p:spPr>
          <a:xfrm>
            <a:off x="6878472" y="4541993"/>
            <a:ext cx="950094" cy="595309"/>
          </a:xfrm>
          <a:prstGeom prst="bentConnector3">
            <a:avLst>
              <a:gd name="adj1" fmla="val 124061"/>
            </a:avLst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Flowchart: Connector 487">
            <a:extLst>
              <a:ext uri="{FF2B5EF4-FFF2-40B4-BE49-F238E27FC236}">
                <a16:creationId xmlns:a16="http://schemas.microsoft.com/office/drawing/2014/main" id="{BCFB7E33-4654-89D8-AC6D-6BD724D2E2FA}"/>
              </a:ext>
            </a:extLst>
          </p:cNvPr>
          <p:cNvSpPr/>
          <p:nvPr/>
        </p:nvSpPr>
        <p:spPr bwMode="auto">
          <a:xfrm>
            <a:off x="7909166" y="468757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10</a:t>
            </a:r>
          </a:p>
        </p:txBody>
      </p:sp>
      <p:sp>
        <p:nvSpPr>
          <p:cNvPr id="498" name="Flowchart: Connector 497">
            <a:extLst>
              <a:ext uri="{FF2B5EF4-FFF2-40B4-BE49-F238E27FC236}">
                <a16:creationId xmlns:a16="http://schemas.microsoft.com/office/drawing/2014/main" id="{DD7C34D3-D9C7-2B92-6B4C-1C2B66EE142C}"/>
              </a:ext>
            </a:extLst>
          </p:cNvPr>
          <p:cNvSpPr/>
          <p:nvPr/>
        </p:nvSpPr>
        <p:spPr bwMode="auto">
          <a:xfrm>
            <a:off x="7524152" y="344112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12</a:t>
            </a:r>
          </a:p>
        </p:txBody>
      </p:sp>
      <p:sp>
        <p:nvSpPr>
          <p:cNvPr id="511" name="Rectangle: Rounded Corners 510">
            <a:extLst>
              <a:ext uri="{FF2B5EF4-FFF2-40B4-BE49-F238E27FC236}">
                <a16:creationId xmlns:a16="http://schemas.microsoft.com/office/drawing/2014/main" id="{9E49FC64-4CFD-B2E1-FC46-5BCC0DC5C8A7}"/>
              </a:ext>
            </a:extLst>
          </p:cNvPr>
          <p:cNvSpPr/>
          <p:nvPr/>
        </p:nvSpPr>
        <p:spPr bwMode="auto">
          <a:xfrm>
            <a:off x="2540878" y="3939062"/>
            <a:ext cx="1596245" cy="495948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ADR Arc cluster extension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</p:txBody>
      </p:sp>
      <p:pic>
        <p:nvPicPr>
          <p:cNvPr id="512" name="Graphic 511" descr="Azure arc icon">
            <a:extLst>
              <a:ext uri="{FF2B5EF4-FFF2-40B4-BE49-F238E27FC236}">
                <a16:creationId xmlns:a16="http://schemas.microsoft.com/office/drawing/2014/main" id="{3165D87E-3B40-9C88-334C-09C3D407A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4177" y="4005106"/>
            <a:ext cx="365760" cy="36576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sp>
        <p:nvSpPr>
          <p:cNvPr id="533" name="TextBox 532">
            <a:extLst>
              <a:ext uri="{FF2B5EF4-FFF2-40B4-BE49-F238E27FC236}">
                <a16:creationId xmlns:a16="http://schemas.microsoft.com/office/drawing/2014/main" id="{83573FBE-6B05-FB74-4737-3EE20B7788BE}"/>
              </a:ext>
            </a:extLst>
          </p:cNvPr>
          <p:cNvSpPr txBox="1"/>
          <p:nvPr/>
        </p:nvSpPr>
        <p:spPr>
          <a:xfrm>
            <a:off x="4756422" y="4100265"/>
            <a:ext cx="836641" cy="4154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Bidirectional communication with user workloads  </a:t>
            </a:r>
          </a:p>
        </p:txBody>
      </p:sp>
      <p:sp>
        <p:nvSpPr>
          <p:cNvPr id="534" name="Flowchart: Connector 533">
            <a:extLst>
              <a:ext uri="{FF2B5EF4-FFF2-40B4-BE49-F238E27FC236}">
                <a16:creationId xmlns:a16="http://schemas.microsoft.com/office/drawing/2014/main" id="{1AF3B74C-B8C9-5F23-4B91-6A6D1785781E}"/>
              </a:ext>
            </a:extLst>
          </p:cNvPr>
          <p:cNvSpPr/>
          <p:nvPr/>
        </p:nvSpPr>
        <p:spPr bwMode="auto">
          <a:xfrm>
            <a:off x="4700610" y="349915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pic>
        <p:nvPicPr>
          <p:cNvPr id="555" name="Graphic 554">
            <a:extLst>
              <a:ext uri="{FF2B5EF4-FFF2-40B4-BE49-F238E27FC236}">
                <a16:creationId xmlns:a16="http://schemas.microsoft.com/office/drawing/2014/main" id="{FEB40F96-CAC3-0BF0-7253-4A4C50B2A4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4052" y="1671225"/>
            <a:ext cx="365760" cy="365760"/>
          </a:xfrm>
          <a:prstGeom prst="rect">
            <a:avLst/>
          </a:prstGeom>
        </p:spPr>
      </p:pic>
      <p:sp>
        <p:nvSpPr>
          <p:cNvPr id="556" name="Rectangle: Rounded Corners 555">
            <a:extLst>
              <a:ext uri="{FF2B5EF4-FFF2-40B4-BE49-F238E27FC236}">
                <a16:creationId xmlns:a16="http://schemas.microsoft.com/office/drawing/2014/main" id="{A33248B2-B78D-8E08-EBD5-41D844956441}"/>
              </a:ext>
            </a:extLst>
          </p:cNvPr>
          <p:cNvSpPr/>
          <p:nvPr/>
        </p:nvSpPr>
        <p:spPr bwMode="auto">
          <a:xfrm>
            <a:off x="302439" y="5034728"/>
            <a:ext cx="1153570" cy="44625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OPC UA server</a:t>
            </a:r>
          </a:p>
        </p:txBody>
      </p:sp>
      <p:cxnSp>
        <p:nvCxnSpPr>
          <p:cNvPr id="563" name="Straight Arrow Connector 562">
            <a:extLst>
              <a:ext uri="{FF2B5EF4-FFF2-40B4-BE49-F238E27FC236}">
                <a16:creationId xmlns:a16="http://schemas.microsoft.com/office/drawing/2014/main" id="{3F28E2B1-6859-96CB-C44F-A390C547E2ED}"/>
              </a:ext>
            </a:extLst>
          </p:cNvPr>
          <p:cNvCxnSpPr>
            <a:cxnSpLocks/>
            <a:stCxn id="558" idx="0"/>
            <a:endCxn id="556" idx="2"/>
          </p:cNvCxnSpPr>
          <p:nvPr/>
        </p:nvCxnSpPr>
        <p:spPr>
          <a:xfrm flipV="1">
            <a:off x="879224" y="5480984"/>
            <a:ext cx="0" cy="46763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TextBox 73">
            <a:extLst>
              <a:ext uri="{FF2B5EF4-FFF2-40B4-BE49-F238E27FC236}">
                <a16:creationId xmlns:a16="http://schemas.microsoft.com/office/drawing/2014/main" id="{572871CC-47D7-6A68-0A8B-9D4195958A92}"/>
              </a:ext>
            </a:extLst>
          </p:cNvPr>
          <p:cNvSpPr txBox="1"/>
          <p:nvPr/>
        </p:nvSpPr>
        <p:spPr>
          <a:xfrm>
            <a:off x="1991459" y="4833092"/>
            <a:ext cx="16243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OPC UA communication, Connect and receive asset data</a:t>
            </a:r>
          </a:p>
        </p:txBody>
      </p: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31CB1326-9026-7CB6-FC93-933F8CC9E411}"/>
              </a:ext>
            </a:extLst>
          </p:cNvPr>
          <p:cNvGrpSpPr/>
          <p:nvPr/>
        </p:nvGrpSpPr>
        <p:grpSpPr>
          <a:xfrm>
            <a:off x="153890" y="5948615"/>
            <a:ext cx="1450668" cy="833792"/>
            <a:chOff x="-93859" y="5002965"/>
            <a:chExt cx="1450668" cy="833792"/>
          </a:xfrm>
        </p:grpSpPr>
        <p:sp>
          <p:nvSpPr>
            <p:cNvPr id="558" name="Rectangle: Rounded Corners 557">
              <a:extLst>
                <a:ext uri="{FF2B5EF4-FFF2-40B4-BE49-F238E27FC236}">
                  <a16:creationId xmlns:a16="http://schemas.microsoft.com/office/drawing/2014/main" id="{56C2D8F9-DD5B-7803-4CE6-90003391AC04}"/>
                </a:ext>
              </a:extLst>
            </p:cNvPr>
            <p:cNvSpPr/>
            <p:nvPr/>
          </p:nvSpPr>
          <p:spPr bwMode="auto">
            <a:xfrm>
              <a:off x="-93859" y="5002965"/>
              <a:ext cx="1450668" cy="8337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Industrial assets</a:t>
              </a:r>
            </a:p>
          </p:txBody>
        </p:sp>
        <p:grpSp>
          <p:nvGrpSpPr>
            <p:cNvPr id="581" name="Group 580">
              <a:extLst>
                <a:ext uri="{FF2B5EF4-FFF2-40B4-BE49-F238E27FC236}">
                  <a16:creationId xmlns:a16="http://schemas.microsoft.com/office/drawing/2014/main" id="{DBED9461-8165-F84D-7F0B-2B6872E98D9F}"/>
                </a:ext>
              </a:extLst>
            </p:cNvPr>
            <p:cNvGrpSpPr/>
            <p:nvPr/>
          </p:nvGrpSpPr>
          <p:grpSpPr>
            <a:xfrm>
              <a:off x="65854" y="5370365"/>
              <a:ext cx="1131242" cy="365760"/>
              <a:chOff x="629801" y="6053850"/>
              <a:chExt cx="1131242" cy="365760"/>
            </a:xfrm>
          </p:grpSpPr>
          <p:pic>
            <p:nvPicPr>
              <p:cNvPr id="561" name="Graphic 560">
                <a:extLst>
                  <a:ext uri="{FF2B5EF4-FFF2-40B4-BE49-F238E27FC236}">
                    <a16:creationId xmlns:a16="http://schemas.microsoft.com/office/drawing/2014/main" id="{FA0496BE-F8AC-24E9-C5A0-91534D49F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1486723" y="611784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562" name="Graphic 561" descr="Thermometer with solid fill">
                <a:extLst>
                  <a:ext uri="{FF2B5EF4-FFF2-40B4-BE49-F238E27FC236}">
                    <a16:creationId xmlns:a16="http://schemas.microsoft.com/office/drawing/2014/main" id="{44E75822-E330-B9C4-D7E5-8C0D83E71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12876" y="6053850"/>
                <a:ext cx="365760" cy="365760"/>
              </a:xfrm>
              <a:prstGeom prst="rect">
                <a:avLst/>
              </a:prstGeom>
              <a:effectLst>
                <a:outerShdw blurRad="571500" algn="ctr" rotWithShape="0">
                  <a:schemeClr val="accent1">
                    <a:alpha val="70000"/>
                  </a:schemeClr>
                </a:outerShdw>
              </a:effectLst>
            </p:spPr>
          </p:pic>
          <p:pic>
            <p:nvPicPr>
              <p:cNvPr id="577" name="Graphic 576">
                <a:extLst>
                  <a:ext uri="{FF2B5EF4-FFF2-40B4-BE49-F238E27FC236}">
                    <a16:creationId xmlns:a16="http://schemas.microsoft.com/office/drawing/2014/main" id="{00DD23B5-6C1B-DECF-68AE-0BCEBEDF3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29801" y="6099570"/>
                <a:ext cx="274320" cy="274320"/>
              </a:xfrm>
              <a:prstGeom prst="rect">
                <a:avLst/>
              </a:prstGeom>
            </p:spPr>
          </p:pic>
        </p:grpSp>
      </p:grpSp>
      <p:cxnSp>
        <p:nvCxnSpPr>
          <p:cNvPr id="586" name="Connector: Elbow 585">
            <a:extLst>
              <a:ext uri="{FF2B5EF4-FFF2-40B4-BE49-F238E27FC236}">
                <a16:creationId xmlns:a16="http://schemas.microsoft.com/office/drawing/2014/main" id="{D926A61E-41CF-7960-27A4-829479DF2D77}"/>
              </a:ext>
            </a:extLst>
          </p:cNvPr>
          <p:cNvCxnSpPr>
            <a:cxnSpLocks/>
            <a:stCxn id="556" idx="0"/>
          </p:cNvCxnSpPr>
          <p:nvPr/>
        </p:nvCxnSpPr>
        <p:spPr>
          <a:xfrm rot="5400000" flipH="1" flipV="1">
            <a:off x="2623771" y="3092939"/>
            <a:ext cx="197243" cy="3686337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BF709D-89CD-A35B-5292-8AC4CA325098}"/>
              </a:ext>
            </a:extLst>
          </p:cNvPr>
          <p:cNvCxnSpPr>
            <a:cxnSpLocks/>
          </p:cNvCxnSpPr>
          <p:nvPr/>
        </p:nvCxnSpPr>
        <p:spPr>
          <a:xfrm>
            <a:off x="4558439" y="3441342"/>
            <a:ext cx="0" cy="1398305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Flowchart: Connector 566">
            <a:extLst>
              <a:ext uri="{FF2B5EF4-FFF2-40B4-BE49-F238E27FC236}">
                <a16:creationId xmlns:a16="http://schemas.microsoft.com/office/drawing/2014/main" id="{891B1244-1892-ABC4-22F4-CE068B213963}"/>
              </a:ext>
            </a:extLst>
          </p:cNvPr>
          <p:cNvSpPr/>
          <p:nvPr/>
        </p:nvSpPr>
        <p:spPr bwMode="auto">
          <a:xfrm>
            <a:off x="1701461" y="495442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33" name="Flowchart: Multidocument 32">
            <a:extLst>
              <a:ext uri="{FF2B5EF4-FFF2-40B4-BE49-F238E27FC236}">
                <a16:creationId xmlns:a16="http://schemas.microsoft.com/office/drawing/2014/main" id="{5DB9D815-77C7-AC67-9F1A-E77E120AE1AC}"/>
              </a:ext>
            </a:extLst>
          </p:cNvPr>
          <p:cNvSpPr/>
          <p:nvPr/>
        </p:nvSpPr>
        <p:spPr bwMode="auto">
          <a:xfrm>
            <a:off x="10987568" y="4682483"/>
            <a:ext cx="794378" cy="687447"/>
          </a:xfrm>
          <a:prstGeom prst="flowChartMultidocument">
            <a:avLst/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Assets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4" name="Flowchart: Multidocument 33">
            <a:extLst>
              <a:ext uri="{FF2B5EF4-FFF2-40B4-BE49-F238E27FC236}">
                <a16:creationId xmlns:a16="http://schemas.microsoft.com/office/drawing/2014/main" id="{1CCACC4B-0BEB-28EB-71E1-8B20A597567D}"/>
              </a:ext>
            </a:extLst>
          </p:cNvPr>
          <p:cNvSpPr/>
          <p:nvPr/>
        </p:nvSpPr>
        <p:spPr bwMode="auto">
          <a:xfrm>
            <a:off x="10987568" y="3561733"/>
            <a:ext cx="794378" cy="687447"/>
          </a:xfrm>
          <a:prstGeom prst="flowChartMultidocument">
            <a:avLst/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Endpoint Profiles</a:t>
            </a:r>
          </a:p>
        </p:txBody>
      </p:sp>
      <p:sp>
        <p:nvSpPr>
          <p:cNvPr id="29" name="Flowchart: Multidocument 28">
            <a:extLst>
              <a:ext uri="{FF2B5EF4-FFF2-40B4-BE49-F238E27FC236}">
                <a16:creationId xmlns:a16="http://schemas.microsoft.com/office/drawing/2014/main" id="{FD655946-66E5-C6A6-58BA-1AAEF5D238CA}"/>
              </a:ext>
            </a:extLst>
          </p:cNvPr>
          <p:cNvSpPr/>
          <p:nvPr/>
        </p:nvSpPr>
        <p:spPr bwMode="auto">
          <a:xfrm>
            <a:off x="9534908" y="4692560"/>
            <a:ext cx="794378" cy="687447"/>
          </a:xfrm>
          <a:prstGeom prst="flowChartMultidocument">
            <a:avLst/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Schema versions</a:t>
            </a:r>
          </a:p>
        </p:txBody>
      </p:sp>
      <p:sp>
        <p:nvSpPr>
          <p:cNvPr id="30" name="Flowchart: Multidocument 29">
            <a:extLst>
              <a:ext uri="{FF2B5EF4-FFF2-40B4-BE49-F238E27FC236}">
                <a16:creationId xmlns:a16="http://schemas.microsoft.com/office/drawing/2014/main" id="{84ED9069-943A-28CD-1B06-87E88318AC02}"/>
              </a:ext>
            </a:extLst>
          </p:cNvPr>
          <p:cNvSpPr/>
          <p:nvPr/>
        </p:nvSpPr>
        <p:spPr bwMode="auto">
          <a:xfrm>
            <a:off x="9534908" y="3575748"/>
            <a:ext cx="794378" cy="687447"/>
          </a:xfrm>
          <a:prstGeom prst="flowChartMultidocument">
            <a:avLst/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Schemas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2083910-03A5-D003-EED8-C61085DA8D04}"/>
              </a:ext>
            </a:extLst>
          </p:cNvPr>
          <p:cNvCxnSpPr>
            <a:cxnSpLocks/>
            <a:stCxn id="30" idx="1"/>
            <a:endCxn id="9" idx="3"/>
          </p:cNvCxnSpPr>
          <p:nvPr/>
        </p:nvCxnSpPr>
        <p:spPr>
          <a:xfrm rot="10800000" flipV="1">
            <a:off x="6878472" y="3919471"/>
            <a:ext cx="2656436" cy="515037"/>
          </a:xfrm>
          <a:prstGeom prst="bentConnector3">
            <a:avLst>
              <a:gd name="adj1" fmla="val 21984"/>
            </a:avLst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21B85CE-BDBE-B368-E79A-B6BF2EAFA48E}"/>
              </a:ext>
            </a:extLst>
          </p:cNvPr>
          <p:cNvCxnSpPr>
            <a:cxnSpLocks/>
            <a:stCxn id="29" idx="1"/>
            <a:endCxn id="9" idx="3"/>
          </p:cNvCxnSpPr>
          <p:nvPr/>
        </p:nvCxnSpPr>
        <p:spPr>
          <a:xfrm rot="10800000">
            <a:off x="6878472" y="4434510"/>
            <a:ext cx="2656436" cy="601775"/>
          </a:xfrm>
          <a:prstGeom prst="bentConnector3">
            <a:avLst>
              <a:gd name="adj1" fmla="val 21889"/>
            </a:avLst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7253DA8-4EC5-3328-F56B-998FFEDED137}"/>
              </a:ext>
            </a:extLst>
          </p:cNvPr>
          <p:cNvSpPr txBox="1"/>
          <p:nvPr/>
        </p:nvSpPr>
        <p:spPr>
          <a:xfrm>
            <a:off x="7208401" y="4097598"/>
            <a:ext cx="1218263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en-US"/>
            </a:defPPr>
            <a:lvl1pPr marR="0" lvl="0" indent="0" algn="ctr" defTabSz="91447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FFC000"/>
                </a:solidFill>
                <a:latin typeface="+mj-lt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Sync message schema between edge and cloud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D1884ABC-AA5D-B676-FA88-D82893EC1928}"/>
              </a:ext>
            </a:extLst>
          </p:cNvPr>
          <p:cNvSpPr/>
          <p:nvPr/>
        </p:nvSpPr>
        <p:spPr bwMode="auto">
          <a:xfrm>
            <a:off x="8088587" y="384868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F32E69B1-6183-BB17-834F-841D4D2436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71255" y="5408463"/>
            <a:ext cx="274320" cy="274320"/>
          </a:xfrm>
          <a:prstGeom prst="rect">
            <a:avLst/>
          </a:prstGeom>
          <a:effectLst/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9D4D175-C8F4-E115-D0FC-6C167F8E8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6935" y="5787379"/>
            <a:ext cx="274320" cy="274320"/>
          </a:xfrm>
          <a:prstGeom prst="rect">
            <a:avLst/>
          </a:prstGeom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713EE24-7A44-66EB-9AE3-34580BAD5B83}"/>
              </a:ext>
            </a:extLst>
          </p:cNvPr>
          <p:cNvSpPr/>
          <p:nvPr/>
        </p:nvSpPr>
        <p:spPr bwMode="auto">
          <a:xfrm>
            <a:off x="9627400" y="1609091"/>
            <a:ext cx="1819909" cy="84324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IoT Operations Experience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B73852A-D1C1-D454-84F2-BA0E46ADC10A}"/>
              </a:ext>
            </a:extLst>
          </p:cNvPr>
          <p:cNvSpPr/>
          <p:nvPr/>
        </p:nvSpPr>
        <p:spPr bwMode="auto">
          <a:xfrm>
            <a:off x="9810889" y="1932367"/>
            <a:ext cx="1452927" cy="40427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Asset, Dataflow, and Schema management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F0C0455-77D9-DF02-33B5-7F3B39C3A519}"/>
              </a:ext>
            </a:extLst>
          </p:cNvPr>
          <p:cNvSpPr/>
          <p:nvPr/>
        </p:nvSpPr>
        <p:spPr bwMode="auto">
          <a:xfrm>
            <a:off x="9157021" y="2554235"/>
            <a:ext cx="2760665" cy="291643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via Azure portal, Azure CLI and API</a:t>
            </a:r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A022365-E1CB-B548-6008-8E9D304AAD94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 flipH="1">
            <a:off x="10537354" y="2452334"/>
            <a:ext cx="1" cy="10190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Connector: Elbow 451">
            <a:extLst>
              <a:ext uri="{FF2B5EF4-FFF2-40B4-BE49-F238E27FC236}">
                <a16:creationId xmlns:a16="http://schemas.microsoft.com/office/drawing/2014/main" id="{B6485631-29C8-9D3F-7FB0-4E8DB7144DD9}"/>
              </a:ext>
            </a:extLst>
          </p:cNvPr>
          <p:cNvCxnSpPr>
            <a:cxnSpLocks/>
            <a:stCxn id="63" idx="2"/>
            <a:endCxn id="33" idx="0"/>
          </p:cNvCxnSpPr>
          <p:nvPr/>
        </p:nvCxnSpPr>
        <p:spPr>
          <a:xfrm rot="16200000" flipH="1">
            <a:off x="10070078" y="3313153"/>
            <a:ext cx="1836605" cy="902053"/>
          </a:xfrm>
          <a:prstGeom prst="bentConnector3">
            <a:avLst>
              <a:gd name="adj1" fmla="val 91822"/>
            </a:avLst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BDE44435-D0C4-BEB7-2048-3400CECCD2E2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9986747" y="2841373"/>
            <a:ext cx="0" cy="734375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657A1E71-ADE6-1CCD-6191-1102DF496449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11438281" y="2841373"/>
            <a:ext cx="1126" cy="720360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27DD0B9E-74CF-5BB8-E6F0-830A2096D2D4}"/>
              </a:ext>
            </a:extLst>
          </p:cNvPr>
          <p:cNvSpPr txBox="1"/>
          <p:nvPr/>
        </p:nvSpPr>
        <p:spPr>
          <a:xfrm>
            <a:off x="9021113" y="2928953"/>
            <a:ext cx="1015986" cy="215444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Setup dataflow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C73A719B-D4DC-D94C-4158-DB26E5EA98EF}"/>
              </a:ext>
            </a:extLst>
          </p:cNvPr>
          <p:cNvSpPr txBox="1"/>
          <p:nvPr/>
        </p:nvSpPr>
        <p:spPr>
          <a:xfrm>
            <a:off x="10477011" y="4165912"/>
            <a:ext cx="570901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 asset</a:t>
            </a:r>
          </a:p>
        </p:txBody>
      </p:sp>
      <p:sp>
        <p:nvSpPr>
          <p:cNvPr id="478" name="Flowchart: Connector 477">
            <a:extLst>
              <a:ext uri="{FF2B5EF4-FFF2-40B4-BE49-F238E27FC236}">
                <a16:creationId xmlns:a16="http://schemas.microsoft.com/office/drawing/2014/main" id="{4DD69D56-46A7-1065-96C0-ACF50E605400}"/>
              </a:ext>
            </a:extLst>
          </p:cNvPr>
          <p:cNvSpPr/>
          <p:nvPr/>
        </p:nvSpPr>
        <p:spPr bwMode="auto">
          <a:xfrm>
            <a:off x="11491804" y="310487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DFB8CE15-030C-86B6-AAB4-13596ADA0FEB}"/>
              </a:ext>
            </a:extLst>
          </p:cNvPr>
          <p:cNvSpPr txBox="1"/>
          <p:nvPr/>
        </p:nvSpPr>
        <p:spPr>
          <a:xfrm>
            <a:off x="10512721" y="2913212"/>
            <a:ext cx="98772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 endpoint profile</a:t>
            </a:r>
          </a:p>
        </p:txBody>
      </p:sp>
      <p:sp>
        <p:nvSpPr>
          <p:cNvPr id="480" name="Flowchart: Connector 479">
            <a:extLst>
              <a:ext uri="{FF2B5EF4-FFF2-40B4-BE49-F238E27FC236}">
                <a16:creationId xmlns:a16="http://schemas.microsoft.com/office/drawing/2014/main" id="{3BB255BB-922A-34BC-320A-00EDD046052E}"/>
              </a:ext>
            </a:extLst>
          </p:cNvPr>
          <p:cNvSpPr/>
          <p:nvPr/>
        </p:nvSpPr>
        <p:spPr bwMode="auto">
          <a:xfrm>
            <a:off x="10408104" y="386955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481" name="Flowchart: Connector 480">
            <a:extLst>
              <a:ext uri="{FF2B5EF4-FFF2-40B4-BE49-F238E27FC236}">
                <a16:creationId xmlns:a16="http://schemas.microsoft.com/office/drawing/2014/main" id="{B068E8C6-E429-C293-8A27-583A53464B71}"/>
              </a:ext>
            </a:extLst>
          </p:cNvPr>
          <p:cNvSpPr/>
          <p:nvPr/>
        </p:nvSpPr>
        <p:spPr bwMode="auto">
          <a:xfrm>
            <a:off x="9622031" y="321291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11</a:t>
            </a:r>
          </a:p>
        </p:txBody>
      </p: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E20AC214-E982-DD47-0FB7-E30FDE7C634D}"/>
              </a:ext>
            </a:extLst>
          </p:cNvPr>
          <p:cNvGrpSpPr/>
          <p:nvPr/>
        </p:nvGrpSpPr>
        <p:grpSpPr>
          <a:xfrm>
            <a:off x="1690675" y="6403319"/>
            <a:ext cx="10346814" cy="384679"/>
            <a:chOff x="1753929" y="6422964"/>
            <a:chExt cx="10346814" cy="384679"/>
          </a:xfrm>
        </p:grpSpPr>
        <p:sp>
          <p:nvSpPr>
            <p:cNvPr id="489" name="Rectangle: Rounded Corners 488">
              <a:extLst>
                <a:ext uri="{FF2B5EF4-FFF2-40B4-BE49-F238E27FC236}">
                  <a16:creationId xmlns:a16="http://schemas.microsoft.com/office/drawing/2014/main" id="{71270FF5-7D95-5473-BEE9-459E90D661DE}"/>
                </a:ext>
              </a:extLst>
            </p:cNvPr>
            <p:cNvSpPr/>
            <p:nvPr/>
          </p:nvSpPr>
          <p:spPr bwMode="auto">
            <a:xfrm>
              <a:off x="1753929" y="6422964"/>
              <a:ext cx="10346814" cy="377778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control plane span across cloud and edge via Azure Arc</a:t>
              </a:r>
            </a:p>
          </p:txBody>
        </p:sp>
        <p:pic>
          <p:nvPicPr>
            <p:cNvPr id="490" name="Graphic 489">
              <a:extLst>
                <a:ext uri="{FF2B5EF4-FFF2-40B4-BE49-F238E27FC236}">
                  <a16:creationId xmlns:a16="http://schemas.microsoft.com/office/drawing/2014/main" id="{C1C1CE07-DF37-C71C-D42E-81F1C8227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869888" y="6471343"/>
              <a:ext cx="291399" cy="291399"/>
            </a:xfrm>
            <a:prstGeom prst="rect">
              <a:avLst/>
            </a:prstGeom>
          </p:spPr>
        </p:pic>
        <p:pic>
          <p:nvPicPr>
            <p:cNvPr id="491" name="Graphic 490" descr="Azure arc icon">
              <a:extLst>
                <a:ext uri="{FF2B5EF4-FFF2-40B4-BE49-F238E27FC236}">
                  <a16:creationId xmlns:a16="http://schemas.microsoft.com/office/drawing/2014/main" id="{95862027-64DB-D4F0-9DE2-E61C372A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66686" y="6441883"/>
              <a:ext cx="365760" cy="365760"/>
            </a:xfrm>
            <a:prstGeom prst="rect">
              <a:avLst/>
            </a:prstGeom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</p:pic>
      </p:grp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A49D492D-30B1-2D8A-1C86-031DC9E8688F}"/>
              </a:ext>
            </a:extLst>
          </p:cNvPr>
          <p:cNvCxnSpPr>
            <a:cxnSpLocks/>
          </p:cNvCxnSpPr>
          <p:nvPr/>
        </p:nvCxnSpPr>
        <p:spPr>
          <a:xfrm>
            <a:off x="8826557" y="4541993"/>
            <a:ext cx="0" cy="1579782"/>
          </a:xfrm>
          <a:prstGeom prst="line">
            <a:avLst/>
          </a:prstGeom>
          <a:ln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180EB099-A705-CD9A-E945-BEF8919F2CE6}"/>
              </a:ext>
            </a:extLst>
          </p:cNvPr>
          <p:cNvCxnSpPr>
            <a:cxnSpLocks/>
          </p:cNvCxnSpPr>
          <p:nvPr/>
        </p:nvCxnSpPr>
        <p:spPr>
          <a:xfrm>
            <a:off x="8826557" y="1571924"/>
            <a:ext cx="0" cy="2798942"/>
          </a:xfrm>
          <a:prstGeom prst="line">
            <a:avLst/>
          </a:prstGeom>
          <a:ln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5" name="Graphic 504" descr="User outline">
            <a:extLst>
              <a:ext uri="{FF2B5EF4-FFF2-40B4-BE49-F238E27FC236}">
                <a16:creationId xmlns:a16="http://schemas.microsoft.com/office/drawing/2014/main" id="{3F06F1D1-51AE-1AB3-6390-A8D5312A84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549696" y="1018202"/>
            <a:ext cx="553722" cy="553722"/>
          </a:xfrm>
          <a:prstGeom prst="rect">
            <a:avLst/>
          </a:prstGeom>
        </p:spPr>
      </p:pic>
      <p:sp>
        <p:nvSpPr>
          <p:cNvPr id="506" name="TextBox 505">
            <a:extLst>
              <a:ext uri="{FF2B5EF4-FFF2-40B4-BE49-F238E27FC236}">
                <a16:creationId xmlns:a16="http://schemas.microsoft.com/office/drawing/2014/main" id="{62980E50-7361-48DF-C054-521600655F2C}"/>
              </a:ext>
            </a:extLst>
          </p:cNvPr>
          <p:cNvSpPr txBox="1"/>
          <p:nvPr/>
        </p:nvSpPr>
        <p:spPr>
          <a:xfrm>
            <a:off x="8898155" y="757385"/>
            <a:ext cx="2277887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7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Operational technology 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(OT) personnel manage industrial assets and asset’s edge connectivity info</a:t>
            </a:r>
          </a:p>
        </p:txBody>
      </p:sp>
      <p:pic>
        <p:nvPicPr>
          <p:cNvPr id="507" name="Graphic 506">
            <a:extLst>
              <a:ext uri="{FF2B5EF4-FFF2-40B4-BE49-F238E27FC236}">
                <a16:creationId xmlns:a16="http://schemas.microsoft.com/office/drawing/2014/main" id="{62A9F886-BAD5-3E70-940F-1310A592B84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580289" y="903940"/>
            <a:ext cx="457200" cy="457200"/>
          </a:xfrm>
          <a:prstGeom prst="rect">
            <a:avLst/>
          </a:prstGeom>
        </p:spPr>
      </p:pic>
      <p:grpSp>
        <p:nvGrpSpPr>
          <p:cNvPr id="510" name="Group 509">
            <a:extLst>
              <a:ext uri="{FF2B5EF4-FFF2-40B4-BE49-F238E27FC236}">
                <a16:creationId xmlns:a16="http://schemas.microsoft.com/office/drawing/2014/main" id="{BB94EEDC-E80D-925C-25A2-31E666FDE553}"/>
              </a:ext>
            </a:extLst>
          </p:cNvPr>
          <p:cNvGrpSpPr/>
          <p:nvPr/>
        </p:nvGrpSpPr>
        <p:grpSpPr>
          <a:xfrm>
            <a:off x="7504098" y="899158"/>
            <a:ext cx="626868" cy="592787"/>
            <a:chOff x="7579225" y="941605"/>
            <a:chExt cx="626868" cy="592787"/>
          </a:xfrm>
        </p:grpSpPr>
        <p:pic>
          <p:nvPicPr>
            <p:cNvPr id="508" name="Graphic 507">
              <a:extLst>
                <a:ext uri="{FF2B5EF4-FFF2-40B4-BE49-F238E27FC236}">
                  <a16:creationId xmlns:a16="http://schemas.microsoft.com/office/drawing/2014/main" id="{7CB8406E-3729-03D6-6738-81B492DB1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709779" y="941605"/>
              <a:ext cx="365760" cy="365760"/>
            </a:xfrm>
            <a:prstGeom prst="rect">
              <a:avLst/>
            </a:prstGeom>
          </p:spPr>
        </p:pic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9193DCA0-A0D8-0A56-490F-116AE7B2BD36}"/>
                </a:ext>
              </a:extLst>
            </p:cNvPr>
            <p:cNvSpPr txBox="1"/>
            <p:nvPr/>
          </p:nvSpPr>
          <p:spPr>
            <a:xfrm>
              <a:off x="7579225" y="1272782"/>
              <a:ext cx="62686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solidFill>
                    <a:srgbClr val="A1F30D"/>
                  </a:solidFill>
                  <a:latin typeface="Segoe UI Semibold (Headings)"/>
                </a:defRPr>
              </a:lvl1pPr>
            </a:lstStyle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Edge</a:t>
              </a:r>
            </a:p>
          </p:txBody>
        </p:sp>
      </p:grpSp>
      <p:cxnSp>
        <p:nvCxnSpPr>
          <p:cNvPr id="514" name="Connector: Elbow 513">
            <a:extLst>
              <a:ext uri="{FF2B5EF4-FFF2-40B4-BE49-F238E27FC236}">
                <a16:creationId xmlns:a16="http://schemas.microsoft.com/office/drawing/2014/main" id="{983CF6C4-A691-2FB2-3162-80F2FFFC9DEB}"/>
              </a:ext>
            </a:extLst>
          </p:cNvPr>
          <p:cNvCxnSpPr>
            <a:cxnSpLocks/>
            <a:stCxn id="61" idx="0"/>
            <a:endCxn id="505" idx="3"/>
          </p:cNvCxnSpPr>
          <p:nvPr/>
        </p:nvCxnSpPr>
        <p:spPr>
          <a:xfrm rot="16200000" flipV="1">
            <a:off x="9663373" y="735108"/>
            <a:ext cx="314028" cy="1433937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Flowchart: Connector 519">
            <a:extLst>
              <a:ext uri="{FF2B5EF4-FFF2-40B4-BE49-F238E27FC236}">
                <a16:creationId xmlns:a16="http://schemas.microsoft.com/office/drawing/2014/main" id="{8A8EDAEB-AEC6-BF6D-25FD-A6A9BF71420D}"/>
              </a:ext>
            </a:extLst>
          </p:cNvPr>
          <p:cNvSpPr/>
          <p:nvPr/>
        </p:nvSpPr>
        <p:spPr bwMode="auto">
          <a:xfrm>
            <a:off x="9162561" y="137408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5EDD7-E1D4-4F31-55B6-6C0AD0669EC0}"/>
              </a:ext>
            </a:extLst>
          </p:cNvPr>
          <p:cNvSpPr txBox="1"/>
          <p:nvPr/>
        </p:nvSpPr>
        <p:spPr>
          <a:xfrm>
            <a:off x="4106917" y="2833360"/>
            <a:ext cx="759817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Asset discovery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009B6-944B-4376-2D98-7D887218DF07}"/>
              </a:ext>
            </a:extLst>
          </p:cNvPr>
          <p:cNvSpPr txBox="1"/>
          <p:nvPr/>
        </p:nvSpPr>
        <p:spPr>
          <a:xfrm>
            <a:off x="8744897" y="6140477"/>
            <a:ext cx="2939567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Sync assets and endpoint profiles as ARM resource via Arc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6A65F-644C-28CD-6E18-97043321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16129" y="5257408"/>
            <a:ext cx="0" cy="1135812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508DB786-02FD-3F2E-33E3-20AC58327609}"/>
              </a:ext>
            </a:extLst>
          </p:cNvPr>
          <p:cNvSpPr/>
          <p:nvPr/>
        </p:nvSpPr>
        <p:spPr bwMode="auto">
          <a:xfrm>
            <a:off x="11478969" y="554215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6CAB0D-2B7B-99BF-4A29-3799039583BD}"/>
              </a:ext>
            </a:extLst>
          </p:cNvPr>
          <p:cNvGrpSpPr/>
          <p:nvPr/>
        </p:nvGrpSpPr>
        <p:grpSpPr>
          <a:xfrm>
            <a:off x="1919179" y="2108503"/>
            <a:ext cx="1704460" cy="672263"/>
            <a:chOff x="-1227121" y="2098216"/>
            <a:chExt cx="1704460" cy="672263"/>
          </a:xfrm>
        </p:grpSpPr>
        <p:sp>
          <p:nvSpPr>
            <p:cNvPr id="495" name="Rectangle: Rounded Corners 494">
              <a:extLst>
                <a:ext uri="{FF2B5EF4-FFF2-40B4-BE49-F238E27FC236}">
                  <a16:creationId xmlns:a16="http://schemas.microsoft.com/office/drawing/2014/main" id="{0952023A-741D-79A0-9AA1-D1961833D5DC}"/>
                </a:ext>
              </a:extLst>
            </p:cNvPr>
            <p:cNvSpPr/>
            <p:nvPr/>
          </p:nvSpPr>
          <p:spPr bwMode="auto">
            <a:xfrm>
              <a:off x="-1227121" y="2098216"/>
              <a:ext cx="1704460" cy="67226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Endpoint Profile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Custom Resource Definition (CRD)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8F04F0F-FA03-71F6-A7B3-4A7158AFB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-516208" y="2442370"/>
              <a:ext cx="282633" cy="274320"/>
            </a:xfrm>
            <a:prstGeom prst="rect">
              <a:avLst/>
            </a:prstGeom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DA4ACF-2351-EFB9-C8AB-16F478E383DE}"/>
              </a:ext>
            </a:extLst>
          </p:cNvPr>
          <p:cNvSpPr/>
          <p:nvPr/>
        </p:nvSpPr>
        <p:spPr bwMode="auto">
          <a:xfrm>
            <a:off x="1919179" y="2841373"/>
            <a:ext cx="1704460" cy="67226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Assets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Custom Resource Definition (CRD)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4F7B5AA-533F-F411-648B-33A21B3E0C3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630092" y="3185526"/>
            <a:ext cx="282633" cy="274320"/>
          </a:xfrm>
          <a:prstGeom prst="rect">
            <a:avLst/>
          </a:prstGeom>
        </p:spPr>
      </p:pic>
      <p:sp>
        <p:nvSpPr>
          <p:cNvPr id="525" name="TextBox 524">
            <a:extLst>
              <a:ext uri="{FF2B5EF4-FFF2-40B4-BE49-F238E27FC236}">
                <a16:creationId xmlns:a16="http://schemas.microsoft.com/office/drawing/2014/main" id="{D8151EB6-AF9A-385E-D670-358C81CFC406}"/>
              </a:ext>
            </a:extLst>
          </p:cNvPr>
          <p:cNvSpPr txBox="1"/>
          <p:nvPr/>
        </p:nvSpPr>
        <p:spPr>
          <a:xfrm>
            <a:off x="1590784" y="4172973"/>
            <a:ext cx="103907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Maintain sync between cloud and the edge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59982E53-4CE1-3BE7-74DA-8D4789ED30A5}"/>
              </a:ext>
            </a:extLst>
          </p:cNvPr>
          <p:cNvSpPr txBox="1"/>
          <p:nvPr/>
        </p:nvSpPr>
        <p:spPr>
          <a:xfrm>
            <a:off x="2222255" y="3558091"/>
            <a:ext cx="1926807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OPC UA connector consumes Endpoint Profile and Asset resources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84BEC82-8065-483C-D8D5-FAA219EB5A56}"/>
              </a:ext>
            </a:extLst>
          </p:cNvPr>
          <p:cNvCxnSpPr>
            <a:cxnSpLocks/>
            <a:stCxn id="495" idx="3"/>
            <a:endCxn id="7" idx="1"/>
          </p:cNvCxnSpPr>
          <p:nvPr/>
        </p:nvCxnSpPr>
        <p:spPr>
          <a:xfrm>
            <a:off x="3623639" y="2444635"/>
            <a:ext cx="784305" cy="80173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68CA75-B0BC-5788-6B2F-BBAE12FF0DF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613320" y="3246371"/>
            <a:ext cx="794624" cy="0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Flowchart: Connector 526">
            <a:extLst>
              <a:ext uri="{FF2B5EF4-FFF2-40B4-BE49-F238E27FC236}">
                <a16:creationId xmlns:a16="http://schemas.microsoft.com/office/drawing/2014/main" id="{D4E07B48-0269-7A88-4B7C-40C0F6836297}"/>
              </a:ext>
            </a:extLst>
          </p:cNvPr>
          <p:cNvSpPr/>
          <p:nvPr/>
        </p:nvSpPr>
        <p:spPr bwMode="auto">
          <a:xfrm>
            <a:off x="3668471" y="330252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2E635319-06E0-4A5E-FB5F-D74FB15EECBE}"/>
              </a:ext>
            </a:extLst>
          </p:cNvPr>
          <p:cNvSpPr/>
          <p:nvPr/>
        </p:nvSpPr>
        <p:spPr bwMode="auto">
          <a:xfrm>
            <a:off x="3668467" y="250848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918AB6E-B901-4DD3-AFF1-043C04FA88CE}"/>
              </a:ext>
            </a:extLst>
          </p:cNvPr>
          <p:cNvCxnSpPr>
            <a:cxnSpLocks/>
            <a:stCxn id="511" idx="1"/>
            <a:endCxn id="20" idx="1"/>
          </p:cNvCxnSpPr>
          <p:nvPr/>
        </p:nvCxnSpPr>
        <p:spPr>
          <a:xfrm rot="10800000">
            <a:off x="1919180" y="3177504"/>
            <a:ext cx="621699" cy="1009532"/>
          </a:xfrm>
          <a:prstGeom prst="bentConnector3">
            <a:avLst>
              <a:gd name="adj1" fmla="val 136770"/>
            </a:avLst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Connector: Elbow 452">
            <a:extLst>
              <a:ext uri="{FF2B5EF4-FFF2-40B4-BE49-F238E27FC236}">
                <a16:creationId xmlns:a16="http://schemas.microsoft.com/office/drawing/2014/main" id="{834CC971-03FB-B054-CD7C-5928745282C2}"/>
              </a:ext>
            </a:extLst>
          </p:cNvPr>
          <p:cNvCxnSpPr>
            <a:cxnSpLocks/>
            <a:stCxn id="511" idx="1"/>
            <a:endCxn id="495" idx="1"/>
          </p:cNvCxnSpPr>
          <p:nvPr/>
        </p:nvCxnSpPr>
        <p:spPr>
          <a:xfrm rot="10800000">
            <a:off x="1919180" y="2444636"/>
            <a:ext cx="621699" cy="1742401"/>
          </a:xfrm>
          <a:prstGeom prst="bentConnector3">
            <a:avLst>
              <a:gd name="adj1" fmla="val 136770"/>
            </a:avLst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Flowchart: Connector 525">
            <a:extLst>
              <a:ext uri="{FF2B5EF4-FFF2-40B4-BE49-F238E27FC236}">
                <a16:creationId xmlns:a16="http://schemas.microsoft.com/office/drawing/2014/main" id="{EBB5827C-E3A0-7176-8BD5-C635BACD5BF1}"/>
              </a:ext>
            </a:extLst>
          </p:cNvPr>
          <p:cNvSpPr/>
          <p:nvPr/>
        </p:nvSpPr>
        <p:spPr bwMode="auto">
          <a:xfrm>
            <a:off x="1551335" y="383324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424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A5F16C-72AA-1754-86B3-A026ABB7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3763-521D-D18A-1A6E-9A70E872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56251"/>
          </a:xfrm>
        </p:spPr>
        <p:txBody>
          <a:bodyPr/>
          <a:lstStyle/>
          <a:p>
            <a:r>
              <a:rPr lang="en-US" sz="2000" dirty="0"/>
              <a:t>Azure IoT Operations – Layered Network Management (LNM) architecture (Public Preview)</a:t>
            </a: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05D90373-78A5-1D6B-0B1E-2A7CAC013848}"/>
              </a:ext>
            </a:extLst>
          </p:cNvPr>
          <p:cNvSpPr/>
          <p:nvPr/>
        </p:nvSpPr>
        <p:spPr bwMode="auto">
          <a:xfrm>
            <a:off x="1660585" y="1658094"/>
            <a:ext cx="2848594" cy="4582743"/>
          </a:xfrm>
          <a:prstGeom prst="roundRect">
            <a:avLst>
              <a:gd name="adj" fmla="val 2042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Edge-located 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Arc-enabled Kubernetes cluster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FF8D42DD-74A2-B25A-7B11-4BEFFBAB62A2}"/>
              </a:ext>
            </a:extLst>
          </p:cNvPr>
          <p:cNvSpPr/>
          <p:nvPr/>
        </p:nvSpPr>
        <p:spPr bwMode="auto">
          <a:xfrm>
            <a:off x="2597028" y="2021985"/>
            <a:ext cx="1741175" cy="213234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Azure IoT Operations 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enabled by Azure Arc</a:t>
            </a:r>
          </a:p>
        </p:txBody>
      </p:sp>
      <p:pic>
        <p:nvPicPr>
          <p:cNvPr id="309" name="Graphic 308">
            <a:extLst>
              <a:ext uri="{FF2B5EF4-FFF2-40B4-BE49-F238E27FC236}">
                <a16:creationId xmlns:a16="http://schemas.microsoft.com/office/drawing/2014/main" id="{0A7DA88A-633D-CA44-CFBE-EF4DFF9B3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2317" y="2087025"/>
            <a:ext cx="274320" cy="274320"/>
          </a:xfrm>
          <a:prstGeom prst="rect">
            <a:avLst/>
          </a:prstGeom>
        </p:spPr>
      </p:pic>
      <p:sp>
        <p:nvSpPr>
          <p:cNvPr id="319" name="Rectangle: Rounded Corners 318">
            <a:extLst>
              <a:ext uri="{FF2B5EF4-FFF2-40B4-BE49-F238E27FC236}">
                <a16:creationId xmlns:a16="http://schemas.microsoft.com/office/drawing/2014/main" id="{A58002AF-4DEB-3670-3DD2-7120AFA93E98}"/>
              </a:ext>
            </a:extLst>
          </p:cNvPr>
          <p:cNvSpPr/>
          <p:nvPr/>
        </p:nvSpPr>
        <p:spPr bwMode="auto">
          <a:xfrm>
            <a:off x="2972690" y="2520110"/>
            <a:ext cx="1005065" cy="31292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Akri services</a:t>
            </a:r>
          </a:p>
        </p:txBody>
      </p:sp>
      <p:sp>
        <p:nvSpPr>
          <p:cNvPr id="320" name="Rectangle: Rounded Corners 319">
            <a:extLst>
              <a:ext uri="{FF2B5EF4-FFF2-40B4-BE49-F238E27FC236}">
                <a16:creationId xmlns:a16="http://schemas.microsoft.com/office/drawing/2014/main" id="{7A2DC66D-6A8A-C6E0-FBE2-4F48C5AF5251}"/>
              </a:ext>
            </a:extLst>
          </p:cNvPr>
          <p:cNvSpPr/>
          <p:nvPr/>
        </p:nvSpPr>
        <p:spPr bwMode="auto">
          <a:xfrm>
            <a:off x="2972535" y="3079528"/>
            <a:ext cx="1005065" cy="31292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OPC UA Connector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2ADC353F-F2E1-DFC7-BC70-48BC7ACF7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19" idx="2"/>
            <a:endCxn id="320" idx="0"/>
          </p:cNvCxnSpPr>
          <p:nvPr/>
        </p:nvCxnSpPr>
        <p:spPr>
          <a:xfrm flipH="1">
            <a:off x="3475068" y="2833034"/>
            <a:ext cx="155" cy="24649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E6D27E90-737B-931D-AFF9-AE6ECB99B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20" idx="2"/>
            <a:endCxn id="321" idx="0"/>
          </p:cNvCxnSpPr>
          <p:nvPr/>
        </p:nvCxnSpPr>
        <p:spPr>
          <a:xfrm>
            <a:off x="3475068" y="3392452"/>
            <a:ext cx="154" cy="19772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4" name="Graphic 313">
            <a:extLst>
              <a:ext uri="{FF2B5EF4-FFF2-40B4-BE49-F238E27FC236}">
                <a16:creationId xmlns:a16="http://schemas.microsoft.com/office/drawing/2014/main" id="{7FB9CA2B-7891-A872-A7A8-AE0C102C0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7744" y="1709589"/>
            <a:ext cx="274320" cy="274320"/>
          </a:xfrm>
          <a:prstGeom prst="rect">
            <a:avLst/>
          </a:prstGeom>
        </p:spPr>
      </p:pic>
      <p:sp>
        <p:nvSpPr>
          <p:cNvPr id="325" name="Rectangle: Rounded Corners 324">
            <a:extLst>
              <a:ext uri="{FF2B5EF4-FFF2-40B4-BE49-F238E27FC236}">
                <a16:creationId xmlns:a16="http://schemas.microsoft.com/office/drawing/2014/main" id="{D503E6AF-F255-0261-D356-9173A487DA88}"/>
              </a:ext>
            </a:extLst>
          </p:cNvPr>
          <p:cNvSpPr/>
          <p:nvPr/>
        </p:nvSpPr>
        <p:spPr bwMode="auto">
          <a:xfrm>
            <a:off x="4619985" y="1665496"/>
            <a:ext cx="2041462" cy="4582743"/>
          </a:xfrm>
          <a:prstGeom prst="roundRect">
            <a:avLst>
              <a:gd name="adj" fmla="val 2042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Edge-located 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Arc-enabled Kubernetes cluster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6" name="Rectangle: Rounded Corners 325">
            <a:extLst>
              <a:ext uri="{FF2B5EF4-FFF2-40B4-BE49-F238E27FC236}">
                <a16:creationId xmlns:a16="http://schemas.microsoft.com/office/drawing/2014/main" id="{9AEAC8D3-D0BE-EE85-2C26-128C0DA4661A}"/>
              </a:ext>
            </a:extLst>
          </p:cNvPr>
          <p:cNvSpPr/>
          <p:nvPr/>
        </p:nvSpPr>
        <p:spPr bwMode="auto">
          <a:xfrm>
            <a:off x="4768060" y="2021985"/>
            <a:ext cx="1741175" cy="213234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Azure IoT Operations 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enabled by Azure Arc</a:t>
            </a:r>
          </a:p>
        </p:txBody>
      </p:sp>
      <p:pic>
        <p:nvPicPr>
          <p:cNvPr id="327" name="Graphic 326">
            <a:extLst>
              <a:ext uri="{FF2B5EF4-FFF2-40B4-BE49-F238E27FC236}">
                <a16:creationId xmlns:a16="http://schemas.microsoft.com/office/drawing/2014/main" id="{330452D0-83F2-F57B-2B46-57A5B8285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3349" y="2087025"/>
            <a:ext cx="274320" cy="274320"/>
          </a:xfrm>
          <a:prstGeom prst="rect">
            <a:avLst/>
          </a:prstGeom>
        </p:spPr>
      </p:pic>
      <p:pic>
        <p:nvPicPr>
          <p:cNvPr id="331" name="Graphic 330">
            <a:extLst>
              <a:ext uri="{FF2B5EF4-FFF2-40B4-BE49-F238E27FC236}">
                <a16:creationId xmlns:a16="http://schemas.microsoft.com/office/drawing/2014/main" id="{DB019AEA-76DA-BF84-4E84-6D66F9006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9336" y="1709589"/>
            <a:ext cx="274320" cy="2743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347778-421E-BC21-540B-618B3A77DEA4}"/>
              </a:ext>
            </a:extLst>
          </p:cNvPr>
          <p:cNvGrpSpPr/>
          <p:nvPr/>
        </p:nvGrpSpPr>
        <p:grpSpPr>
          <a:xfrm>
            <a:off x="4765494" y="4297582"/>
            <a:ext cx="1743741" cy="1872452"/>
            <a:chOff x="4745516" y="4376085"/>
            <a:chExt cx="1743741" cy="187245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4C08E1-C0DC-BF63-0C0C-A4D77A5E7729}"/>
                </a:ext>
              </a:extLst>
            </p:cNvPr>
            <p:cNvGrpSpPr/>
            <p:nvPr/>
          </p:nvGrpSpPr>
          <p:grpSpPr>
            <a:xfrm>
              <a:off x="4745516" y="4804039"/>
              <a:ext cx="1743741" cy="692524"/>
              <a:chOff x="4745516" y="4804039"/>
              <a:chExt cx="1743741" cy="692524"/>
            </a:xfrm>
          </p:grpSpPr>
          <p:sp>
            <p:nvSpPr>
              <p:cNvPr id="328" name="Rectangle: Rounded Corners 327">
                <a:extLst>
                  <a:ext uri="{FF2B5EF4-FFF2-40B4-BE49-F238E27FC236}">
                    <a16:creationId xmlns:a16="http://schemas.microsoft.com/office/drawing/2014/main" id="{3140F590-663E-C57E-5194-20FA38DA5A8A}"/>
                  </a:ext>
                </a:extLst>
              </p:cNvPr>
              <p:cNvSpPr/>
              <p:nvPr/>
            </p:nvSpPr>
            <p:spPr bwMode="auto">
              <a:xfrm>
                <a:off x="4745516" y="4804039"/>
                <a:ext cx="1743741" cy="692524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Calibri" panose="020F0502020204030204" pitchFamily="34" charset="0"/>
                    <a:cs typeface="Arial" panose="020B0604020202020204" pitchFamily="34" charset="0"/>
                  </a:rPr>
                  <a:t>Arc-enabled services</a:t>
                </a:r>
              </a:p>
              <a:p>
                <a:pPr marL="0" marR="0" lvl="0" indent="0" algn="ctr" defTabSz="9325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Calibri" panose="020F0502020204030204" pitchFamily="34" charset="0"/>
                    <a:cs typeface="Arial" panose="020B0604020202020204" pitchFamily="34" charset="0"/>
                  </a:rPr>
                  <a:t>(e.g., Arc-enabled ML, etc.)</a:t>
                </a:r>
              </a:p>
            </p:txBody>
          </p:sp>
          <p:pic>
            <p:nvPicPr>
              <p:cNvPr id="329" name="Graphic 15">
                <a:extLst>
                  <a:ext uri="{FF2B5EF4-FFF2-40B4-BE49-F238E27FC236}">
                    <a16:creationId xmlns:a16="http://schemas.microsoft.com/office/drawing/2014/main" id="{C21FC580-E2EA-6FBE-8844-DA6F7435B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481509" y="5144571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E9E437-817F-3135-78B7-75710AC04DB1}"/>
                </a:ext>
              </a:extLst>
            </p:cNvPr>
            <p:cNvGrpSpPr/>
            <p:nvPr/>
          </p:nvGrpSpPr>
          <p:grpSpPr>
            <a:xfrm>
              <a:off x="4748081" y="4376085"/>
              <a:ext cx="1741176" cy="330728"/>
              <a:chOff x="4748081" y="4376085"/>
              <a:chExt cx="1741176" cy="330728"/>
            </a:xfrm>
          </p:grpSpPr>
          <p:sp>
            <p:nvSpPr>
              <p:cNvPr id="330" name="Rectangle: Rounded Corners 329">
                <a:extLst>
                  <a:ext uri="{FF2B5EF4-FFF2-40B4-BE49-F238E27FC236}">
                    <a16:creationId xmlns:a16="http://schemas.microsoft.com/office/drawing/2014/main" id="{63C20D81-FC1B-EEBE-912E-94ECB3E312A5}"/>
                  </a:ext>
                </a:extLst>
              </p:cNvPr>
              <p:cNvSpPr/>
              <p:nvPr/>
            </p:nvSpPr>
            <p:spPr bwMode="auto">
              <a:xfrm>
                <a:off x="4748081" y="4376085"/>
                <a:ext cx="1741176" cy="330728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Calibri" panose="020F0502020204030204" pitchFamily="34" charset="0"/>
                    <a:cs typeface="Arial" panose="020B0604020202020204" pitchFamily="34" charset="0"/>
                  </a:rPr>
                  <a:t>Kubernetes workloads</a:t>
                </a:r>
              </a:p>
            </p:txBody>
          </p:sp>
          <p:pic>
            <p:nvPicPr>
              <p:cNvPr id="332" name="Picture 2">
                <a:extLst>
                  <a:ext uri="{FF2B5EF4-FFF2-40B4-BE49-F238E27FC236}">
                    <a16:creationId xmlns:a16="http://schemas.microsoft.com/office/drawing/2014/main" id="{F96131D9-9ACF-623F-2639-D5C0EA42E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1687" y="4403561"/>
                <a:ext cx="283167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3" name="Rectangle: Rounded Corners 332">
              <a:extLst>
                <a:ext uri="{FF2B5EF4-FFF2-40B4-BE49-F238E27FC236}">
                  <a16:creationId xmlns:a16="http://schemas.microsoft.com/office/drawing/2014/main" id="{AB3BCB69-3A25-27A2-1C45-695DDE81994D}"/>
                </a:ext>
              </a:extLst>
            </p:cNvPr>
            <p:cNvSpPr/>
            <p:nvPr/>
          </p:nvSpPr>
          <p:spPr bwMode="auto">
            <a:xfrm>
              <a:off x="4745516" y="5556013"/>
              <a:ext cx="1743741" cy="69252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  <a:t>Arc-enabled Infrastructure services</a:t>
              </a:r>
              <a:b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  <a:t>(e.g. Azure Monitor, etc.)</a:t>
              </a:r>
            </a:p>
          </p:txBody>
        </p:sp>
        <p:pic>
          <p:nvPicPr>
            <p:cNvPr id="334" name="Graphic 333">
              <a:extLst>
                <a:ext uri="{FF2B5EF4-FFF2-40B4-BE49-F238E27FC236}">
                  <a16:creationId xmlns:a16="http://schemas.microsoft.com/office/drawing/2014/main" id="{941BFDE8-45F6-1110-C266-3761E73D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75560" y="5922542"/>
              <a:ext cx="274320" cy="274320"/>
            </a:xfrm>
            <a:prstGeom prst="rect">
              <a:avLst/>
            </a:prstGeom>
          </p:spPr>
        </p:pic>
      </p:grpSp>
      <p:sp>
        <p:nvSpPr>
          <p:cNvPr id="339" name="Rectangle: Rounded Corners 338">
            <a:extLst>
              <a:ext uri="{FF2B5EF4-FFF2-40B4-BE49-F238E27FC236}">
                <a16:creationId xmlns:a16="http://schemas.microsoft.com/office/drawing/2014/main" id="{DE3ED917-4A8D-77D1-9ED1-F203100F2200}"/>
              </a:ext>
            </a:extLst>
          </p:cNvPr>
          <p:cNvSpPr/>
          <p:nvPr/>
        </p:nvSpPr>
        <p:spPr bwMode="auto">
          <a:xfrm>
            <a:off x="4868882" y="2420795"/>
            <a:ext cx="1543665" cy="479598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Azure IoT Operations</a:t>
            </a:r>
            <a:b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Layered Network Management</a:t>
            </a:r>
          </a:p>
        </p:txBody>
      </p: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F6E0FAE4-CED5-E939-E35A-A5F8F6246803}"/>
              </a:ext>
            </a:extLst>
          </p:cNvPr>
          <p:cNvCxnSpPr>
            <a:cxnSpLocks/>
            <a:endCxn id="339" idx="2"/>
          </p:cNvCxnSpPr>
          <p:nvPr/>
        </p:nvCxnSpPr>
        <p:spPr>
          <a:xfrm flipV="1">
            <a:off x="4508136" y="2900393"/>
            <a:ext cx="1132579" cy="154751"/>
          </a:xfrm>
          <a:prstGeom prst="bentConnector2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07E105C9-99B3-979C-46B7-1FD7F619D465}"/>
              </a:ext>
            </a:extLst>
          </p:cNvPr>
          <p:cNvSpPr txBox="1"/>
          <p:nvPr/>
        </p:nvSpPr>
        <p:spPr>
          <a:xfrm>
            <a:off x="4912288" y="3078608"/>
            <a:ext cx="144082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A1F30D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Data and control plan traffic from L2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A3EB2DF-1DE6-6BB6-225E-C9548B6D45BB}"/>
              </a:ext>
            </a:extLst>
          </p:cNvPr>
          <p:cNvSpPr txBox="1"/>
          <p:nvPr/>
        </p:nvSpPr>
        <p:spPr>
          <a:xfrm>
            <a:off x="764598" y="3271275"/>
            <a:ext cx="94078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FFC000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OPC UA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communication</a:t>
            </a:r>
          </a:p>
        </p:txBody>
      </p: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DF4291A7-E8E0-3542-01CB-FC9462F258D6}"/>
              </a:ext>
            </a:extLst>
          </p:cNvPr>
          <p:cNvGrpSpPr/>
          <p:nvPr/>
        </p:nvGrpSpPr>
        <p:grpSpPr>
          <a:xfrm>
            <a:off x="53749" y="2337401"/>
            <a:ext cx="229976" cy="766666"/>
            <a:chOff x="88750" y="1827766"/>
            <a:chExt cx="274320" cy="810918"/>
          </a:xfrm>
          <a:solidFill>
            <a:schemeClr val="tx1"/>
          </a:solidFill>
        </p:grpSpPr>
        <p:pic>
          <p:nvPicPr>
            <p:cNvPr id="360" name="Graphic 359" descr="Security camera with solid fill">
              <a:extLst>
                <a:ext uri="{FF2B5EF4-FFF2-40B4-BE49-F238E27FC236}">
                  <a16:creationId xmlns:a16="http://schemas.microsoft.com/office/drawing/2014/main" id="{30EECD8F-8798-0CCC-8A37-363A7EB6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50" y="1827766"/>
              <a:ext cx="274320" cy="274320"/>
            </a:xfrm>
            <a:prstGeom prst="rect">
              <a:avLst/>
            </a:prstGeom>
            <a:effectLst>
              <a:outerShdw blurRad="571500" algn="ctr" rotWithShape="0">
                <a:schemeClr val="accent1">
                  <a:alpha val="70000"/>
                </a:schemeClr>
              </a:outerShdw>
            </a:effectLst>
          </p:spPr>
        </p:pic>
        <p:pic>
          <p:nvPicPr>
            <p:cNvPr id="361" name="Graphic 360" descr="Security camera with solid fill">
              <a:extLst>
                <a:ext uri="{FF2B5EF4-FFF2-40B4-BE49-F238E27FC236}">
                  <a16:creationId xmlns:a16="http://schemas.microsoft.com/office/drawing/2014/main" id="{AE1B295F-0CEB-9ADB-477D-6D25A478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50" y="2096065"/>
              <a:ext cx="274320" cy="274320"/>
            </a:xfrm>
            <a:prstGeom prst="rect">
              <a:avLst/>
            </a:prstGeom>
            <a:effectLst>
              <a:outerShdw blurRad="571500" algn="ctr" rotWithShape="0">
                <a:schemeClr val="accent1">
                  <a:alpha val="70000"/>
                </a:schemeClr>
              </a:outerShdw>
            </a:effectLst>
          </p:spPr>
        </p:pic>
        <p:pic>
          <p:nvPicPr>
            <p:cNvPr id="362" name="Graphic 361" descr="Security camera with solid fill">
              <a:extLst>
                <a:ext uri="{FF2B5EF4-FFF2-40B4-BE49-F238E27FC236}">
                  <a16:creationId xmlns:a16="http://schemas.microsoft.com/office/drawing/2014/main" id="{84BE53F6-5C46-528A-2E31-35BDA63D7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50" y="2364364"/>
              <a:ext cx="274320" cy="274320"/>
            </a:xfrm>
            <a:prstGeom prst="rect">
              <a:avLst/>
            </a:prstGeom>
            <a:effectLst>
              <a:outerShdw blurRad="571500" algn="ctr" rotWithShape="0">
                <a:schemeClr val="accent1">
                  <a:alpha val="70000"/>
                </a:schemeClr>
              </a:outerShdw>
            </a:effectLst>
          </p:spPr>
        </p:pic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E92E2213-832E-849C-6877-2AE89658D2B3}"/>
              </a:ext>
            </a:extLst>
          </p:cNvPr>
          <p:cNvSpPr txBox="1"/>
          <p:nvPr/>
        </p:nvSpPr>
        <p:spPr>
          <a:xfrm>
            <a:off x="508296" y="2604719"/>
            <a:ext cx="1240816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Leaf device (assets)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communication</a:t>
            </a:r>
          </a:p>
        </p:txBody>
      </p:sp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95A2F323-2D62-5AC6-555F-5D4FDC00B057}"/>
              </a:ext>
            </a:extLst>
          </p:cNvPr>
          <p:cNvSpPr/>
          <p:nvPr/>
        </p:nvSpPr>
        <p:spPr bwMode="auto">
          <a:xfrm>
            <a:off x="1789534" y="2812841"/>
            <a:ext cx="705364" cy="32918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Bring-your-own 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Connector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4A80283-9631-196E-C5C8-BCC5DB53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62" idx="3"/>
            <a:endCxn id="366" idx="1"/>
          </p:cNvCxnSpPr>
          <p:nvPr/>
        </p:nvCxnSpPr>
        <p:spPr>
          <a:xfrm>
            <a:off x="283725" y="2974393"/>
            <a:ext cx="1505809" cy="304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6CBE5AE3-D973-9888-EFB6-2E9FB1A3DC17}"/>
              </a:ext>
            </a:extLst>
          </p:cNvPr>
          <p:cNvCxnSpPr>
            <a:cxnSpLocks/>
            <a:stCxn id="320" idx="1"/>
            <a:endCxn id="25" idx="0"/>
          </p:cNvCxnSpPr>
          <p:nvPr/>
        </p:nvCxnSpPr>
        <p:spPr>
          <a:xfrm rot="10800000" flipV="1">
            <a:off x="843241" y="3235990"/>
            <a:ext cx="2129295" cy="1264570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Rectangle: Rounded Corners 370">
            <a:extLst>
              <a:ext uri="{FF2B5EF4-FFF2-40B4-BE49-F238E27FC236}">
                <a16:creationId xmlns:a16="http://schemas.microsoft.com/office/drawing/2014/main" id="{A42B8170-5FF3-F1D0-ED7C-1ADAE5E3784C}"/>
              </a:ext>
            </a:extLst>
          </p:cNvPr>
          <p:cNvSpPr/>
          <p:nvPr/>
        </p:nvSpPr>
        <p:spPr bwMode="auto">
          <a:xfrm>
            <a:off x="1660585" y="1394464"/>
            <a:ext cx="2829826" cy="214117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Network level 2</a:t>
            </a:r>
          </a:p>
        </p:txBody>
      </p:sp>
      <p:sp>
        <p:nvSpPr>
          <p:cNvPr id="372" name="Rectangle: Rounded Corners 371">
            <a:extLst>
              <a:ext uri="{FF2B5EF4-FFF2-40B4-BE49-F238E27FC236}">
                <a16:creationId xmlns:a16="http://schemas.microsoft.com/office/drawing/2014/main" id="{73EC2E18-CCC9-8A3B-F608-DE2FD04FD6C1}"/>
              </a:ext>
            </a:extLst>
          </p:cNvPr>
          <p:cNvSpPr/>
          <p:nvPr/>
        </p:nvSpPr>
        <p:spPr bwMode="auto">
          <a:xfrm>
            <a:off x="4619984" y="1398321"/>
            <a:ext cx="2041462" cy="214117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Network level 3</a:t>
            </a:r>
          </a:p>
        </p:txBody>
      </p:sp>
      <p:sp>
        <p:nvSpPr>
          <p:cNvPr id="373" name="Rectangle: Rounded Corners 372">
            <a:extLst>
              <a:ext uri="{FF2B5EF4-FFF2-40B4-BE49-F238E27FC236}">
                <a16:creationId xmlns:a16="http://schemas.microsoft.com/office/drawing/2014/main" id="{827B3B71-8EAD-7645-9FA1-DB752762B2BF}"/>
              </a:ext>
            </a:extLst>
          </p:cNvPr>
          <p:cNvSpPr/>
          <p:nvPr/>
        </p:nvSpPr>
        <p:spPr bwMode="auto">
          <a:xfrm>
            <a:off x="98120" y="1398321"/>
            <a:ext cx="1470452" cy="214117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Network level 0-1</a:t>
            </a:r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A6C1CFE1-1FAB-792F-A34A-A0E85D790007}"/>
              </a:ext>
            </a:extLst>
          </p:cNvPr>
          <p:cNvCxnSpPr>
            <a:cxnSpLocks/>
          </p:cNvCxnSpPr>
          <p:nvPr/>
        </p:nvCxnSpPr>
        <p:spPr>
          <a:xfrm>
            <a:off x="4558731" y="1399544"/>
            <a:ext cx="0" cy="1600063"/>
          </a:xfrm>
          <a:prstGeom prst="line">
            <a:avLst/>
          </a:prstGeom>
          <a:ln w="1905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86E4F69F-AF77-156C-1358-728DC3756C08}"/>
              </a:ext>
            </a:extLst>
          </p:cNvPr>
          <p:cNvCxnSpPr>
            <a:cxnSpLocks/>
          </p:cNvCxnSpPr>
          <p:nvPr/>
        </p:nvCxnSpPr>
        <p:spPr>
          <a:xfrm>
            <a:off x="4558731" y="3120904"/>
            <a:ext cx="0" cy="3127335"/>
          </a:xfrm>
          <a:prstGeom prst="line">
            <a:avLst/>
          </a:prstGeom>
          <a:ln w="1905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D5D7D175-86A8-D13C-C99E-A575D0265A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39653" y="787402"/>
            <a:ext cx="365760" cy="3657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E790849-8ECF-7A95-06AC-5A6A3F46C152}"/>
              </a:ext>
            </a:extLst>
          </p:cNvPr>
          <p:cNvSpPr txBox="1"/>
          <p:nvPr/>
        </p:nvSpPr>
        <p:spPr>
          <a:xfrm>
            <a:off x="9009099" y="1118579"/>
            <a:ext cx="626868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A1F30D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Edge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7012A4-CAC4-DBCB-6D05-24F29276667F}"/>
              </a:ext>
            </a:extLst>
          </p:cNvPr>
          <p:cNvGrpSpPr/>
          <p:nvPr/>
        </p:nvGrpSpPr>
        <p:grpSpPr>
          <a:xfrm>
            <a:off x="2605587" y="4296212"/>
            <a:ext cx="1743741" cy="1872452"/>
            <a:chOff x="4745516" y="4376085"/>
            <a:chExt cx="1743741" cy="187245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CDF147B-83CD-0CF4-EDCB-17BF73171E7A}"/>
                </a:ext>
              </a:extLst>
            </p:cNvPr>
            <p:cNvGrpSpPr/>
            <p:nvPr/>
          </p:nvGrpSpPr>
          <p:grpSpPr>
            <a:xfrm>
              <a:off x="4745516" y="4804039"/>
              <a:ext cx="1743741" cy="692524"/>
              <a:chOff x="4745516" y="4804039"/>
              <a:chExt cx="1743741" cy="69252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8369860-9F19-319E-8D5B-C8B09CC9CF84}"/>
                  </a:ext>
                </a:extLst>
              </p:cNvPr>
              <p:cNvSpPr/>
              <p:nvPr/>
            </p:nvSpPr>
            <p:spPr bwMode="auto">
              <a:xfrm>
                <a:off x="4745516" y="4804039"/>
                <a:ext cx="1743741" cy="692524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Calibri" panose="020F0502020204030204" pitchFamily="34" charset="0"/>
                    <a:cs typeface="Arial" panose="020B0604020202020204" pitchFamily="34" charset="0"/>
                  </a:rPr>
                  <a:t>Arc-enabled services</a:t>
                </a:r>
              </a:p>
              <a:p>
                <a:pPr marL="0" marR="0" lvl="0" indent="0" algn="ctr" defTabSz="9325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Calibri" panose="020F0502020204030204" pitchFamily="34" charset="0"/>
                    <a:cs typeface="Arial" panose="020B0604020202020204" pitchFamily="34" charset="0"/>
                  </a:rPr>
                  <a:t>(e.g., data services, app services, ML)</a:t>
                </a: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endParaRPr>
              </a:p>
            </p:txBody>
          </p:sp>
          <p:pic>
            <p:nvPicPr>
              <p:cNvPr id="52" name="Graphic 15">
                <a:extLst>
                  <a:ext uri="{FF2B5EF4-FFF2-40B4-BE49-F238E27FC236}">
                    <a16:creationId xmlns:a16="http://schemas.microsoft.com/office/drawing/2014/main" id="{82435E18-F445-7537-5F08-EC6196DE4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481509" y="5144571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D8AA80-2EE8-00EC-A42B-81C08226DEB0}"/>
                </a:ext>
              </a:extLst>
            </p:cNvPr>
            <p:cNvGrpSpPr/>
            <p:nvPr/>
          </p:nvGrpSpPr>
          <p:grpSpPr>
            <a:xfrm>
              <a:off x="4748081" y="4376085"/>
              <a:ext cx="1741176" cy="330728"/>
              <a:chOff x="4748081" y="4376085"/>
              <a:chExt cx="1741176" cy="330728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6D2278D-447A-6403-C0F8-401F5A3B00CF}"/>
                  </a:ext>
                </a:extLst>
              </p:cNvPr>
              <p:cNvSpPr/>
              <p:nvPr/>
            </p:nvSpPr>
            <p:spPr bwMode="auto">
              <a:xfrm>
                <a:off x="4748081" y="4376085"/>
                <a:ext cx="1741176" cy="330728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Calibri" panose="020F0502020204030204" pitchFamily="34" charset="0"/>
                    <a:cs typeface="Arial" panose="020B0604020202020204" pitchFamily="34" charset="0"/>
                  </a:rPr>
                  <a:t>Kubernetes workloads</a:t>
                </a:r>
              </a:p>
            </p:txBody>
          </p:sp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CC8AC637-35CA-19F5-840E-CA964FE0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1687" y="4403561"/>
                <a:ext cx="283167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E034B46-5C71-2FB6-E008-AE8D762F6FE4}"/>
                </a:ext>
              </a:extLst>
            </p:cNvPr>
            <p:cNvSpPr/>
            <p:nvPr/>
          </p:nvSpPr>
          <p:spPr bwMode="auto">
            <a:xfrm>
              <a:off x="4745516" y="5556013"/>
              <a:ext cx="1743741" cy="69252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  <a:t>Arc-enabled Infrastructure services</a:t>
              </a:r>
              <a:b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Calibri" panose="020F0502020204030204" pitchFamily="34" charset="0"/>
                  <a:cs typeface="Arial" panose="020B0604020202020204" pitchFamily="34" charset="0"/>
                </a:rPr>
                <a:t>(e.g. Azure Monitor, etc.)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B20F7FC0-807A-8A83-CEC4-EFB264230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75560" y="5922542"/>
              <a:ext cx="274320" cy="274320"/>
            </a:xfrm>
            <a:prstGeom prst="rect">
              <a:avLst/>
            </a:prstGeom>
          </p:spPr>
        </p:pic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5E9FA49-9F1C-3117-A4B0-C794B1A8BDF0}"/>
              </a:ext>
            </a:extLst>
          </p:cNvPr>
          <p:cNvGrpSpPr/>
          <p:nvPr/>
        </p:nvGrpSpPr>
        <p:grpSpPr>
          <a:xfrm>
            <a:off x="2798562" y="3590178"/>
            <a:ext cx="1338106" cy="706886"/>
            <a:chOff x="2778584" y="3668681"/>
            <a:chExt cx="1338106" cy="706886"/>
          </a:xfrm>
        </p:grpSpPr>
        <p:sp>
          <p:nvSpPr>
            <p:cNvPr id="321" name="Rectangle: Rounded Corners 320">
              <a:extLst>
                <a:ext uri="{FF2B5EF4-FFF2-40B4-BE49-F238E27FC236}">
                  <a16:creationId xmlns:a16="http://schemas.microsoft.com/office/drawing/2014/main" id="{02A44301-1913-3582-0545-D00A0D76AACA}"/>
                </a:ext>
              </a:extLst>
            </p:cNvPr>
            <p:cNvSpPr/>
            <p:nvPr/>
          </p:nvSpPr>
          <p:spPr bwMode="auto">
            <a:xfrm>
              <a:off x="2952711" y="3668681"/>
              <a:ext cx="1005065" cy="312925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MQTT Broker</a:t>
              </a:r>
            </a:p>
          </p:txBody>
        </p:sp>
        <p:cxnSp>
          <p:nvCxnSpPr>
            <p:cNvPr id="336" name="Connector: Elbow 335">
              <a:extLst>
                <a:ext uri="{FF2B5EF4-FFF2-40B4-BE49-F238E27FC236}">
                  <a16:creationId xmlns:a16="http://schemas.microsoft.com/office/drawing/2014/main" id="{5F53A330-70D1-82F2-82B7-2AC4752F7EC3}"/>
                </a:ext>
              </a:extLst>
            </p:cNvPr>
            <p:cNvCxnSpPr>
              <a:cxnSpLocks/>
              <a:stCxn id="321" idx="3"/>
            </p:cNvCxnSpPr>
            <p:nvPr/>
          </p:nvCxnSpPr>
          <p:spPr>
            <a:xfrm>
              <a:off x="3957776" y="3825144"/>
              <a:ext cx="142639" cy="550423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59B721EC-EC5D-FADF-457E-7BCA8856756C}"/>
                </a:ext>
              </a:extLst>
            </p:cNvPr>
            <p:cNvSpPr txBox="1"/>
            <p:nvPr/>
          </p:nvSpPr>
          <p:spPr>
            <a:xfrm>
              <a:off x="2778584" y="3950543"/>
              <a:ext cx="1338106" cy="30777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Bidirectional communication with user workloads  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D20A8B1A-6554-5A59-9B1F-F35F53A3FCFF}"/>
              </a:ext>
            </a:extLst>
          </p:cNvPr>
          <p:cNvGrpSpPr/>
          <p:nvPr/>
        </p:nvGrpSpPr>
        <p:grpSpPr>
          <a:xfrm>
            <a:off x="4936819" y="3576801"/>
            <a:ext cx="1338106" cy="720263"/>
            <a:chOff x="2778584" y="3655304"/>
            <a:chExt cx="1338106" cy="720263"/>
          </a:xfrm>
        </p:grpSpPr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D9A8A826-1E18-0E7C-1431-05A785DD9280}"/>
                </a:ext>
              </a:extLst>
            </p:cNvPr>
            <p:cNvSpPr/>
            <p:nvPr/>
          </p:nvSpPr>
          <p:spPr bwMode="auto">
            <a:xfrm>
              <a:off x="2952711" y="3655304"/>
              <a:ext cx="1005065" cy="326302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MQTT Broker</a:t>
              </a:r>
            </a:p>
          </p:txBody>
        </p: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99E74FC-C547-3DED-FB89-5E6DEFD389C8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>
              <a:off x="3957776" y="3818455"/>
              <a:ext cx="142639" cy="557112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E53C6FF1-1727-6DDF-892D-786CC6550C68}"/>
                </a:ext>
              </a:extLst>
            </p:cNvPr>
            <p:cNvSpPr txBox="1"/>
            <p:nvPr/>
          </p:nvSpPr>
          <p:spPr>
            <a:xfrm>
              <a:off x="2778584" y="3950543"/>
              <a:ext cx="1338106" cy="30777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Bidirectional communication with user workloads  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987404-6822-DF14-7B84-AB2084242640}"/>
              </a:ext>
            </a:extLst>
          </p:cNvPr>
          <p:cNvSpPr/>
          <p:nvPr/>
        </p:nvSpPr>
        <p:spPr bwMode="auto">
          <a:xfrm>
            <a:off x="6762268" y="1650210"/>
            <a:ext cx="2802596" cy="4598029"/>
          </a:xfrm>
          <a:prstGeom prst="roundRect">
            <a:avLst>
              <a:gd name="adj" fmla="val 2042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6000"/>
                    <a:lumOff val="94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Edge-located 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Arc-enabled Kubernetes cluster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9D2F5A-A1CF-28D8-1DEA-E7BDFA0111E9}"/>
              </a:ext>
            </a:extLst>
          </p:cNvPr>
          <p:cNvSpPr/>
          <p:nvPr/>
        </p:nvSpPr>
        <p:spPr bwMode="auto">
          <a:xfrm>
            <a:off x="6851457" y="4714925"/>
            <a:ext cx="2624218" cy="69922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Arc-enabled services</a:t>
            </a:r>
          </a:p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(e.g., data services, app services, ML)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54FCA5-A9FC-3AF1-086F-2C65D30070F3}"/>
              </a:ext>
            </a:extLst>
          </p:cNvPr>
          <p:cNvSpPr/>
          <p:nvPr/>
        </p:nvSpPr>
        <p:spPr bwMode="auto">
          <a:xfrm>
            <a:off x="6851457" y="5470590"/>
            <a:ext cx="2624218" cy="69807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Arc-enabled Infrastructure services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(e.g. Azure Monitor, Microsoft Defender for Cloud, etc.)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015CCF-1737-C68C-4846-2D35B8845225}"/>
              </a:ext>
            </a:extLst>
          </p:cNvPr>
          <p:cNvGrpSpPr/>
          <p:nvPr/>
        </p:nvGrpSpPr>
        <p:grpSpPr>
          <a:xfrm>
            <a:off x="7711445" y="5841631"/>
            <a:ext cx="923742" cy="274320"/>
            <a:chOff x="6958050" y="5586521"/>
            <a:chExt cx="923742" cy="27432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BF82612-1439-FEAD-66E4-58118773D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58050" y="5586521"/>
              <a:ext cx="274320" cy="27432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1C96F92-E181-66C7-0375-8F0A59977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607472" y="5586521"/>
              <a:ext cx="274320" cy="2743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85523A5-BC52-0BC7-B659-60E0F098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83437" y="5586521"/>
              <a:ext cx="274320" cy="274320"/>
            </a:xfrm>
            <a:prstGeom prst="rect">
              <a:avLst/>
            </a:prstGeom>
          </p:spPr>
        </p:pic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C53221E6-C670-CA9D-E8DE-896444505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0851" y="1697103"/>
            <a:ext cx="274320" cy="274320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8B60DC-FC56-496C-D228-2E5B418A3C2C}"/>
              </a:ext>
            </a:extLst>
          </p:cNvPr>
          <p:cNvSpPr/>
          <p:nvPr/>
        </p:nvSpPr>
        <p:spPr bwMode="auto">
          <a:xfrm>
            <a:off x="6762268" y="1395708"/>
            <a:ext cx="2802596" cy="214117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Network level 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B018154-7FA2-C4BD-3ED2-9227D1F52E0A}"/>
              </a:ext>
            </a:extLst>
          </p:cNvPr>
          <p:cNvSpPr/>
          <p:nvPr/>
        </p:nvSpPr>
        <p:spPr bwMode="auto">
          <a:xfrm>
            <a:off x="6854279" y="4292503"/>
            <a:ext cx="2624217" cy="330728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 panose="020F0502020204030204" pitchFamily="34" charset="0"/>
                <a:cs typeface="Arial" panose="020B0604020202020204" pitchFamily="34" charset="0"/>
              </a:rPr>
              <a:t>Kubernetes workloads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963414AB-6C05-2F6C-E57D-A3CD09A0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574" y="4324872"/>
            <a:ext cx="28316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2" name="Rectangle: Rounded Corners 381">
            <a:extLst>
              <a:ext uri="{FF2B5EF4-FFF2-40B4-BE49-F238E27FC236}">
                <a16:creationId xmlns:a16="http://schemas.microsoft.com/office/drawing/2014/main" id="{D3E2A3F6-C9F7-8C9C-A610-06F19C1F1599}"/>
              </a:ext>
            </a:extLst>
          </p:cNvPr>
          <p:cNvSpPr/>
          <p:nvPr/>
        </p:nvSpPr>
        <p:spPr bwMode="auto">
          <a:xfrm>
            <a:off x="6854279" y="2022877"/>
            <a:ext cx="2621395" cy="213234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Azure IoT Operations </a:t>
            </a:r>
            <a:b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enabled by Azure Arc</a:t>
            </a:r>
          </a:p>
        </p:txBody>
      </p:sp>
      <p:pic>
        <p:nvPicPr>
          <p:cNvPr id="383" name="Graphic 382">
            <a:extLst>
              <a:ext uri="{FF2B5EF4-FFF2-40B4-BE49-F238E27FC236}">
                <a16:creationId xmlns:a16="http://schemas.microsoft.com/office/drawing/2014/main" id="{755A9AD1-5FD2-4E58-ABE5-A367BFA1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509" y="2087917"/>
            <a:ext cx="274320" cy="274320"/>
          </a:xfrm>
          <a:prstGeom prst="rect">
            <a:avLst/>
          </a:prstGeom>
        </p:spPr>
      </p:pic>
      <p:grpSp>
        <p:nvGrpSpPr>
          <p:cNvPr id="385" name="Group 384">
            <a:extLst>
              <a:ext uri="{FF2B5EF4-FFF2-40B4-BE49-F238E27FC236}">
                <a16:creationId xmlns:a16="http://schemas.microsoft.com/office/drawing/2014/main" id="{FE3AFF2B-0CC3-944C-19A8-B5658511A00B}"/>
              </a:ext>
            </a:extLst>
          </p:cNvPr>
          <p:cNvGrpSpPr/>
          <p:nvPr/>
        </p:nvGrpSpPr>
        <p:grpSpPr>
          <a:xfrm>
            <a:off x="7483979" y="3577693"/>
            <a:ext cx="1338106" cy="720263"/>
            <a:chOff x="2778584" y="3655304"/>
            <a:chExt cx="1338106" cy="720263"/>
          </a:xfrm>
        </p:grpSpPr>
        <p:sp>
          <p:nvSpPr>
            <p:cNvPr id="386" name="Rectangle: Rounded Corners 385">
              <a:extLst>
                <a:ext uri="{FF2B5EF4-FFF2-40B4-BE49-F238E27FC236}">
                  <a16:creationId xmlns:a16="http://schemas.microsoft.com/office/drawing/2014/main" id="{E6E1E6F0-DC55-16AA-8477-2BCB444FCEE8}"/>
                </a:ext>
              </a:extLst>
            </p:cNvPr>
            <p:cNvSpPr/>
            <p:nvPr/>
          </p:nvSpPr>
          <p:spPr bwMode="auto">
            <a:xfrm>
              <a:off x="2952711" y="3655304"/>
              <a:ext cx="1005065" cy="326302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MQTT Broker</a:t>
              </a:r>
            </a:p>
          </p:txBody>
        </p:sp>
        <p:cxnSp>
          <p:nvCxnSpPr>
            <p:cNvPr id="387" name="Connector: Elbow 386">
              <a:extLst>
                <a:ext uri="{FF2B5EF4-FFF2-40B4-BE49-F238E27FC236}">
                  <a16:creationId xmlns:a16="http://schemas.microsoft.com/office/drawing/2014/main" id="{7900A3F9-597A-D8ED-4630-E8403FCD7218}"/>
                </a:ext>
              </a:extLst>
            </p:cNvPr>
            <p:cNvCxnSpPr>
              <a:cxnSpLocks/>
              <a:stCxn id="386" idx="3"/>
            </p:cNvCxnSpPr>
            <p:nvPr/>
          </p:nvCxnSpPr>
          <p:spPr>
            <a:xfrm>
              <a:off x="3957776" y="3818455"/>
              <a:ext cx="142639" cy="557112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C251BCE7-F880-13E3-2397-6806136D32F1}"/>
                </a:ext>
              </a:extLst>
            </p:cNvPr>
            <p:cNvSpPr txBox="1"/>
            <p:nvPr/>
          </p:nvSpPr>
          <p:spPr>
            <a:xfrm>
              <a:off x="2778584" y="3950543"/>
              <a:ext cx="1338106" cy="30777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Bidirectional communication with user workloads  </a:t>
              </a:r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0039532-03D9-47B1-1720-29D859AC8419}"/>
              </a:ext>
            </a:extLst>
          </p:cNvPr>
          <p:cNvGrpSpPr/>
          <p:nvPr/>
        </p:nvGrpSpPr>
        <p:grpSpPr>
          <a:xfrm>
            <a:off x="7589058" y="2961823"/>
            <a:ext cx="1127760" cy="543423"/>
            <a:chOff x="6123888" y="2845887"/>
            <a:chExt cx="1127760" cy="543423"/>
          </a:xfrm>
        </p:grpSpPr>
        <p:sp>
          <p:nvSpPr>
            <p:cNvPr id="390" name="Rectangle: Rounded Corners 389">
              <a:extLst>
                <a:ext uri="{FF2B5EF4-FFF2-40B4-BE49-F238E27FC236}">
                  <a16:creationId xmlns:a16="http://schemas.microsoft.com/office/drawing/2014/main" id="{846D256C-A523-1F97-28BC-224CD506D7A1}"/>
                </a:ext>
              </a:extLst>
            </p:cNvPr>
            <p:cNvSpPr/>
            <p:nvPr/>
          </p:nvSpPr>
          <p:spPr bwMode="auto">
            <a:xfrm>
              <a:off x="6123888" y="2845887"/>
              <a:ext cx="1127760" cy="543423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</a:t>
              </a: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ataflows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A66C79DA-398C-60AD-D09E-1E153BD5E0B9}"/>
                </a:ext>
              </a:extLst>
            </p:cNvPr>
            <p:cNvSpPr/>
            <p:nvPr/>
          </p:nvSpPr>
          <p:spPr bwMode="auto">
            <a:xfrm>
              <a:off x="6209210" y="3090454"/>
              <a:ext cx="975414" cy="212614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Data P</a:t>
              </a: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rocessor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</p:grpSp>
      <p:cxnSp>
        <p:nvCxnSpPr>
          <p:cNvPr id="392" name="Connector: Elbow 391">
            <a:extLst>
              <a:ext uri="{FF2B5EF4-FFF2-40B4-BE49-F238E27FC236}">
                <a16:creationId xmlns:a16="http://schemas.microsoft.com/office/drawing/2014/main" id="{1B4EC999-CD0B-DF56-BADD-C1386594CEB5}"/>
              </a:ext>
            </a:extLst>
          </p:cNvPr>
          <p:cNvCxnSpPr>
            <a:cxnSpLocks/>
            <a:stCxn id="390" idx="1"/>
          </p:cNvCxnSpPr>
          <p:nvPr/>
        </p:nvCxnSpPr>
        <p:spPr>
          <a:xfrm rot="10800000" flipH="1" flipV="1">
            <a:off x="7589058" y="3233534"/>
            <a:ext cx="69048" cy="507309"/>
          </a:xfrm>
          <a:prstGeom prst="bentConnector3">
            <a:avLst>
              <a:gd name="adj1" fmla="val -17657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TextBox 395">
            <a:extLst>
              <a:ext uri="{FF2B5EF4-FFF2-40B4-BE49-F238E27FC236}">
                <a16:creationId xmlns:a16="http://schemas.microsoft.com/office/drawing/2014/main" id="{053D28FA-BC80-7D17-974C-EFEE2D4B676B}"/>
              </a:ext>
            </a:extLst>
          </p:cNvPr>
          <p:cNvSpPr txBox="1"/>
          <p:nvPr/>
        </p:nvSpPr>
        <p:spPr>
          <a:xfrm>
            <a:off x="6895986" y="3254860"/>
            <a:ext cx="527347" cy="63094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Ingestion of raw data and output of processed data</a:t>
            </a:r>
          </a:p>
        </p:txBody>
      </p:sp>
      <p:sp>
        <p:nvSpPr>
          <p:cNvPr id="403" name="Rectangle: Rounded Corners 402">
            <a:extLst>
              <a:ext uri="{FF2B5EF4-FFF2-40B4-BE49-F238E27FC236}">
                <a16:creationId xmlns:a16="http://schemas.microsoft.com/office/drawing/2014/main" id="{89F5D8C9-FBE0-BEFA-B746-9653C4C53E14}"/>
              </a:ext>
            </a:extLst>
          </p:cNvPr>
          <p:cNvSpPr/>
          <p:nvPr/>
        </p:nvSpPr>
        <p:spPr bwMode="auto">
          <a:xfrm>
            <a:off x="7554880" y="2409876"/>
            <a:ext cx="1211516" cy="48188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Azure IoT Operations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Layered Network Management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CFAADA50-3A8D-B4BC-16C1-474BF085B1E4}"/>
              </a:ext>
            </a:extLst>
          </p:cNvPr>
          <p:cNvSpPr txBox="1"/>
          <p:nvPr/>
        </p:nvSpPr>
        <p:spPr>
          <a:xfrm>
            <a:off x="6805208" y="2461777"/>
            <a:ext cx="6940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A1F30D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Data and control plan traffic from L2/L3</a:t>
            </a:r>
          </a:p>
        </p:txBody>
      </p:sp>
      <p:cxnSp>
        <p:nvCxnSpPr>
          <p:cNvPr id="413" name="Connector: Elbow 412">
            <a:extLst>
              <a:ext uri="{FF2B5EF4-FFF2-40B4-BE49-F238E27FC236}">
                <a16:creationId xmlns:a16="http://schemas.microsoft.com/office/drawing/2014/main" id="{A9A96A43-68F9-1D92-67AB-FB13E9BDA7C9}"/>
              </a:ext>
            </a:extLst>
          </p:cNvPr>
          <p:cNvCxnSpPr>
            <a:cxnSpLocks/>
            <a:endCxn id="403" idx="1"/>
          </p:cNvCxnSpPr>
          <p:nvPr/>
        </p:nvCxnSpPr>
        <p:spPr>
          <a:xfrm flipV="1">
            <a:off x="6655643" y="2650819"/>
            <a:ext cx="899237" cy="404325"/>
          </a:xfrm>
          <a:prstGeom prst="bentConnector3">
            <a:avLst>
              <a:gd name="adj1" fmla="val 87850"/>
            </a:avLst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8F6BCBE6-E4C3-8192-039E-7DC3337D96D3}"/>
              </a:ext>
            </a:extLst>
          </p:cNvPr>
          <p:cNvCxnSpPr>
            <a:cxnSpLocks/>
          </p:cNvCxnSpPr>
          <p:nvPr/>
        </p:nvCxnSpPr>
        <p:spPr>
          <a:xfrm>
            <a:off x="6714809" y="1390041"/>
            <a:ext cx="0" cy="1600063"/>
          </a:xfrm>
          <a:prstGeom prst="line">
            <a:avLst/>
          </a:prstGeom>
          <a:ln w="1905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9DB2924B-F7B8-645D-861A-88F798DDC9E7}"/>
              </a:ext>
            </a:extLst>
          </p:cNvPr>
          <p:cNvCxnSpPr>
            <a:cxnSpLocks/>
          </p:cNvCxnSpPr>
          <p:nvPr/>
        </p:nvCxnSpPr>
        <p:spPr>
          <a:xfrm>
            <a:off x="6710999" y="3102589"/>
            <a:ext cx="0" cy="3127335"/>
          </a:xfrm>
          <a:prstGeom prst="line">
            <a:avLst/>
          </a:prstGeom>
          <a:ln w="1905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EB7AE9B2-10C0-95C4-8866-AD42B22AF016}"/>
              </a:ext>
            </a:extLst>
          </p:cNvPr>
          <p:cNvGrpSpPr/>
          <p:nvPr/>
        </p:nvGrpSpPr>
        <p:grpSpPr>
          <a:xfrm>
            <a:off x="10359629" y="3488786"/>
            <a:ext cx="1778001" cy="1164408"/>
            <a:chOff x="8678393" y="5157347"/>
            <a:chExt cx="1778001" cy="1164408"/>
          </a:xfrm>
        </p:grpSpPr>
        <p:sp>
          <p:nvSpPr>
            <p:cNvPr id="437" name="Rectangle: Rounded Corners 436">
              <a:extLst>
                <a:ext uri="{FF2B5EF4-FFF2-40B4-BE49-F238E27FC236}">
                  <a16:creationId xmlns:a16="http://schemas.microsoft.com/office/drawing/2014/main" id="{4597D089-9011-BC2D-CF87-3903ED00971F}"/>
                </a:ext>
              </a:extLst>
            </p:cNvPr>
            <p:cNvSpPr/>
            <p:nvPr/>
          </p:nvSpPr>
          <p:spPr bwMode="auto">
            <a:xfrm>
              <a:off x="8678393" y="5157347"/>
              <a:ext cx="1778001" cy="1164408"/>
            </a:xfrm>
            <a:prstGeom prst="roundRect">
              <a:avLst>
                <a:gd name="adj" fmla="val 4645"/>
              </a:avLst>
            </a:prstGeom>
            <a:solidFill>
              <a:srgbClr val="363636"/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 Fabric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MQTT or Event Grid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Kafka or Azure Event Hub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Storage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Data Explorer (ADX)</a:t>
              </a:r>
            </a:p>
          </p:txBody>
        </p:sp>
        <p:pic>
          <p:nvPicPr>
            <p:cNvPr id="438" name="Graphic 437">
              <a:extLst>
                <a:ext uri="{FF2B5EF4-FFF2-40B4-BE49-F238E27FC236}">
                  <a16:creationId xmlns:a16="http://schemas.microsoft.com/office/drawing/2014/main" id="{ACC78944-6F20-C11C-1088-E46E75ED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30233" y="5973544"/>
              <a:ext cx="274320" cy="274320"/>
            </a:xfrm>
            <a:prstGeom prst="rect">
              <a:avLst/>
            </a:prstGeom>
            <a:effectLst/>
          </p:spPr>
        </p:pic>
        <p:pic>
          <p:nvPicPr>
            <p:cNvPr id="439" name="Graphic 438">
              <a:extLst>
                <a:ext uri="{FF2B5EF4-FFF2-40B4-BE49-F238E27FC236}">
                  <a16:creationId xmlns:a16="http://schemas.microsoft.com/office/drawing/2014/main" id="{8DB0D69B-9469-5980-8BC8-24AD86B74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118219" y="5987788"/>
              <a:ext cx="274320" cy="274320"/>
            </a:xfrm>
            <a:prstGeom prst="rect">
              <a:avLst/>
            </a:prstGeom>
            <a:effectLst/>
          </p:spPr>
        </p:pic>
        <p:pic>
          <p:nvPicPr>
            <p:cNvPr id="440" name="Graphic 439">
              <a:extLst>
                <a:ext uri="{FF2B5EF4-FFF2-40B4-BE49-F238E27FC236}">
                  <a16:creationId xmlns:a16="http://schemas.microsoft.com/office/drawing/2014/main" id="{3DBDD759-5A89-9831-A4B3-ECB47472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774226" y="5979834"/>
              <a:ext cx="274320" cy="274320"/>
            </a:xfrm>
            <a:prstGeom prst="rect">
              <a:avLst/>
            </a:prstGeom>
            <a:effectLst/>
          </p:spPr>
        </p:pic>
        <p:pic>
          <p:nvPicPr>
            <p:cNvPr id="441" name="Graphic 440">
              <a:extLst>
                <a:ext uri="{FF2B5EF4-FFF2-40B4-BE49-F238E27FC236}">
                  <a16:creationId xmlns:a16="http://schemas.microsoft.com/office/drawing/2014/main" id="{8E497480-D4DA-8B04-F131-6233021BC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742247" y="5961722"/>
              <a:ext cx="274320" cy="274320"/>
            </a:xfrm>
            <a:prstGeom prst="rect">
              <a:avLst/>
            </a:prstGeom>
            <a:effectLst/>
          </p:spPr>
        </p:pic>
        <p:pic>
          <p:nvPicPr>
            <p:cNvPr id="442" name="Graphic 441">
              <a:extLst>
                <a:ext uri="{FF2B5EF4-FFF2-40B4-BE49-F238E27FC236}">
                  <a16:creationId xmlns:a16="http://schemas.microsoft.com/office/drawing/2014/main" id="{B8EAEF0B-CB2B-15DF-24EB-1D44C48B6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086240" y="5973544"/>
              <a:ext cx="274320" cy="274320"/>
            </a:xfrm>
            <a:prstGeom prst="rect">
              <a:avLst/>
            </a:prstGeom>
            <a:effectLst/>
          </p:spPr>
        </p:pic>
      </p:grp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35721D0-CBAF-F090-420D-11A04CABF986}"/>
              </a:ext>
            </a:extLst>
          </p:cNvPr>
          <p:cNvSpPr/>
          <p:nvPr/>
        </p:nvSpPr>
        <p:spPr bwMode="auto">
          <a:xfrm>
            <a:off x="10359629" y="2071663"/>
            <a:ext cx="1778002" cy="1164408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Resource Manager (ARM)</a:t>
            </a:r>
          </a:p>
        </p:txBody>
      </p:sp>
      <p:pic>
        <p:nvPicPr>
          <p:cNvPr id="451" name="Graphic 450">
            <a:extLst>
              <a:ext uri="{FF2B5EF4-FFF2-40B4-BE49-F238E27FC236}">
                <a16:creationId xmlns:a16="http://schemas.microsoft.com/office/drawing/2014/main" id="{44F631C9-7831-B967-1323-06FA135B0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16800" y="2491649"/>
            <a:ext cx="457200" cy="457200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23489D0F-CA4E-CC57-ACF1-86B3FAAA9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50" idx="1"/>
            <a:endCxn id="403" idx="3"/>
          </p:cNvCxnSpPr>
          <p:nvPr/>
        </p:nvCxnSpPr>
        <p:spPr>
          <a:xfrm flipH="1" flipV="1">
            <a:off x="8766396" y="2650819"/>
            <a:ext cx="1593233" cy="3048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Connector: Elbow 454">
            <a:extLst>
              <a:ext uri="{FF2B5EF4-FFF2-40B4-BE49-F238E27FC236}">
                <a16:creationId xmlns:a16="http://schemas.microsoft.com/office/drawing/2014/main" id="{63B868AF-3938-66A3-78A9-8C5C6B082707}"/>
              </a:ext>
            </a:extLst>
          </p:cNvPr>
          <p:cNvCxnSpPr>
            <a:cxnSpLocks/>
          </p:cNvCxnSpPr>
          <p:nvPr/>
        </p:nvCxnSpPr>
        <p:spPr>
          <a:xfrm>
            <a:off x="8759213" y="2802585"/>
            <a:ext cx="1600416" cy="906965"/>
          </a:xfrm>
          <a:prstGeom prst="bentConnector3">
            <a:avLst>
              <a:gd name="adj1" fmla="val 57936"/>
            </a:avLst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Connector: Elbow 459">
            <a:extLst>
              <a:ext uri="{FF2B5EF4-FFF2-40B4-BE49-F238E27FC236}">
                <a16:creationId xmlns:a16="http://schemas.microsoft.com/office/drawing/2014/main" id="{EA432BCE-36A9-E6D2-AE97-D6C391EDAC45}"/>
              </a:ext>
            </a:extLst>
          </p:cNvPr>
          <p:cNvCxnSpPr>
            <a:cxnSpLocks/>
            <a:stCxn id="390" idx="3"/>
          </p:cNvCxnSpPr>
          <p:nvPr/>
        </p:nvCxnSpPr>
        <p:spPr>
          <a:xfrm>
            <a:off x="8716818" y="3233535"/>
            <a:ext cx="1631272" cy="1189478"/>
          </a:xfrm>
          <a:prstGeom prst="bentConnector3">
            <a:avLst>
              <a:gd name="adj1" fmla="val 55917"/>
            </a:avLst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89B9480E-4064-60C6-2B12-B42BAB90B1EC}"/>
              </a:ext>
            </a:extLst>
          </p:cNvPr>
          <p:cNvSpPr txBox="1"/>
          <p:nvPr/>
        </p:nvSpPr>
        <p:spPr>
          <a:xfrm>
            <a:off x="9665685" y="4056408"/>
            <a:ext cx="66397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7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F64CA1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Connector data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8C206128-BB92-19AF-EB21-A3EFBD3B3BD8}"/>
              </a:ext>
            </a:extLst>
          </p:cNvPr>
          <p:cNvSpPr txBox="1"/>
          <p:nvPr/>
        </p:nvSpPr>
        <p:spPr>
          <a:xfrm>
            <a:off x="9486686" y="1815045"/>
            <a:ext cx="944944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7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F64CA1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Arc communication from lower layers to ARM over layered network 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E6207A0B-3748-E9E6-0A79-2CE3320A97C9}"/>
              </a:ext>
            </a:extLst>
          </p:cNvPr>
          <p:cNvSpPr txBox="1"/>
          <p:nvPr/>
        </p:nvSpPr>
        <p:spPr>
          <a:xfrm>
            <a:off x="9626858" y="3123490"/>
            <a:ext cx="77849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47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F64CA1"/>
                </a:solidFill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Data from lower levels over layered network </a:t>
            </a:r>
          </a:p>
        </p:txBody>
      </p: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86F2118F-80B1-DA53-FAC3-B4F38C77F6E0}"/>
              </a:ext>
            </a:extLst>
          </p:cNvPr>
          <p:cNvCxnSpPr>
            <a:cxnSpLocks/>
          </p:cNvCxnSpPr>
          <p:nvPr/>
        </p:nvCxnSpPr>
        <p:spPr>
          <a:xfrm>
            <a:off x="10016103" y="4497307"/>
            <a:ext cx="0" cy="1692612"/>
          </a:xfrm>
          <a:prstGeom prst="line">
            <a:avLst/>
          </a:prstGeom>
          <a:ln w="1905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A9E66C29-B28C-BD90-431A-CC2FEB6D2298}"/>
              </a:ext>
            </a:extLst>
          </p:cNvPr>
          <p:cNvCxnSpPr>
            <a:cxnSpLocks/>
            <a:endCxn id="465" idx="0"/>
          </p:cNvCxnSpPr>
          <p:nvPr/>
        </p:nvCxnSpPr>
        <p:spPr>
          <a:xfrm>
            <a:off x="9997673" y="3807697"/>
            <a:ext cx="0" cy="248711"/>
          </a:xfrm>
          <a:prstGeom prst="line">
            <a:avLst/>
          </a:prstGeom>
          <a:ln w="1905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21668B84-A633-270C-68BA-DB1CD53D3CC0}"/>
              </a:ext>
            </a:extLst>
          </p:cNvPr>
          <p:cNvCxnSpPr>
            <a:cxnSpLocks/>
            <a:endCxn id="467" idx="0"/>
          </p:cNvCxnSpPr>
          <p:nvPr/>
        </p:nvCxnSpPr>
        <p:spPr>
          <a:xfrm>
            <a:off x="9998882" y="2704702"/>
            <a:ext cx="0" cy="418788"/>
          </a:xfrm>
          <a:prstGeom prst="line">
            <a:avLst/>
          </a:prstGeom>
          <a:ln w="1905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B3940593-E49C-EF9C-FBBD-84EF206653BD}"/>
              </a:ext>
            </a:extLst>
          </p:cNvPr>
          <p:cNvCxnSpPr>
            <a:cxnSpLocks/>
          </p:cNvCxnSpPr>
          <p:nvPr/>
        </p:nvCxnSpPr>
        <p:spPr>
          <a:xfrm>
            <a:off x="9997672" y="1016237"/>
            <a:ext cx="2419" cy="778198"/>
          </a:xfrm>
          <a:prstGeom prst="line">
            <a:avLst/>
          </a:prstGeom>
          <a:ln w="1905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Graphic 496">
            <a:extLst>
              <a:ext uri="{FF2B5EF4-FFF2-40B4-BE49-F238E27FC236}">
                <a16:creationId xmlns:a16="http://schemas.microsoft.com/office/drawing/2014/main" id="{57A486DD-2C2A-7CA2-AFA3-F2E09BE09DA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16800" y="866241"/>
            <a:ext cx="457200" cy="4572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88AFD5-301E-9630-0DF1-E5F025EBCAFA}"/>
              </a:ext>
            </a:extLst>
          </p:cNvPr>
          <p:cNvSpPr/>
          <p:nvPr/>
        </p:nvSpPr>
        <p:spPr bwMode="auto">
          <a:xfrm>
            <a:off x="266455" y="4500560"/>
            <a:ext cx="1153570" cy="44625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OPC UA server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C1811E-5148-21A5-C419-EAF4610FDC0B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843240" y="4946816"/>
            <a:ext cx="0" cy="46763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E3303C-607F-22D8-B8B2-84AC885235B4}"/>
              </a:ext>
            </a:extLst>
          </p:cNvPr>
          <p:cNvGrpSpPr/>
          <p:nvPr/>
        </p:nvGrpSpPr>
        <p:grpSpPr>
          <a:xfrm>
            <a:off x="117906" y="5414447"/>
            <a:ext cx="1450668" cy="833792"/>
            <a:chOff x="-93859" y="5002965"/>
            <a:chExt cx="1450668" cy="83379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8AB455-EF8A-9533-0329-8EFB4D7E6081}"/>
                </a:ext>
              </a:extLst>
            </p:cNvPr>
            <p:cNvSpPr/>
            <p:nvPr/>
          </p:nvSpPr>
          <p:spPr bwMode="auto">
            <a:xfrm>
              <a:off x="-93859" y="5002965"/>
              <a:ext cx="1450668" cy="8337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Industrial assets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C815850-E351-605B-6C3D-BDC178860DBD}"/>
                </a:ext>
              </a:extLst>
            </p:cNvPr>
            <p:cNvGrpSpPr/>
            <p:nvPr/>
          </p:nvGrpSpPr>
          <p:grpSpPr>
            <a:xfrm>
              <a:off x="65854" y="5370365"/>
              <a:ext cx="1131242" cy="365760"/>
              <a:chOff x="629801" y="6053850"/>
              <a:chExt cx="1131242" cy="365760"/>
            </a:xfrm>
          </p:grpSpPr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68C3AAFE-7B97-06EE-FDF3-FEB825732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 flipH="1">
                <a:off x="1486723" y="611784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1" name="Graphic 30" descr="Thermometer with solid fill">
                <a:extLst>
                  <a:ext uri="{FF2B5EF4-FFF2-40B4-BE49-F238E27FC236}">
                    <a16:creationId xmlns:a16="http://schemas.microsoft.com/office/drawing/2014/main" id="{59C5C206-3C01-F28B-B78C-0BCE023E7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012876" y="6053850"/>
                <a:ext cx="365760" cy="365760"/>
              </a:xfrm>
              <a:prstGeom prst="rect">
                <a:avLst/>
              </a:prstGeom>
              <a:effectLst>
                <a:outerShdw blurRad="571500" algn="ctr" rotWithShape="0">
                  <a:schemeClr val="accent1">
                    <a:alpha val="70000"/>
                  </a:schemeClr>
                </a:outerShdw>
              </a:effectLst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84EB20AC-C5A3-10DF-9EA5-906168A19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629801" y="6099570"/>
                <a:ext cx="274320" cy="274320"/>
              </a:xfrm>
              <a:prstGeom prst="rect">
                <a:avLst/>
              </a:prstGeom>
            </p:spPr>
          </p:pic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DC6510B-4EFF-0718-8B86-350A3866B9F3}"/>
              </a:ext>
            </a:extLst>
          </p:cNvPr>
          <p:cNvSpPr txBox="1"/>
          <p:nvPr/>
        </p:nvSpPr>
        <p:spPr>
          <a:xfrm>
            <a:off x="1764499" y="2306037"/>
            <a:ext cx="797012" cy="32316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Deploy and send configurations per protocol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88EC72A-1747-9450-DA88-35DCF65DD22D}"/>
              </a:ext>
            </a:extLst>
          </p:cNvPr>
          <p:cNvSpPr/>
          <p:nvPr/>
        </p:nvSpPr>
        <p:spPr bwMode="auto">
          <a:xfrm>
            <a:off x="1660586" y="6344461"/>
            <a:ext cx="10477042" cy="377778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control plane span across cloud and edge via Azure Arc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FA3C4983-FA46-53AD-AE86-C568E194B3C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86190" y="6390117"/>
            <a:ext cx="291399" cy="291399"/>
          </a:xfrm>
          <a:prstGeom prst="rect">
            <a:avLst/>
          </a:prstGeom>
        </p:spPr>
      </p:pic>
      <p:pic>
        <p:nvPicPr>
          <p:cNvPr id="58" name="Graphic 57" descr="Azure arc icon">
            <a:extLst>
              <a:ext uri="{FF2B5EF4-FFF2-40B4-BE49-F238E27FC236}">
                <a16:creationId xmlns:a16="http://schemas.microsoft.com/office/drawing/2014/main" id="{84583FAA-2AE3-0C07-DF5E-C2A23F57D69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97343" y="6350470"/>
            <a:ext cx="365760" cy="36576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5A4EBA1-B015-AE1D-3686-4A7D55FEB7DC}"/>
              </a:ext>
            </a:extLst>
          </p:cNvPr>
          <p:cNvCxnSpPr>
            <a:cxnSpLocks/>
            <a:stCxn id="319" idx="1"/>
            <a:endCxn id="366" idx="0"/>
          </p:cNvCxnSpPr>
          <p:nvPr/>
        </p:nvCxnSpPr>
        <p:spPr>
          <a:xfrm rot="10800000" flipV="1">
            <a:off x="2142216" y="2676571"/>
            <a:ext cx="830474" cy="13626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Connector: Elbow 452">
            <a:extLst>
              <a:ext uri="{FF2B5EF4-FFF2-40B4-BE49-F238E27FC236}">
                <a16:creationId xmlns:a16="http://schemas.microsoft.com/office/drawing/2014/main" id="{F40CDB11-F5B4-75BD-265F-DB060D47A03E}"/>
              </a:ext>
            </a:extLst>
          </p:cNvPr>
          <p:cNvCxnSpPr>
            <a:cxnSpLocks/>
            <a:stCxn id="366" idx="1"/>
            <a:endCxn id="361" idx="3"/>
          </p:cNvCxnSpPr>
          <p:nvPr/>
        </p:nvCxnSpPr>
        <p:spPr>
          <a:xfrm rot="10800000">
            <a:off x="283726" y="2720735"/>
            <a:ext cx="1505809" cy="256698"/>
          </a:xfrm>
          <a:prstGeom prst="bentConnector3">
            <a:avLst>
              <a:gd name="adj1" fmla="val 87649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Connector: Elbow 457">
            <a:extLst>
              <a:ext uri="{FF2B5EF4-FFF2-40B4-BE49-F238E27FC236}">
                <a16:creationId xmlns:a16="http://schemas.microsoft.com/office/drawing/2014/main" id="{13958DCF-4189-7000-AB1D-B66770A2CFE5}"/>
              </a:ext>
            </a:extLst>
          </p:cNvPr>
          <p:cNvCxnSpPr>
            <a:cxnSpLocks/>
            <a:stCxn id="366" idx="1"/>
            <a:endCxn id="360" idx="3"/>
          </p:cNvCxnSpPr>
          <p:nvPr/>
        </p:nvCxnSpPr>
        <p:spPr>
          <a:xfrm rot="10800000">
            <a:off x="283726" y="2467077"/>
            <a:ext cx="1505809" cy="510356"/>
          </a:xfrm>
          <a:prstGeom prst="bentConnector3">
            <a:avLst>
              <a:gd name="adj1" fmla="val 79958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2C94C-0687-29C2-40CA-7122154E3AD2}"/>
              </a:ext>
            </a:extLst>
          </p:cNvPr>
          <p:cNvGrpSpPr/>
          <p:nvPr/>
        </p:nvGrpSpPr>
        <p:grpSpPr>
          <a:xfrm>
            <a:off x="7372162" y="5063042"/>
            <a:ext cx="1576951" cy="280571"/>
            <a:chOff x="-1777640" y="3793089"/>
            <a:chExt cx="1576951" cy="28057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E821090-6005-C6FB-E1C4-DEAE02EE0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-1777640" y="3797970"/>
              <a:ext cx="274320" cy="27432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B2CC894-8F01-0064-DE2E-58F0E65DF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-1449345" y="3797970"/>
              <a:ext cx="274320" cy="274320"/>
            </a:xfrm>
            <a:prstGeom prst="rect">
              <a:avLst/>
            </a:prstGeom>
          </p:spPr>
        </p:pic>
        <p:pic>
          <p:nvPicPr>
            <p:cNvPr id="21" name="Graphic 15">
              <a:extLst>
                <a:ext uri="{FF2B5EF4-FFF2-40B4-BE49-F238E27FC236}">
                  <a16:creationId xmlns:a16="http://schemas.microsoft.com/office/drawing/2014/main" id="{BCCFECED-20CA-4B81-0337-554C7D08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75009" y="3793089"/>
              <a:ext cx="274320" cy="27432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B7AA833C-0986-3C3B-4A41-99E082ED1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803617" y="3793089"/>
              <a:ext cx="274320" cy="27432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8297E68-8FF5-6FBF-0C97-DB7D0EB76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-1120806" y="379934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96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4"/>
            <a:ext cx="11294953" cy="403719"/>
          </a:xfrm>
        </p:spPr>
        <p:txBody>
          <a:bodyPr/>
          <a:lstStyle/>
          <a:p>
            <a:r>
              <a:rPr lang="en-US" dirty="0"/>
              <a:t>Arc-enabled servers and SQL Server – Compliance options view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C3D867-4A4A-1B3F-57C6-12778EAF5EC8}"/>
              </a:ext>
            </a:extLst>
          </p:cNvPr>
          <p:cNvSpPr/>
          <p:nvPr/>
        </p:nvSpPr>
        <p:spPr bwMode="auto">
          <a:xfrm>
            <a:off x="4179429" y="727828"/>
            <a:ext cx="7187192" cy="112068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Unified operations, management, compliance, security, and governance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AF85C64-E7B9-DD6B-0BF1-D98F9F2AAD94}"/>
              </a:ext>
            </a:extLst>
          </p:cNvPr>
          <p:cNvSpPr/>
          <p:nvPr/>
        </p:nvSpPr>
        <p:spPr bwMode="auto">
          <a:xfrm>
            <a:off x="9234767" y="3242213"/>
            <a:ext cx="2822980" cy="3598939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solidFill>
              <a:srgbClr val="92D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C92046-D439-1193-0C4C-0327C9C02F9C}"/>
              </a:ext>
            </a:extLst>
          </p:cNvPr>
          <p:cNvSpPr/>
          <p:nvPr/>
        </p:nvSpPr>
        <p:spPr bwMode="auto">
          <a:xfrm>
            <a:off x="9302198" y="3926118"/>
            <a:ext cx="2688118" cy="2836325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ACF70-4455-74EB-513F-1ECB0B97C797}"/>
              </a:ext>
            </a:extLst>
          </p:cNvPr>
          <p:cNvSpPr txBox="1"/>
          <p:nvPr/>
        </p:nvSpPr>
        <p:spPr>
          <a:xfrm>
            <a:off x="10021572" y="6325843"/>
            <a:ext cx="1378247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Multi cloud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53B4D-B869-790F-BBC8-EA3623585C85}"/>
              </a:ext>
            </a:extLst>
          </p:cNvPr>
          <p:cNvGrpSpPr/>
          <p:nvPr/>
        </p:nvGrpSpPr>
        <p:grpSpPr>
          <a:xfrm>
            <a:off x="9781938" y="3999004"/>
            <a:ext cx="1803342" cy="1384366"/>
            <a:chOff x="959834" y="2945546"/>
            <a:chExt cx="1803342" cy="138436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32B564-5EED-6220-F41A-8DA307EE1716}"/>
                </a:ext>
              </a:extLst>
            </p:cNvPr>
            <p:cNvSpPr/>
            <p:nvPr/>
          </p:nvSpPr>
          <p:spPr bwMode="auto">
            <a:xfrm>
              <a:off x="959834" y="2945546"/>
              <a:ext cx="1803342" cy="138436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ervers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and SQL Servers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5B328C2-8C87-6876-68EA-84708A90F86D}"/>
                </a:ext>
              </a:extLst>
            </p:cNvPr>
            <p:cNvGrpSpPr/>
            <p:nvPr/>
          </p:nvGrpSpPr>
          <p:grpSpPr>
            <a:xfrm>
              <a:off x="1367739" y="3719336"/>
              <a:ext cx="987532" cy="457200"/>
              <a:chOff x="5602235" y="3197698"/>
              <a:chExt cx="987532" cy="457200"/>
            </a:xfrm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86A6CB0E-E1DA-ABAF-CA81-280F0AA0C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02235" y="3197698"/>
                <a:ext cx="457200" cy="457200"/>
              </a:xfrm>
              <a:prstGeom prst="rect">
                <a:avLst/>
              </a:prstGeom>
              <a:effectLst/>
            </p:spPr>
          </p:pic>
          <p:pic>
            <p:nvPicPr>
              <p:cNvPr id="53" name="Graphic 52" descr="Azure SQL">
                <a:extLst>
                  <a:ext uri="{FF2B5EF4-FFF2-40B4-BE49-F238E27FC236}">
                    <a16:creationId xmlns:a16="http://schemas.microsoft.com/office/drawing/2014/main" id="{E726179F-9120-22B1-4620-2F6F50A64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32567" y="3197698"/>
                <a:ext cx="457200" cy="4572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026" name="Rectangle: Rounded Corners 1025">
            <a:extLst>
              <a:ext uri="{FF2B5EF4-FFF2-40B4-BE49-F238E27FC236}">
                <a16:creationId xmlns:a16="http://schemas.microsoft.com/office/drawing/2014/main" id="{4739924F-FE08-98C3-6376-B806FD70B252}"/>
              </a:ext>
            </a:extLst>
          </p:cNvPr>
          <p:cNvSpPr/>
          <p:nvPr/>
        </p:nvSpPr>
        <p:spPr bwMode="auto">
          <a:xfrm>
            <a:off x="6333664" y="3242213"/>
            <a:ext cx="2822980" cy="3578687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27" name="Rectangle: Rounded Corners 1026">
            <a:extLst>
              <a:ext uri="{FF2B5EF4-FFF2-40B4-BE49-F238E27FC236}">
                <a16:creationId xmlns:a16="http://schemas.microsoft.com/office/drawing/2014/main" id="{17BEC366-5FA8-5E8A-ACAB-7DE4D9649B2E}"/>
              </a:ext>
            </a:extLst>
          </p:cNvPr>
          <p:cNvSpPr/>
          <p:nvPr/>
        </p:nvSpPr>
        <p:spPr bwMode="auto">
          <a:xfrm>
            <a:off x="6401095" y="3905866"/>
            <a:ext cx="2688118" cy="2836325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D1A88F61-3FA5-114E-17C4-9206E217873E}"/>
              </a:ext>
            </a:extLst>
          </p:cNvPr>
          <p:cNvGrpSpPr/>
          <p:nvPr/>
        </p:nvGrpSpPr>
        <p:grpSpPr>
          <a:xfrm>
            <a:off x="6843482" y="3991920"/>
            <a:ext cx="1803342" cy="1384366"/>
            <a:chOff x="959834" y="2945546"/>
            <a:chExt cx="1803342" cy="1384366"/>
          </a:xfrm>
        </p:grpSpPr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6165E64F-4C9D-5D33-CFCD-02B40FBCC6CB}"/>
                </a:ext>
              </a:extLst>
            </p:cNvPr>
            <p:cNvSpPr/>
            <p:nvPr/>
          </p:nvSpPr>
          <p:spPr bwMode="auto">
            <a:xfrm>
              <a:off x="959834" y="2945546"/>
              <a:ext cx="1803342" cy="138436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ervers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and SQL Servers</a:t>
              </a:r>
            </a:p>
          </p:txBody>
        </p:sp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9F901A14-3BED-705F-C3C2-D54C6F1A4C42}"/>
                </a:ext>
              </a:extLst>
            </p:cNvPr>
            <p:cNvGrpSpPr/>
            <p:nvPr/>
          </p:nvGrpSpPr>
          <p:grpSpPr>
            <a:xfrm>
              <a:off x="1367739" y="3719336"/>
              <a:ext cx="987532" cy="457200"/>
              <a:chOff x="5602235" y="3197698"/>
              <a:chExt cx="987532" cy="457200"/>
            </a:xfrm>
          </p:grpSpPr>
          <p:pic>
            <p:nvPicPr>
              <p:cNvPr id="1040" name="Graphic 1039">
                <a:extLst>
                  <a:ext uri="{FF2B5EF4-FFF2-40B4-BE49-F238E27FC236}">
                    <a16:creationId xmlns:a16="http://schemas.microsoft.com/office/drawing/2014/main" id="{B581D21B-4DDB-EBFB-820E-A2E76C2E6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02235" y="3197698"/>
                <a:ext cx="457200" cy="457200"/>
              </a:xfrm>
              <a:prstGeom prst="rect">
                <a:avLst/>
              </a:prstGeom>
              <a:effectLst/>
            </p:spPr>
          </p:pic>
          <p:pic>
            <p:nvPicPr>
              <p:cNvPr id="1042" name="Graphic 1041" descr="Azure SQL">
                <a:extLst>
                  <a:ext uri="{FF2B5EF4-FFF2-40B4-BE49-F238E27FC236}">
                    <a16:creationId xmlns:a16="http://schemas.microsoft.com/office/drawing/2014/main" id="{AB6EA221-BC61-8C72-D5C7-F0F5F70AC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32567" y="3197698"/>
                <a:ext cx="457200" cy="4572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043" name="Rectangle: Rounded Corners 1042">
            <a:extLst>
              <a:ext uri="{FF2B5EF4-FFF2-40B4-BE49-F238E27FC236}">
                <a16:creationId xmlns:a16="http://schemas.microsoft.com/office/drawing/2014/main" id="{2C302BDE-D7F0-00BD-213C-0EBC6E087814}"/>
              </a:ext>
            </a:extLst>
          </p:cNvPr>
          <p:cNvSpPr/>
          <p:nvPr/>
        </p:nvSpPr>
        <p:spPr bwMode="auto">
          <a:xfrm>
            <a:off x="3443399" y="3242213"/>
            <a:ext cx="2822980" cy="3578687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FC49812E-641C-C032-7F96-2E93D8478931}"/>
              </a:ext>
            </a:extLst>
          </p:cNvPr>
          <p:cNvSpPr/>
          <p:nvPr/>
        </p:nvSpPr>
        <p:spPr bwMode="auto">
          <a:xfrm>
            <a:off x="3510830" y="3905866"/>
            <a:ext cx="2688118" cy="2836325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88E8DFC1-8E5D-DBD1-8CFA-199312623631}"/>
              </a:ext>
            </a:extLst>
          </p:cNvPr>
          <p:cNvGrpSpPr/>
          <p:nvPr/>
        </p:nvGrpSpPr>
        <p:grpSpPr>
          <a:xfrm>
            <a:off x="3949495" y="3998186"/>
            <a:ext cx="1803342" cy="1384366"/>
            <a:chOff x="959834" y="2945546"/>
            <a:chExt cx="1803342" cy="1384366"/>
          </a:xfrm>
        </p:grpSpPr>
        <p:sp>
          <p:nvSpPr>
            <p:cNvPr id="1054" name="Rectangle: Rounded Corners 1053">
              <a:extLst>
                <a:ext uri="{FF2B5EF4-FFF2-40B4-BE49-F238E27FC236}">
                  <a16:creationId xmlns:a16="http://schemas.microsoft.com/office/drawing/2014/main" id="{629A3075-6FFB-5889-C057-8DD056B8336B}"/>
                </a:ext>
              </a:extLst>
            </p:cNvPr>
            <p:cNvSpPr/>
            <p:nvPr/>
          </p:nvSpPr>
          <p:spPr bwMode="auto">
            <a:xfrm>
              <a:off x="959834" y="2945546"/>
              <a:ext cx="1803342" cy="138436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ervers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and SQL Servers</a:t>
              </a:r>
            </a:p>
          </p:txBody>
        </p: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B8BC3B7C-B557-D556-26CA-53CF08A14064}"/>
                </a:ext>
              </a:extLst>
            </p:cNvPr>
            <p:cNvGrpSpPr/>
            <p:nvPr/>
          </p:nvGrpSpPr>
          <p:grpSpPr>
            <a:xfrm>
              <a:off x="1367739" y="3719336"/>
              <a:ext cx="987532" cy="457200"/>
              <a:chOff x="5602235" y="3197698"/>
              <a:chExt cx="987532" cy="457200"/>
            </a:xfrm>
          </p:grpSpPr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346874C2-01F2-0453-37B2-111134C71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02235" y="3197698"/>
                <a:ext cx="457200" cy="457200"/>
              </a:xfrm>
              <a:prstGeom prst="rect">
                <a:avLst/>
              </a:prstGeom>
              <a:effectLst/>
            </p:spPr>
          </p:pic>
          <p:pic>
            <p:nvPicPr>
              <p:cNvPr id="1062" name="Graphic 1061" descr="Azure SQL">
                <a:extLst>
                  <a:ext uri="{FF2B5EF4-FFF2-40B4-BE49-F238E27FC236}">
                    <a16:creationId xmlns:a16="http://schemas.microsoft.com/office/drawing/2014/main" id="{15F27C7E-E0BA-7A62-63CC-285D2937E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32567" y="3197698"/>
                <a:ext cx="457200" cy="4572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064" name="Rectangle: Rounded Corners 1063">
            <a:extLst>
              <a:ext uri="{FF2B5EF4-FFF2-40B4-BE49-F238E27FC236}">
                <a16:creationId xmlns:a16="http://schemas.microsoft.com/office/drawing/2014/main" id="{57117E15-125D-753D-218A-B5B869B8FEE7}"/>
              </a:ext>
            </a:extLst>
          </p:cNvPr>
          <p:cNvSpPr/>
          <p:nvPr/>
        </p:nvSpPr>
        <p:spPr bwMode="auto">
          <a:xfrm>
            <a:off x="539289" y="3242213"/>
            <a:ext cx="2822980" cy="3578687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65" name="Rectangle: Rounded Corners 1064">
            <a:extLst>
              <a:ext uri="{FF2B5EF4-FFF2-40B4-BE49-F238E27FC236}">
                <a16:creationId xmlns:a16="http://schemas.microsoft.com/office/drawing/2014/main" id="{0B01D3B6-7793-9AE0-47BC-17DE489EA3FB}"/>
              </a:ext>
            </a:extLst>
          </p:cNvPr>
          <p:cNvSpPr/>
          <p:nvPr/>
        </p:nvSpPr>
        <p:spPr bwMode="auto">
          <a:xfrm>
            <a:off x="606720" y="3905866"/>
            <a:ext cx="2688118" cy="2836325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1D06555-C2C9-55BA-2C90-B42980D567F6}"/>
              </a:ext>
            </a:extLst>
          </p:cNvPr>
          <p:cNvSpPr txBox="1"/>
          <p:nvPr/>
        </p:nvSpPr>
        <p:spPr>
          <a:xfrm>
            <a:off x="1326094" y="6305591"/>
            <a:ext cx="1378247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</a:t>
            </a:r>
          </a:p>
        </p:txBody>
      </p:sp>
      <p:sp>
        <p:nvSpPr>
          <p:cNvPr id="1101" name="Rectangle: Rounded Corners 1100">
            <a:extLst>
              <a:ext uri="{FF2B5EF4-FFF2-40B4-BE49-F238E27FC236}">
                <a16:creationId xmlns:a16="http://schemas.microsoft.com/office/drawing/2014/main" id="{991564F4-71F8-2F21-9430-8173C7C0ACD3}"/>
              </a:ext>
            </a:extLst>
          </p:cNvPr>
          <p:cNvSpPr/>
          <p:nvPr/>
        </p:nvSpPr>
        <p:spPr bwMode="auto">
          <a:xfrm>
            <a:off x="3664805" y="6222562"/>
            <a:ext cx="5323578" cy="397545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193AFE2B-4989-D455-9CA3-FB6C5A9055D3}"/>
              </a:ext>
            </a:extLst>
          </p:cNvPr>
          <p:cNvSpPr txBox="1"/>
          <p:nvPr/>
        </p:nvSpPr>
        <p:spPr>
          <a:xfrm>
            <a:off x="4219388" y="5678181"/>
            <a:ext cx="159572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1EF841C-D737-B5AE-03B3-57DD7AFF8081}"/>
              </a:ext>
            </a:extLst>
          </p:cNvPr>
          <p:cNvGrpSpPr/>
          <p:nvPr/>
        </p:nvGrpSpPr>
        <p:grpSpPr>
          <a:xfrm>
            <a:off x="1083612" y="3998186"/>
            <a:ext cx="1803342" cy="1384366"/>
            <a:chOff x="1113545" y="3998186"/>
            <a:chExt cx="1803342" cy="1384366"/>
          </a:xfrm>
        </p:grpSpPr>
        <p:sp>
          <p:nvSpPr>
            <p:cNvPr id="1094" name="Rectangle: Rounded Corners 1093">
              <a:extLst>
                <a:ext uri="{FF2B5EF4-FFF2-40B4-BE49-F238E27FC236}">
                  <a16:creationId xmlns:a16="http://schemas.microsoft.com/office/drawing/2014/main" id="{3D0FC9C5-8145-D2F7-D864-699C17EECE02}"/>
                </a:ext>
              </a:extLst>
            </p:cNvPr>
            <p:cNvSpPr/>
            <p:nvPr/>
          </p:nvSpPr>
          <p:spPr bwMode="auto">
            <a:xfrm>
              <a:off x="1113545" y="3998186"/>
              <a:ext cx="1803342" cy="138436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and Linux virtual machines</a:t>
              </a:r>
            </a:p>
          </p:txBody>
        </p:sp>
        <p:grpSp>
          <p:nvGrpSpPr>
            <p:cNvPr id="1122" name="Group 1121">
              <a:extLst>
                <a:ext uri="{FF2B5EF4-FFF2-40B4-BE49-F238E27FC236}">
                  <a16:creationId xmlns:a16="http://schemas.microsoft.com/office/drawing/2014/main" id="{B76D7742-E87F-A8AE-9F4B-73FECD2AE136}"/>
                </a:ext>
              </a:extLst>
            </p:cNvPr>
            <p:cNvGrpSpPr/>
            <p:nvPr/>
          </p:nvGrpSpPr>
          <p:grpSpPr>
            <a:xfrm>
              <a:off x="1521450" y="4771976"/>
              <a:ext cx="987532" cy="457200"/>
              <a:chOff x="4224786" y="5841524"/>
              <a:chExt cx="987532" cy="457200"/>
            </a:xfrm>
          </p:grpSpPr>
          <p:pic>
            <p:nvPicPr>
              <p:cNvPr id="1107" name="Graphic 1106" descr="Windows Virtual Machine icon">
                <a:extLst>
                  <a:ext uri="{FF2B5EF4-FFF2-40B4-BE49-F238E27FC236}">
                    <a16:creationId xmlns:a16="http://schemas.microsoft.com/office/drawing/2014/main" id="{FEF3EE3A-F651-2D0A-4844-4B2D7886B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55118" y="584152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109" name="Graphic 1108" descr="Linux machine icon">
                <a:extLst>
                  <a:ext uri="{FF2B5EF4-FFF2-40B4-BE49-F238E27FC236}">
                    <a16:creationId xmlns:a16="http://schemas.microsoft.com/office/drawing/2014/main" id="{38217E3D-B718-5122-AFE1-5117894894E3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24786" y="5841524"/>
                <a:ext cx="457200" cy="457200"/>
              </a:xfrm>
              <a:prstGeom prst="rect">
                <a:avLst/>
              </a:prstGeom>
            </p:spPr>
          </p:pic>
        </p:grpSp>
      </p:grpSp>
      <p:pic>
        <p:nvPicPr>
          <p:cNvPr id="1123" name="Graphic 1122">
            <a:extLst>
              <a:ext uri="{FF2B5EF4-FFF2-40B4-BE49-F238E27FC236}">
                <a16:creationId xmlns:a16="http://schemas.microsoft.com/office/drawing/2014/main" id="{71B9D2C9-351C-8B09-44E0-7E81D6907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9757" y="5585072"/>
            <a:ext cx="517998" cy="517998"/>
          </a:xfrm>
          <a:prstGeom prst="rect">
            <a:avLst/>
          </a:prstGeom>
        </p:spPr>
      </p:pic>
      <p:pic>
        <p:nvPicPr>
          <p:cNvPr id="16" name="Picture 15" descr="Azure Policy">
            <a:extLst>
              <a:ext uri="{FF2B5EF4-FFF2-40B4-BE49-F238E27FC236}">
                <a16:creationId xmlns:a16="http://schemas.microsoft.com/office/drawing/2014/main" id="{8038B734-2491-F940-6164-EB24A55FAB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2541" y="3470138"/>
            <a:ext cx="466482" cy="238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C99A43-2402-1248-9DB4-C66442D527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254" y="3385646"/>
            <a:ext cx="691563" cy="371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5D1610-5795-6B44-8CD7-6116653F4DAB}"/>
              </a:ext>
            </a:extLst>
          </p:cNvPr>
          <p:cNvSpPr txBox="1"/>
          <p:nvPr/>
        </p:nvSpPr>
        <p:spPr>
          <a:xfrm>
            <a:off x="9826666" y="3356036"/>
            <a:ext cx="1694925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Canada Federal PBMM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Policy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BDA2B69-243B-F2D2-16D2-8F48722ACE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60596" y="3360100"/>
            <a:ext cx="365760" cy="36576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F629452-7CDF-A891-0547-F379BBD039DB}"/>
              </a:ext>
            </a:extLst>
          </p:cNvPr>
          <p:cNvSpPr/>
          <p:nvPr/>
        </p:nvSpPr>
        <p:spPr bwMode="auto">
          <a:xfrm>
            <a:off x="3658765" y="3372708"/>
            <a:ext cx="5323578" cy="397544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Federal Risk and Authorization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Management Program (FedRAMP) Azure Policy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4A84433-6DBB-D87B-A23B-BE0A4FACBE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64146" y="3405820"/>
            <a:ext cx="320040" cy="320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04BD1-1C72-3C19-B074-00FF576062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1864" y="3447408"/>
            <a:ext cx="934992" cy="229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A24030-90A5-ED7B-5596-F24F33628B2F}"/>
              </a:ext>
            </a:extLst>
          </p:cNvPr>
          <p:cNvSpPr txBox="1"/>
          <p:nvPr/>
        </p:nvSpPr>
        <p:spPr>
          <a:xfrm>
            <a:off x="1152425" y="3346356"/>
            <a:ext cx="1694925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Healthcare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Policy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3662310-9CEB-D7E8-03F5-EECFE8DEE8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64991" y="3379234"/>
            <a:ext cx="365760" cy="3657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816C310-AB61-DEB2-E02D-F60FE96A5BB2}"/>
              </a:ext>
            </a:extLst>
          </p:cNvPr>
          <p:cNvGrpSpPr/>
          <p:nvPr/>
        </p:nvGrpSpPr>
        <p:grpSpPr>
          <a:xfrm>
            <a:off x="4917937" y="1720466"/>
            <a:ext cx="5658583" cy="982058"/>
            <a:chOff x="4939445" y="1887153"/>
            <a:chExt cx="5658583" cy="98205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18B8537-EF44-A705-516B-7E7E4A9C7578}"/>
                </a:ext>
              </a:extLst>
            </p:cNvPr>
            <p:cNvSpPr/>
            <p:nvPr/>
          </p:nvSpPr>
          <p:spPr bwMode="auto">
            <a:xfrm>
              <a:off x="4939445" y="1887153"/>
              <a:ext cx="5658583" cy="982058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Arc integrations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D598878-6FCF-3A3A-4DD6-CE0118271A7B}"/>
                </a:ext>
              </a:extLst>
            </p:cNvPr>
            <p:cNvGrpSpPr/>
            <p:nvPr/>
          </p:nvGrpSpPr>
          <p:grpSpPr>
            <a:xfrm>
              <a:off x="5064862" y="2297319"/>
              <a:ext cx="5455836" cy="464283"/>
              <a:chOff x="5110118" y="2407604"/>
              <a:chExt cx="5455836" cy="46428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6106F3B-22CF-2914-AC7E-7B47F91C8CAC}"/>
                  </a:ext>
                </a:extLst>
              </p:cNvPr>
              <p:cNvSpPr/>
              <p:nvPr/>
            </p:nvSpPr>
            <p:spPr bwMode="auto">
              <a:xfrm>
                <a:off x="5110118" y="2661286"/>
                <a:ext cx="1325628" cy="20925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Extensibility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1A07DCC-5103-24A8-3298-F6DF2FA336EF}"/>
                  </a:ext>
                </a:extLst>
              </p:cNvPr>
              <p:cNvSpPr/>
              <p:nvPr/>
            </p:nvSpPr>
            <p:spPr bwMode="auto">
              <a:xfrm>
                <a:off x="6488365" y="2661117"/>
                <a:ext cx="1325628" cy="20874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Patching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DDB6F02-B0AE-C754-377D-E16E7EAA40D4}"/>
                  </a:ext>
                </a:extLst>
              </p:cNvPr>
              <p:cNvSpPr/>
              <p:nvPr/>
            </p:nvSpPr>
            <p:spPr bwMode="auto">
              <a:xfrm>
                <a:off x="7862079" y="2662637"/>
                <a:ext cx="1325628" cy="20925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Automanage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28BF024-6439-3EEE-2A0A-C49FE22A6C4E}"/>
                  </a:ext>
                </a:extLst>
              </p:cNvPr>
              <p:cNvSpPr/>
              <p:nvPr/>
            </p:nvSpPr>
            <p:spPr bwMode="auto">
              <a:xfrm>
                <a:off x="9240326" y="2662468"/>
                <a:ext cx="1325628" cy="20874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Tags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4668427-9EE0-F6E4-FC3B-B28B23E8EE54}"/>
                  </a:ext>
                </a:extLst>
              </p:cNvPr>
              <p:cNvSpPr/>
              <p:nvPr/>
            </p:nvSpPr>
            <p:spPr bwMode="auto">
              <a:xfrm>
                <a:off x="5110118" y="2407773"/>
                <a:ext cx="1325628" cy="20925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Threat Protection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B2FDA8-FF09-7C88-A81B-91891267EA32}"/>
                  </a:ext>
                </a:extLst>
              </p:cNvPr>
              <p:cNvSpPr/>
              <p:nvPr/>
            </p:nvSpPr>
            <p:spPr bwMode="auto">
              <a:xfrm>
                <a:off x="6488365" y="2407604"/>
                <a:ext cx="1325628" cy="20874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C436F5C-2C6D-9F59-EAFB-A70726535C83}"/>
                  </a:ext>
                </a:extLst>
              </p:cNvPr>
              <p:cNvSpPr/>
              <p:nvPr/>
            </p:nvSpPr>
            <p:spPr bwMode="auto">
              <a:xfrm>
                <a:off x="7862079" y="2409124"/>
                <a:ext cx="1325628" cy="209250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Secrets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019E386-138F-683B-C029-086FDE7D0F5D}"/>
                  </a:ext>
                </a:extLst>
              </p:cNvPr>
              <p:cNvSpPr/>
              <p:nvPr/>
            </p:nvSpPr>
            <p:spPr bwMode="auto">
              <a:xfrm>
                <a:off x="9240326" y="2408955"/>
                <a:ext cx="1325628" cy="20874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Change Tracking</a:t>
                </a:r>
              </a:p>
            </p:txBody>
          </p:sp>
        </p:grpSp>
        <p:pic>
          <p:nvPicPr>
            <p:cNvPr id="34" name="Graphic 33" descr="Azure arc icon">
              <a:extLst>
                <a:ext uri="{FF2B5EF4-FFF2-40B4-BE49-F238E27FC236}">
                  <a16:creationId xmlns:a16="http://schemas.microsoft.com/office/drawing/2014/main" id="{E48EB951-F30A-BBE3-7F77-3E2D0BE67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22445" y="1890556"/>
              <a:ext cx="385731" cy="385731"/>
            </a:xfrm>
            <a:prstGeom prst="rect">
              <a:avLst/>
            </a:prstGeom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</p:pic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0780A21-C48F-DD21-CEC8-9D23F691A52B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8226279" y="2917136"/>
            <a:ext cx="2419979" cy="325077"/>
          </a:xfrm>
          <a:prstGeom prst="bentConnector2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3AA6985-1FA0-3040-1604-6892D1BFF8DF}"/>
              </a:ext>
            </a:extLst>
          </p:cNvPr>
          <p:cNvCxnSpPr>
            <a:stCxn id="1026" idx="0"/>
            <a:endCxn id="32" idx="2"/>
          </p:cNvCxnSpPr>
          <p:nvPr/>
        </p:nvCxnSpPr>
        <p:spPr>
          <a:xfrm flipV="1">
            <a:off x="7745155" y="2702524"/>
            <a:ext cx="2075" cy="539688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81ACDA7-BE4A-6215-7CB8-6C8A9E2CFEE4}"/>
              </a:ext>
            </a:extLst>
          </p:cNvPr>
          <p:cNvCxnSpPr>
            <a:cxnSpLocks/>
            <a:endCxn id="1043" idx="0"/>
          </p:cNvCxnSpPr>
          <p:nvPr/>
        </p:nvCxnSpPr>
        <p:spPr>
          <a:xfrm rot="10800000" flipV="1">
            <a:off x="4854889" y="2973074"/>
            <a:ext cx="2411216" cy="269138"/>
          </a:xfrm>
          <a:prstGeom prst="bentConnector2">
            <a:avLst/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87DBE8-65D0-0619-2AF1-0EB4255CE645}"/>
              </a:ext>
            </a:extLst>
          </p:cNvPr>
          <p:cNvCxnSpPr>
            <a:cxnSpLocks/>
          </p:cNvCxnSpPr>
          <p:nvPr/>
        </p:nvCxnSpPr>
        <p:spPr>
          <a:xfrm flipV="1">
            <a:off x="8226278" y="2702525"/>
            <a:ext cx="0" cy="21461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B97DC93-788A-15E9-AEED-8FD815B79D8E}"/>
              </a:ext>
            </a:extLst>
          </p:cNvPr>
          <p:cNvCxnSpPr>
            <a:cxnSpLocks/>
          </p:cNvCxnSpPr>
          <p:nvPr/>
        </p:nvCxnSpPr>
        <p:spPr>
          <a:xfrm flipV="1">
            <a:off x="7269815" y="2709366"/>
            <a:ext cx="0" cy="214611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25FC04A8-315E-E0C0-D645-A751408C6F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35760" y="766499"/>
            <a:ext cx="457200" cy="457200"/>
          </a:xfrm>
          <a:prstGeom prst="rect">
            <a:avLst/>
          </a:prstGeom>
        </p:spPr>
      </p:pic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8FB403B-AD1A-8916-8037-E3C54CBC9977}"/>
              </a:ext>
            </a:extLst>
          </p:cNvPr>
          <p:cNvCxnSpPr>
            <a:cxnSpLocks/>
            <a:endCxn id="1064" idx="0"/>
          </p:cNvCxnSpPr>
          <p:nvPr/>
        </p:nvCxnSpPr>
        <p:spPr>
          <a:xfrm rot="10800000" flipV="1">
            <a:off x="1950779" y="2976098"/>
            <a:ext cx="2613526" cy="266114"/>
          </a:xfrm>
          <a:prstGeom prst="bentConnector2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4BF242-5C64-379E-6220-C7A8FB708760}"/>
              </a:ext>
            </a:extLst>
          </p:cNvPr>
          <p:cNvCxnSpPr>
            <a:cxnSpLocks/>
          </p:cNvCxnSpPr>
          <p:nvPr/>
        </p:nvCxnSpPr>
        <p:spPr>
          <a:xfrm flipV="1">
            <a:off x="4564305" y="1861218"/>
            <a:ext cx="0" cy="1115914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4E00133-943B-D1C7-16FF-B0DE6D520605}"/>
              </a:ext>
            </a:extLst>
          </p:cNvPr>
          <p:cNvSpPr/>
          <p:nvPr/>
        </p:nvSpPr>
        <p:spPr bwMode="auto">
          <a:xfrm>
            <a:off x="6744629" y="2892408"/>
            <a:ext cx="2001051" cy="182484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Arc projected resources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89C2D4-A85D-C662-4F0E-A62608E614B1}"/>
              </a:ext>
            </a:extLst>
          </p:cNvPr>
          <p:cNvSpPr txBox="1"/>
          <p:nvPr/>
        </p:nvSpPr>
        <p:spPr>
          <a:xfrm>
            <a:off x="3650605" y="2738209"/>
            <a:ext cx="973808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Native Azure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4742ADB-A4C4-A099-B661-AD1AB9D9D326}"/>
              </a:ext>
            </a:extLst>
          </p:cNvPr>
          <p:cNvSpPr/>
          <p:nvPr/>
        </p:nvSpPr>
        <p:spPr bwMode="auto">
          <a:xfrm>
            <a:off x="1950780" y="1346892"/>
            <a:ext cx="2350523" cy="1285362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management interface</a:t>
            </a:r>
          </a:p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portal</a:t>
            </a:r>
          </a:p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CLI / PowerShell</a:t>
            </a:r>
          </a:p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SDK</a:t>
            </a:r>
          </a:p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REST 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2D413C-B8E3-1D78-5507-1A1EFB280233}"/>
              </a:ext>
            </a:extLst>
          </p:cNvPr>
          <p:cNvSpPr txBox="1"/>
          <p:nvPr/>
        </p:nvSpPr>
        <p:spPr>
          <a:xfrm>
            <a:off x="572737" y="1566045"/>
            <a:ext cx="141254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management interface</a:t>
            </a:r>
          </a:p>
        </p:txBody>
      </p:sp>
      <p:pic>
        <p:nvPicPr>
          <p:cNvPr id="72" name="Graphic 71" descr="User">
            <a:extLst>
              <a:ext uri="{FF2B5EF4-FFF2-40B4-BE49-F238E27FC236}">
                <a16:creationId xmlns:a16="http://schemas.microsoft.com/office/drawing/2014/main" id="{4EB2C0CE-B681-66F8-81BB-205821D0A0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502" y="1711228"/>
            <a:ext cx="550979" cy="55097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1D01FD2-4489-ED90-93C4-5BB1C0A7CFF5}"/>
              </a:ext>
            </a:extLst>
          </p:cNvPr>
          <p:cNvSpPr txBox="1"/>
          <p:nvPr/>
        </p:nvSpPr>
        <p:spPr>
          <a:xfrm>
            <a:off x="93036" y="2206575"/>
            <a:ext cx="550980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ITOps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D938915-8E03-2262-83D9-DCA6B4D22314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06721" y="1989573"/>
            <a:ext cx="134405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B27004CD-482C-E50E-9A7F-8718C446FC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28535" y="5681240"/>
            <a:ext cx="365760" cy="36576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6579A3D-1012-FEA5-40EB-CEC7C66B8666}"/>
              </a:ext>
            </a:extLst>
          </p:cNvPr>
          <p:cNvGrpSpPr/>
          <p:nvPr/>
        </p:nvGrpSpPr>
        <p:grpSpPr>
          <a:xfrm>
            <a:off x="5641879" y="1159535"/>
            <a:ext cx="4262292" cy="464250"/>
            <a:chOff x="5957525" y="1165220"/>
            <a:chExt cx="4262292" cy="46425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7670BF8-2B14-1367-4BE2-5716E0DFD342}"/>
                </a:ext>
              </a:extLst>
            </p:cNvPr>
            <p:cNvGrpSpPr/>
            <p:nvPr/>
          </p:nvGrpSpPr>
          <p:grpSpPr>
            <a:xfrm>
              <a:off x="6594789" y="1168703"/>
              <a:ext cx="2992387" cy="460075"/>
              <a:chOff x="822369" y="1812877"/>
              <a:chExt cx="2992387" cy="460075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A293C3B2-5758-556D-F520-33C4B14BC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724915" y="1812877"/>
                <a:ext cx="457200" cy="457200"/>
              </a:xfrm>
              <a:prstGeom prst="rect">
                <a:avLst/>
              </a:prstGeom>
              <a:effectLst/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055ABD0F-6835-043D-DB83-BD069D22A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357556" y="1815752"/>
                <a:ext cx="457200" cy="457200"/>
              </a:xfrm>
              <a:prstGeom prst="rect">
                <a:avLst/>
              </a:prstGeom>
              <a:effectLst/>
            </p:spPr>
          </p:pic>
          <p:pic>
            <p:nvPicPr>
              <p:cNvPr id="17" name="Graphic 16" descr="Architecture all-up">
                <a:extLst>
                  <a:ext uri="{FF2B5EF4-FFF2-40B4-BE49-F238E27FC236}">
                    <a16:creationId xmlns:a16="http://schemas.microsoft.com/office/drawing/2014/main" id="{5A60A0D7-1FE7-FE9E-61D9-E97030BB5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1459633" y="1812877"/>
                <a:ext cx="457200" cy="457200"/>
              </a:xfrm>
              <a:prstGeom prst="rect">
                <a:avLst/>
              </a:prstGeom>
              <a:effectLst/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90B65664-CBC9-CE02-DACA-B7DA5E64C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22369" y="1812877"/>
                <a:ext cx="457200" cy="457200"/>
              </a:xfrm>
              <a:prstGeom prst="rect">
                <a:avLst/>
              </a:prstGeom>
              <a:effectLst/>
            </p:spPr>
          </p:pic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2083E14D-3059-9564-6E17-73D48335A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092274" y="1812877"/>
                <a:ext cx="457200" cy="457200"/>
              </a:xfrm>
              <a:prstGeom prst="rect">
                <a:avLst/>
              </a:prstGeom>
              <a:effectLst/>
            </p:spPr>
          </p:pic>
        </p:grp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1F31B025-26B1-6BEC-834E-A6EE03ED6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957525" y="1172270"/>
              <a:ext cx="457200" cy="45720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DD89A8F1-04E2-B0A3-9839-F5CB38089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762617" y="1165220"/>
              <a:ext cx="457200" cy="457200"/>
            </a:xfrm>
            <a:prstGeom prst="rect">
              <a:avLst/>
            </a:prstGeom>
          </p:spPr>
        </p:pic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CF046490-8DC9-FF7F-6E76-84118E73A8B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125871" y="5674454"/>
            <a:ext cx="1165432" cy="34731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B2C12CDF-5CC3-E19E-C1CD-ED02E6E4E431}"/>
              </a:ext>
            </a:extLst>
          </p:cNvPr>
          <p:cNvGrpSpPr/>
          <p:nvPr/>
        </p:nvGrpSpPr>
        <p:grpSpPr>
          <a:xfrm>
            <a:off x="9510331" y="5600768"/>
            <a:ext cx="2327594" cy="455808"/>
            <a:chOff x="9598762" y="5572912"/>
            <a:chExt cx="2327594" cy="455808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19D8C470-BB60-554C-8884-B16094C0A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762" y="5572912"/>
              <a:ext cx="455808" cy="455808"/>
            </a:xfrm>
            <a:prstGeom prst="rect">
              <a:avLst/>
            </a:prstGeom>
          </p:spPr>
        </p:pic>
        <p:pic>
          <p:nvPicPr>
            <p:cNvPr id="37" name="Picture 36" descr="A yellow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E6087071-49EC-720F-0BDF-71B62125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1363" y="5672811"/>
              <a:ext cx="585879" cy="350599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FDA945D3-7DD8-FE48-8CD8-72E4F0B5B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824" y="5728481"/>
              <a:ext cx="972532" cy="126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5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Open-Source Akri architecture</a:t>
            </a:r>
            <a:endParaRPr lang="en-US" spc="-50" dirty="0">
              <a:latin typeface="Segoe UI Semibold (Headings)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7D6BA3-D494-7AB1-FA6E-4627670754B3}"/>
              </a:ext>
            </a:extLst>
          </p:cNvPr>
          <p:cNvGrpSpPr/>
          <p:nvPr/>
        </p:nvGrpSpPr>
        <p:grpSpPr>
          <a:xfrm>
            <a:off x="599783" y="1152659"/>
            <a:ext cx="10992432" cy="5364050"/>
            <a:chOff x="599783" y="1152659"/>
            <a:chExt cx="10992432" cy="53640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824FFE-8CD5-1EBF-D7A1-D453A90B0058}"/>
                </a:ext>
              </a:extLst>
            </p:cNvPr>
            <p:cNvSpPr/>
            <p:nvPr/>
          </p:nvSpPr>
          <p:spPr bwMode="auto">
            <a:xfrm>
              <a:off x="3606898" y="1152659"/>
              <a:ext cx="7985317" cy="536405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Edge-located Kubernetes cluster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0871976-D35E-2B8F-E762-1A3E00039D91}"/>
                </a:ext>
              </a:extLst>
            </p:cNvPr>
            <p:cNvSpPr/>
            <p:nvPr/>
          </p:nvSpPr>
          <p:spPr bwMode="auto">
            <a:xfrm>
              <a:off x="3795789" y="1666635"/>
              <a:ext cx="7580831" cy="304667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Control Plane node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88B5463-2749-D088-E95B-EC4981CD38E7}"/>
                </a:ext>
              </a:extLst>
            </p:cNvPr>
            <p:cNvSpPr/>
            <p:nvPr/>
          </p:nvSpPr>
          <p:spPr bwMode="auto">
            <a:xfrm>
              <a:off x="3795790" y="4874734"/>
              <a:ext cx="7580831" cy="1449288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Worker node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D370C2-111E-76F7-A4CE-A8041BDA095A}"/>
                </a:ext>
              </a:extLst>
            </p:cNvPr>
            <p:cNvGrpSpPr/>
            <p:nvPr/>
          </p:nvGrpSpPr>
          <p:grpSpPr>
            <a:xfrm>
              <a:off x="4105497" y="5277061"/>
              <a:ext cx="6959164" cy="921422"/>
              <a:chOff x="575457" y="5720887"/>
              <a:chExt cx="6959164" cy="921422"/>
            </a:xfrm>
          </p:grpSpPr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8C0B7570-2F5F-0EE1-00E2-A2A2800A9E87}"/>
                  </a:ext>
                </a:extLst>
              </p:cNvPr>
              <p:cNvSpPr/>
              <p:nvPr/>
            </p:nvSpPr>
            <p:spPr bwMode="auto">
              <a:xfrm>
                <a:off x="2380025" y="5720887"/>
                <a:ext cx="1549970" cy="910425"/>
              </a:xfrm>
              <a:prstGeom prst="roundRect">
                <a:avLst>
                  <a:gd name="adj" fmla="val 4645"/>
                </a:avLst>
              </a:prstGeom>
              <a:solidFill>
                <a:srgbClr val="00206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&lt;protocol&gt;</a:t>
                </a:r>
                <a:b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</a:br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Discovery Handler</a:t>
                </a:r>
              </a:p>
            </p:txBody>
          </p:sp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606E667E-329D-289D-7F75-99F637EA0AB5}"/>
                  </a:ext>
                </a:extLst>
              </p:cNvPr>
              <p:cNvSpPr/>
              <p:nvPr/>
            </p:nvSpPr>
            <p:spPr bwMode="auto">
              <a:xfrm>
                <a:off x="4182338" y="5720887"/>
                <a:ext cx="1549970" cy="910425"/>
              </a:xfrm>
              <a:prstGeom prst="roundRect">
                <a:avLst>
                  <a:gd name="adj" fmla="val 4645"/>
                </a:avLst>
              </a:prstGeom>
              <a:solidFill>
                <a:srgbClr val="00206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Akri agent</a:t>
                </a:r>
              </a:p>
            </p:txBody>
          </p:sp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C4F3897C-D7B4-F5E5-256C-845806142319}"/>
                  </a:ext>
                </a:extLst>
              </p:cNvPr>
              <p:cNvSpPr/>
              <p:nvPr/>
            </p:nvSpPr>
            <p:spPr bwMode="auto">
              <a:xfrm>
                <a:off x="5984651" y="5731884"/>
                <a:ext cx="1549970" cy="910425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latin typeface="Segoe UI Semibold (Headings)"/>
                  </a:rPr>
                  <a:t>kubelet</a:t>
                </a:r>
                <a:endParaRPr lang="en-US" sz="1100">
                  <a:solidFill>
                    <a:srgbClr val="FFFFFF"/>
                  </a:solidFill>
                  <a:latin typeface="Segoe UI Semibold (Headings)"/>
                  <a:cs typeface="Segoe UI" pitchFamily="34" charset="0"/>
                </a:endParaRP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00C0959-3BF4-1745-3152-52EFA738708D}"/>
                  </a:ext>
                </a:extLst>
              </p:cNvPr>
              <p:cNvCxnSpPr>
                <a:cxnSpLocks/>
                <a:stCxn id="156" idx="1"/>
                <a:endCxn id="155" idx="3"/>
              </p:cNvCxnSpPr>
              <p:nvPr/>
            </p:nvCxnSpPr>
            <p:spPr>
              <a:xfrm flipH="1">
                <a:off x="3929995" y="6176100"/>
                <a:ext cx="25234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Flowchart: Multidocument 158">
                <a:extLst>
                  <a:ext uri="{FF2B5EF4-FFF2-40B4-BE49-F238E27FC236}">
                    <a16:creationId xmlns:a16="http://schemas.microsoft.com/office/drawing/2014/main" id="{F7F0A05E-04DE-EF91-A17B-6AEB851F87AD}"/>
                  </a:ext>
                </a:extLst>
              </p:cNvPr>
              <p:cNvSpPr/>
              <p:nvPr/>
            </p:nvSpPr>
            <p:spPr bwMode="auto">
              <a:xfrm>
                <a:off x="575457" y="5720887"/>
                <a:ext cx="1554480" cy="914400"/>
              </a:xfrm>
              <a:prstGeom prst="flowChartMultidocument">
                <a:avLst/>
              </a:prstGeom>
              <a:solidFill>
                <a:srgbClr val="00206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Custom Broker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C2C2F6-266D-CF7C-D89F-1FCD29642FBB}"/>
                </a:ext>
              </a:extLst>
            </p:cNvPr>
            <p:cNvGrpSpPr/>
            <p:nvPr/>
          </p:nvGrpSpPr>
          <p:grpSpPr>
            <a:xfrm>
              <a:off x="7712377" y="2322391"/>
              <a:ext cx="3352284" cy="1786548"/>
              <a:chOff x="6580671" y="1588639"/>
              <a:chExt cx="3352284" cy="1786548"/>
            </a:xfrm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0EC6695A-EBBD-341D-ABF5-0631A7984E24}"/>
                  </a:ext>
                </a:extLst>
              </p:cNvPr>
              <p:cNvSpPr/>
              <p:nvPr/>
            </p:nvSpPr>
            <p:spPr bwMode="auto">
              <a:xfrm>
                <a:off x="6580672" y="1588639"/>
                <a:ext cx="1549970" cy="910425"/>
              </a:xfrm>
              <a:prstGeom prst="roundRect">
                <a:avLst>
                  <a:gd name="adj" fmla="val 4645"/>
                </a:avLst>
              </a:prstGeom>
              <a:solidFill>
                <a:srgbClr val="00206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Akri controller</a:t>
                </a: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66D37B9A-B35D-B566-77BF-560DBA2C41A4}"/>
                  </a:ext>
                </a:extLst>
              </p:cNvPr>
              <p:cNvSpPr/>
              <p:nvPr/>
            </p:nvSpPr>
            <p:spPr bwMode="auto">
              <a:xfrm>
                <a:off x="8382985" y="1599636"/>
                <a:ext cx="1549970" cy="910425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Kubernetes scheduler</a:t>
                </a:r>
              </a:p>
            </p:txBody>
          </p:sp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CA62FE39-6292-6583-A84E-CED685DD2964}"/>
                  </a:ext>
                </a:extLst>
              </p:cNvPr>
              <p:cNvSpPr/>
              <p:nvPr/>
            </p:nvSpPr>
            <p:spPr bwMode="auto">
              <a:xfrm>
                <a:off x="6580671" y="2852586"/>
                <a:ext cx="3352283" cy="522601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API server</a:t>
                </a: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E966441-2E62-90DB-42CC-1737B4B28B9B}"/>
                  </a:ext>
                </a:extLst>
              </p:cNvPr>
              <p:cNvCxnSpPr>
                <a:cxnSpLocks/>
                <a:endCxn id="150" idx="2"/>
              </p:cNvCxnSpPr>
              <p:nvPr/>
            </p:nvCxnSpPr>
            <p:spPr>
              <a:xfrm flipV="1">
                <a:off x="7355657" y="2499064"/>
                <a:ext cx="0" cy="3535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A6D7A62-B10E-FE8D-0AEC-7E015125A78D}"/>
                  </a:ext>
                </a:extLst>
              </p:cNvPr>
              <p:cNvCxnSpPr>
                <a:cxnSpLocks/>
                <a:endCxn id="151" idx="2"/>
              </p:cNvCxnSpPr>
              <p:nvPr/>
            </p:nvCxnSpPr>
            <p:spPr>
              <a:xfrm flipV="1">
                <a:off x="9157969" y="2510061"/>
                <a:ext cx="1" cy="3535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8AD695-FA38-CF90-92CF-1040A2B0291C}"/>
                </a:ext>
              </a:extLst>
            </p:cNvPr>
            <p:cNvGrpSpPr/>
            <p:nvPr/>
          </p:nvGrpSpPr>
          <p:grpSpPr>
            <a:xfrm>
              <a:off x="4051634" y="1794938"/>
              <a:ext cx="2687825" cy="2841455"/>
              <a:chOff x="2923504" y="1144556"/>
              <a:chExt cx="2687825" cy="2841455"/>
            </a:xfrm>
          </p:grpSpPr>
          <p:sp>
            <p:nvSpPr>
              <p:cNvPr id="66" name="Cylinder 65">
                <a:extLst>
                  <a:ext uri="{FF2B5EF4-FFF2-40B4-BE49-F238E27FC236}">
                    <a16:creationId xmlns:a16="http://schemas.microsoft.com/office/drawing/2014/main" id="{9679FD1D-B722-FFD0-DACE-6C3DF9155123}"/>
                  </a:ext>
                </a:extLst>
              </p:cNvPr>
              <p:cNvSpPr/>
              <p:nvPr/>
            </p:nvSpPr>
            <p:spPr bwMode="auto">
              <a:xfrm>
                <a:off x="2923504" y="1144556"/>
                <a:ext cx="2687825" cy="2841455"/>
              </a:xfrm>
              <a:prstGeom prst="can">
                <a:avLst>
                  <a:gd name="adj" fmla="val 16854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00" err="1">
                  <a:solidFill>
                    <a:srgbClr val="FFFFFF"/>
                  </a:solidFill>
                  <a:latin typeface="Segoe UI Semibold (Headings)"/>
                  <a:cs typeface="Segoe UI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2B3C332-5C44-F75B-1C32-BAFAD76B1260}"/>
                  </a:ext>
                </a:extLst>
              </p:cNvPr>
              <p:cNvSpPr txBox="1"/>
              <p:nvPr/>
            </p:nvSpPr>
            <p:spPr>
              <a:xfrm>
                <a:off x="3863481" y="1250941"/>
                <a:ext cx="8078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440">
                  <a:defRPr/>
                </a:pPr>
                <a:r>
                  <a:rPr lang="en-US" sz="1400" i="1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bold (Headings)"/>
                  </a:rPr>
                  <a:t>etcd</a:t>
                </a:r>
                <a:endParaRPr lang="en-US" sz="1400" i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 (Headings)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A3EF01E-837F-03AC-2501-0E045BE5FF03}"/>
                  </a:ext>
                </a:extLst>
              </p:cNvPr>
              <p:cNvGrpSpPr/>
              <p:nvPr/>
            </p:nvGrpSpPr>
            <p:grpSpPr>
              <a:xfrm>
                <a:off x="3144597" y="1717742"/>
                <a:ext cx="2245637" cy="2082028"/>
                <a:chOff x="829383" y="1271116"/>
                <a:chExt cx="2245637" cy="208202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3EC5A76C-8B54-554F-AEFF-1E9B78F38789}"/>
                    </a:ext>
                  </a:extLst>
                </p:cNvPr>
                <p:cNvGrpSpPr/>
                <p:nvPr/>
              </p:nvGrpSpPr>
              <p:grpSpPr>
                <a:xfrm>
                  <a:off x="829383" y="1271116"/>
                  <a:ext cx="2245637" cy="1008445"/>
                  <a:chOff x="829383" y="1271116"/>
                  <a:chExt cx="2245637" cy="1008445"/>
                </a:xfrm>
              </p:grpSpPr>
              <p:sp>
                <p:nvSpPr>
                  <p:cNvPr id="148" name="Rectangle: Rounded Corners 147">
                    <a:extLst>
                      <a:ext uri="{FF2B5EF4-FFF2-40B4-BE49-F238E27FC236}">
                        <a16:creationId xmlns:a16="http://schemas.microsoft.com/office/drawing/2014/main" id="{08EE1CEE-F545-5663-0B8E-022F899103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9383" y="1271116"/>
                    <a:ext cx="2245637" cy="100844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206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9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Akri Configuration</a:t>
                    </a:r>
                    <a:r>
                      <a:rPr lang="en-US" sz="900">
                        <a:gradFill>
                          <a:gsLst>
                            <a:gs pos="2917">
                              <a:srgbClr val="FFFFFF"/>
                            </a:gs>
                            <a:gs pos="3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 (Headings)"/>
                      </a:rPr>
                      <a:t> </a:t>
                    </a:r>
                    <a:br>
                      <a:rPr lang="en-US" sz="900">
                        <a:gradFill>
                          <a:gsLst>
                            <a:gs pos="2917">
                              <a:srgbClr val="FFFFFF"/>
                            </a:gs>
                            <a:gs pos="3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 (Headings)"/>
                      </a:rPr>
                    </a:br>
                    <a:r>
                      <a:rPr lang="en-US" sz="900">
                        <a:gradFill>
                          <a:gsLst>
                            <a:gs pos="2917">
                              <a:srgbClr val="FFFFFF"/>
                            </a:gs>
                            <a:gs pos="3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 (Headings)"/>
                      </a:rPr>
                      <a:t>Custom Resource Definition (CRD)</a:t>
                    </a:r>
                  </a:p>
                </p:txBody>
              </p:sp>
              <p:sp>
                <p:nvSpPr>
                  <p:cNvPr id="149" name="Rectangle: Rounded Corners 148">
                    <a:extLst>
                      <a:ext uri="{FF2B5EF4-FFF2-40B4-BE49-F238E27FC236}">
                        <a16:creationId xmlns:a16="http://schemas.microsoft.com/office/drawing/2014/main" id="{1A56519E-C31D-E577-E5FE-AB9B833CAA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98598" y="1774681"/>
                    <a:ext cx="1307206" cy="43579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206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8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&lt;protocol&gt;</a:t>
                    </a:r>
                  </a:p>
                  <a:p>
                    <a:pPr algn="ctr"/>
                    <a:r>
                      <a:rPr lang="en-US" sz="8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Configuration</a:t>
                    </a:r>
                  </a:p>
                </p:txBody>
              </p: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424F4796-1D17-87D2-C448-0BF1A5D4C37E}"/>
                    </a:ext>
                  </a:extLst>
                </p:cNvPr>
                <p:cNvGrpSpPr/>
                <p:nvPr/>
              </p:nvGrpSpPr>
              <p:grpSpPr>
                <a:xfrm>
                  <a:off x="829383" y="2344698"/>
                  <a:ext cx="2245637" cy="1008446"/>
                  <a:chOff x="829383" y="1271117"/>
                  <a:chExt cx="2245637" cy="1008446"/>
                </a:xfrm>
              </p:grpSpPr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5B1D2A8-11C0-FF9D-57F5-5C1AA11BB4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9383" y="1271117"/>
                    <a:ext cx="2245637" cy="100844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206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9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Akri Instance</a:t>
                    </a:r>
                    <a:r>
                      <a:rPr lang="en-US" sz="900">
                        <a:gradFill>
                          <a:gsLst>
                            <a:gs pos="2917">
                              <a:srgbClr val="FFFFFF"/>
                            </a:gs>
                            <a:gs pos="3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 (Headings)"/>
                      </a:rPr>
                      <a:t> </a:t>
                    </a:r>
                    <a:br>
                      <a:rPr lang="en-US" sz="900">
                        <a:gradFill>
                          <a:gsLst>
                            <a:gs pos="2917">
                              <a:srgbClr val="FFFFFF"/>
                            </a:gs>
                            <a:gs pos="3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 (Headings)"/>
                      </a:rPr>
                    </a:br>
                    <a:r>
                      <a:rPr lang="en-US" sz="900">
                        <a:gradFill>
                          <a:gsLst>
                            <a:gs pos="2917">
                              <a:srgbClr val="FFFFFF"/>
                            </a:gs>
                            <a:gs pos="3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bold (Headings)"/>
                      </a:rPr>
                      <a:t>Custom Resource Definition (CRD)</a:t>
                    </a:r>
                  </a:p>
                </p:txBody>
              </p:sp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7E87E473-8278-87D7-F333-A9CA486BAF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98598" y="1775340"/>
                    <a:ext cx="1307206" cy="43579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206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8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&lt;protocol&gt;</a:t>
                    </a:r>
                  </a:p>
                  <a:p>
                    <a:pPr algn="ctr"/>
                    <a:r>
                      <a:rPr lang="en-US" sz="800">
                        <a:solidFill>
                          <a:srgbClr val="FFFFFF"/>
                        </a:solidFill>
                        <a:latin typeface="Segoe UI Semibold (Headings)"/>
                        <a:cs typeface="Segoe UI" pitchFamily="34" charset="0"/>
                      </a:rPr>
                      <a:t>Instance</a:t>
                    </a:r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0EDD866-D442-FE1D-5E31-AEF7CE4E39E5}"/>
                </a:ext>
              </a:extLst>
            </p:cNvPr>
            <p:cNvCxnSpPr>
              <a:cxnSpLocks/>
              <a:endCxn id="152" idx="1"/>
            </p:cNvCxnSpPr>
            <p:nvPr/>
          </p:nvCxnSpPr>
          <p:spPr>
            <a:xfrm>
              <a:off x="6739459" y="3847639"/>
              <a:ext cx="97291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844242-97F6-A5E3-6D71-F0A78E0A8F0F}"/>
                </a:ext>
              </a:extLst>
            </p:cNvPr>
            <p:cNvCxnSpPr>
              <a:cxnSpLocks/>
              <a:stCxn id="156" idx="0"/>
            </p:cNvCxnSpPr>
            <p:nvPr/>
          </p:nvCxnSpPr>
          <p:spPr>
            <a:xfrm flipH="1" flipV="1">
              <a:off x="8487361" y="4108939"/>
              <a:ext cx="2" cy="1168122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AA58C6-D6E3-D666-FF14-B5DFD129A929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10289676" y="4108939"/>
              <a:ext cx="0" cy="1179119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B44FB8C-CAA2-AC72-475B-E8DD3BA0D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60" r="6351"/>
            <a:stretch/>
          </p:blipFill>
          <p:spPr>
            <a:xfrm>
              <a:off x="7758171" y="5293299"/>
              <a:ext cx="302463" cy="340272"/>
            </a:xfrm>
            <a:prstGeom prst="rect">
              <a:avLst/>
            </a:prstGeom>
            <a:noFill/>
          </p:spPr>
        </p:pic>
        <p:pic>
          <p:nvPicPr>
            <p:cNvPr id="26" name="Kubernetes" descr="Kubernetes">
              <a:extLst>
                <a:ext uri="{FF2B5EF4-FFF2-40B4-BE49-F238E27FC236}">
                  <a16:creationId xmlns:a16="http://schemas.microsoft.com/office/drawing/2014/main" id="{23531816-0093-0DE5-2102-B0236AA5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89349" y="1215336"/>
              <a:ext cx="365760" cy="365760"/>
            </a:xfrm>
            <a:prstGeom prst="rect">
              <a:avLst/>
            </a:prstGeom>
          </p:spPr>
        </p:pic>
        <p:pic>
          <p:nvPicPr>
            <p:cNvPr id="28" name="Picture 2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6B94EBC-3BFC-B7AC-0279-AD669C769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60" r="6351"/>
            <a:stretch/>
          </p:blipFill>
          <p:spPr>
            <a:xfrm>
              <a:off x="7759237" y="2338893"/>
              <a:ext cx="302463" cy="340272"/>
            </a:xfrm>
            <a:prstGeom prst="rect">
              <a:avLst/>
            </a:prstGeom>
            <a:noFill/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2990E9F-D3AE-4FBC-864D-1D9F074A3867}"/>
                </a:ext>
              </a:extLst>
            </p:cNvPr>
            <p:cNvGrpSpPr/>
            <p:nvPr/>
          </p:nvGrpSpPr>
          <p:grpSpPr>
            <a:xfrm>
              <a:off x="600646" y="5235269"/>
              <a:ext cx="2067132" cy="1016002"/>
              <a:chOff x="93871" y="1607668"/>
              <a:chExt cx="2067132" cy="1016002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CCE9A7E-3111-DA19-C296-52203A55A3B0}"/>
                  </a:ext>
                </a:extLst>
              </p:cNvPr>
              <p:cNvSpPr/>
              <p:nvPr/>
            </p:nvSpPr>
            <p:spPr bwMode="auto">
              <a:xfrm>
                <a:off x="93871" y="1607668"/>
                <a:ext cx="2067132" cy="101600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Leaf device (assets)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8F418BE-824D-63DD-545C-2887B0A888AE}"/>
                  </a:ext>
                </a:extLst>
              </p:cNvPr>
              <p:cNvGrpSpPr/>
              <p:nvPr/>
            </p:nvGrpSpPr>
            <p:grpSpPr>
              <a:xfrm>
                <a:off x="487021" y="2109371"/>
                <a:ext cx="1253147" cy="457463"/>
                <a:chOff x="466277" y="3037994"/>
                <a:chExt cx="1253147" cy="457463"/>
              </a:xfrm>
            </p:grpSpPr>
            <p:pic>
              <p:nvPicPr>
                <p:cNvPr id="62" name="Graphic 61" descr="Security camera with solid fill">
                  <a:extLst>
                    <a:ext uri="{FF2B5EF4-FFF2-40B4-BE49-F238E27FC236}">
                      <a16:creationId xmlns:a16="http://schemas.microsoft.com/office/drawing/2014/main" id="{9ADB215D-34A3-37D5-E5F5-0CF0D8B912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277" y="3037994"/>
                  <a:ext cx="457200" cy="457200"/>
                </a:xfrm>
                <a:prstGeom prst="rect">
                  <a:avLst/>
                </a:prstGeom>
                <a:effectLst>
                  <a:outerShdw blurRad="571500" algn="ctr" rotWithShape="0">
                    <a:schemeClr val="accent1">
                      <a:alpha val="70000"/>
                    </a:schemeClr>
                  </a:outerShdw>
                </a:effectLst>
              </p:spPr>
            </p:pic>
            <p:pic>
              <p:nvPicPr>
                <p:cNvPr id="63" name="Graphic 62">
                  <a:extLst>
                    <a:ext uri="{FF2B5EF4-FFF2-40B4-BE49-F238E27FC236}">
                      <a16:creationId xmlns:a16="http://schemas.microsoft.com/office/drawing/2014/main" id="{3733464B-069E-D9DC-38F3-76794E00D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53664" y="3102251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64" name="Graphic 63" descr="Thermometer with solid fill">
                  <a:extLst>
                    <a:ext uri="{FF2B5EF4-FFF2-40B4-BE49-F238E27FC236}">
                      <a16:creationId xmlns:a16="http://schemas.microsoft.com/office/drawing/2014/main" id="{3BDE2F0E-7E73-65E1-0581-106908CF7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817" y="3038257"/>
                  <a:ext cx="457200" cy="457200"/>
                </a:xfrm>
                <a:prstGeom prst="rect">
                  <a:avLst/>
                </a:prstGeom>
                <a:effectLst>
                  <a:outerShdw blurRad="571500" algn="ctr" rotWithShape="0">
                    <a:schemeClr val="accent1">
                      <a:alpha val="70000"/>
                    </a:schemeClr>
                  </a:outerShdw>
                </a:effectLst>
              </p:spPr>
            </p:pic>
          </p:grp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64C515-34D7-7FEE-0301-5FBE273D7392}"/>
                </a:ext>
              </a:extLst>
            </p:cNvPr>
            <p:cNvCxnSpPr>
              <a:cxnSpLocks/>
              <a:stCxn id="59" idx="3"/>
              <a:endCxn id="159" idx="1"/>
            </p:cNvCxnSpPr>
            <p:nvPr/>
          </p:nvCxnSpPr>
          <p:spPr>
            <a:xfrm flipV="1">
              <a:off x="2667778" y="5734261"/>
              <a:ext cx="1437719" cy="9009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8AFEC1-EF24-E9BC-CFFC-AF440D6F6AC9}"/>
                </a:ext>
              </a:extLst>
            </p:cNvPr>
            <p:cNvSpPr txBox="1"/>
            <p:nvPr/>
          </p:nvSpPr>
          <p:spPr>
            <a:xfrm>
              <a:off x="2688832" y="5463435"/>
              <a:ext cx="947105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&lt;protocol&gt;</a:t>
              </a:r>
            </a:p>
          </p:txBody>
        </p:sp>
        <p:pic>
          <p:nvPicPr>
            <p:cNvPr id="40" name="Graphic 39" descr="User outline">
              <a:extLst>
                <a:ext uri="{FF2B5EF4-FFF2-40B4-BE49-F238E27FC236}">
                  <a16:creationId xmlns:a16="http://schemas.microsoft.com/office/drawing/2014/main" id="{7892C2C6-3143-1A6B-3274-3D7EAC3D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4749" y="1169616"/>
              <a:ext cx="457200" cy="45720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47E6641-B6A4-ADF7-90D1-A19571CE1E5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1633349" y="1626816"/>
              <a:ext cx="1" cy="3485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79C3BA-D3A5-0B26-FE01-2A22E26B6796}"/>
                </a:ext>
              </a:extLst>
            </p:cNvPr>
            <p:cNvGrpSpPr/>
            <p:nvPr/>
          </p:nvGrpSpPr>
          <p:grpSpPr>
            <a:xfrm>
              <a:off x="599783" y="1975397"/>
              <a:ext cx="2067133" cy="1845218"/>
              <a:chOff x="599783" y="1975397"/>
              <a:chExt cx="2067133" cy="1845218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E4CBB46-E930-733E-CA2C-E88BCC2F63B5}"/>
                  </a:ext>
                </a:extLst>
              </p:cNvPr>
              <p:cNvSpPr/>
              <p:nvPr/>
            </p:nvSpPr>
            <p:spPr bwMode="auto">
              <a:xfrm>
                <a:off x="599783" y="1975397"/>
                <a:ext cx="2067133" cy="1845218"/>
              </a:xfrm>
              <a:prstGeom prst="roundRect">
                <a:avLst>
                  <a:gd name="adj" fmla="val 4645"/>
                </a:avLst>
              </a:prstGeom>
              <a:solidFill>
                <a:srgbClr val="00206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kind: </a:t>
                </a:r>
                <a:r>
                  <a:rPr lang="en-US" sz="900" kern="0" dirty="0">
                    <a:solidFill>
                      <a:srgbClr val="50E6FF"/>
                    </a:solidFill>
                    <a:latin typeface="Segoe UI Semibold (Headings)"/>
                    <a:cs typeface="Segoe UI"/>
                  </a:rPr>
                  <a:t>Configuration</a:t>
                </a: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metadata: </a:t>
                </a: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   name: </a:t>
                </a:r>
                <a:r>
                  <a:rPr lang="en-US" sz="900" kern="0" dirty="0" err="1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akri</a:t>
                </a: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-</a:t>
                </a:r>
                <a:r>
                  <a:rPr lang="en-US" sz="900" kern="0" dirty="0">
                    <a:solidFill>
                      <a:srgbClr val="50E6FF"/>
                    </a:solidFill>
                    <a:latin typeface="Segoe UI Semibold (Headings)"/>
                    <a:cs typeface="Segoe UI"/>
                  </a:rPr>
                  <a:t>&lt;protocol&gt;</a:t>
                </a: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spec:</a:t>
                </a: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   </a:t>
                </a:r>
                <a:r>
                  <a:rPr lang="en-US" sz="900" kern="0" dirty="0" err="1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discoveryHandler</a:t>
                </a: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:</a:t>
                </a: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      name: &lt;protocol&gt;</a:t>
                </a: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   </a:t>
                </a:r>
                <a:r>
                  <a:rPr lang="en-US" sz="900" kern="0" dirty="0" err="1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brokerSpec</a:t>
                </a: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:</a:t>
                </a: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      containers:</a:t>
                </a: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      - name: </a:t>
                </a:r>
                <a:r>
                  <a:rPr lang="en-US" sz="900" kern="0" dirty="0">
                    <a:solidFill>
                      <a:srgbClr val="50E6FF"/>
                    </a:solidFill>
                    <a:latin typeface="Segoe UI Semibold (Headings)"/>
                    <a:cs typeface="Segoe UI"/>
                  </a:rPr>
                  <a:t>custom-broker</a:t>
                </a: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        image: </a:t>
                </a:r>
                <a:r>
                  <a:rPr lang="en-US" sz="900" kern="0" dirty="0">
                    <a:solidFill>
                      <a:srgbClr val="50E6FF"/>
                    </a:solidFill>
                    <a:latin typeface="Segoe UI Semibold (Headings)"/>
                    <a:cs typeface="Segoe UI"/>
                  </a:rPr>
                  <a:t>“ghcr.io/...”</a:t>
                </a:r>
                <a:endParaRPr lang="en-US" sz="900" kern="0" dirty="0">
                  <a:solidFill>
                    <a:srgbClr val="FFFFFF"/>
                  </a:solidFill>
                  <a:latin typeface="Segoe UI Semibold (Headings)"/>
                  <a:cs typeface="Segoe UI"/>
                </a:endParaRPr>
              </a:p>
              <a:p>
                <a:pPr defTabSz="914473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 (Headings)"/>
                    <a:cs typeface="Segoe UI"/>
                  </a:rPr>
                  <a:t>...</a:t>
                </a:r>
              </a:p>
            </p:txBody>
          </p:sp>
          <p:pic>
            <p:nvPicPr>
              <p:cNvPr id="53" name="Picture 52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2B46F93C-6654-EA04-923F-54127A200F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60" r="6351"/>
              <a:stretch/>
            </p:blipFill>
            <p:spPr>
              <a:xfrm>
                <a:off x="2318250" y="2014038"/>
                <a:ext cx="302463" cy="340272"/>
              </a:xfrm>
              <a:prstGeom prst="rect">
                <a:avLst/>
              </a:prstGeom>
              <a:noFill/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D8463A3-7F27-F1E2-3851-DDE752657D7C}"/>
                </a:ext>
              </a:extLst>
            </p:cNvPr>
            <p:cNvSpPr txBox="1"/>
            <p:nvPr/>
          </p:nvSpPr>
          <p:spPr>
            <a:xfrm>
              <a:off x="1707678" y="1591770"/>
              <a:ext cx="1380893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defRPr>
              </a:lvl1pPr>
            </a:lstStyle>
            <a:p>
              <a:r>
                <a:rPr lang="en-US"/>
                <a:t>Akri Kubernetes Provisioning manifest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3C3E93E-69DC-F612-C642-1D5C7E93354A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2666916" y="2898006"/>
              <a:ext cx="9256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9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Local – Solution reference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2EFB00-1C0F-6D33-FD0C-E5E29A1F8127}"/>
              </a:ext>
            </a:extLst>
          </p:cNvPr>
          <p:cNvGrpSpPr/>
          <p:nvPr/>
        </p:nvGrpSpPr>
        <p:grpSpPr>
          <a:xfrm>
            <a:off x="156366" y="899319"/>
            <a:ext cx="11879268" cy="5782195"/>
            <a:chOff x="156366" y="899319"/>
            <a:chExt cx="11879268" cy="5782195"/>
          </a:xfrm>
        </p:grpSpPr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BDD6D12A-2CB9-C782-02B7-473B57F7674D}"/>
                </a:ext>
              </a:extLst>
            </p:cNvPr>
            <p:cNvSpPr/>
            <p:nvPr/>
          </p:nvSpPr>
          <p:spPr bwMode="auto">
            <a:xfrm>
              <a:off x="242464" y="4938058"/>
              <a:ext cx="10936525" cy="174345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7030A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B0E60E8E-8921-B178-4157-37FD1088B452}"/>
                </a:ext>
              </a:extLst>
            </p:cNvPr>
            <p:cNvSpPr/>
            <p:nvPr/>
          </p:nvSpPr>
          <p:spPr bwMode="auto">
            <a:xfrm>
              <a:off x="1740190" y="5013944"/>
              <a:ext cx="9328521" cy="1229130"/>
            </a:xfrm>
            <a:prstGeom prst="roundRect">
              <a:avLst>
                <a:gd name="adj" fmla="val 4645"/>
              </a:avLst>
            </a:prstGeom>
            <a:solidFill>
              <a:srgbClr val="18181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7030A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63B17C2F-1596-4F3A-C468-CAF06D756D37}"/>
                </a:ext>
              </a:extLst>
            </p:cNvPr>
            <p:cNvSpPr/>
            <p:nvPr/>
          </p:nvSpPr>
          <p:spPr bwMode="auto">
            <a:xfrm>
              <a:off x="1740192" y="6304693"/>
              <a:ext cx="2873904" cy="275756"/>
            </a:xfrm>
            <a:prstGeom prst="roundRect">
              <a:avLst>
                <a:gd name="adj" fmla="val 4645"/>
              </a:avLst>
            </a:prstGeom>
            <a:solidFill>
              <a:srgbClr val="18181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7030A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Premier Solutions for Azure Local</a:t>
              </a:r>
            </a:p>
          </p:txBody>
        </p:sp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47394D99-D021-5B9C-F3C8-343708A3BE1A}"/>
                </a:ext>
              </a:extLst>
            </p:cNvPr>
            <p:cNvSpPr/>
            <p:nvPr/>
          </p:nvSpPr>
          <p:spPr bwMode="auto">
            <a:xfrm>
              <a:off x="4967499" y="6304693"/>
              <a:ext cx="2873904" cy="275756"/>
            </a:xfrm>
            <a:prstGeom prst="roundRect">
              <a:avLst>
                <a:gd name="adj" fmla="val 4645"/>
              </a:avLst>
            </a:prstGeom>
            <a:solidFill>
              <a:srgbClr val="18181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7030A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Integrated Systems for Azure Local</a:t>
              </a:r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08076DEE-542F-BA5C-5430-5FB434EE7F4A}"/>
                </a:ext>
              </a:extLst>
            </p:cNvPr>
            <p:cNvSpPr/>
            <p:nvPr/>
          </p:nvSpPr>
          <p:spPr bwMode="auto">
            <a:xfrm>
              <a:off x="8194807" y="6297219"/>
              <a:ext cx="2873904" cy="275756"/>
            </a:xfrm>
            <a:prstGeom prst="roundRect">
              <a:avLst>
                <a:gd name="adj" fmla="val 4645"/>
              </a:avLst>
            </a:prstGeom>
            <a:solidFill>
              <a:srgbClr val="18181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7030A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Validated Nodes for Azure Local</a:t>
              </a: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2E20F293-31B0-E07E-CEB2-8C120961F4C8}"/>
                </a:ext>
              </a:extLst>
            </p:cNvPr>
            <p:cNvGrpSpPr/>
            <p:nvPr/>
          </p:nvGrpSpPr>
          <p:grpSpPr>
            <a:xfrm>
              <a:off x="2330491" y="5094513"/>
              <a:ext cx="8113906" cy="743746"/>
              <a:chOff x="2195506" y="5181380"/>
              <a:chExt cx="7574062" cy="743746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36DD560E-CC41-412B-A2F8-6845D58A3498}"/>
                  </a:ext>
                </a:extLst>
              </p:cNvPr>
              <p:cNvGrpSpPr/>
              <p:nvPr/>
            </p:nvGrpSpPr>
            <p:grpSpPr>
              <a:xfrm>
                <a:off x="5077824" y="5184059"/>
                <a:ext cx="1808516" cy="741067"/>
                <a:chOff x="5393533" y="3521477"/>
                <a:chExt cx="1808516" cy="741067"/>
              </a:xfrm>
            </p:grpSpPr>
            <p:sp>
              <p:nvSpPr>
                <p:cNvPr id="294" name="Rectangle: Rounded Corners 293">
                  <a:extLst>
                    <a:ext uri="{FF2B5EF4-FFF2-40B4-BE49-F238E27FC236}">
                      <a16:creationId xmlns:a16="http://schemas.microsoft.com/office/drawing/2014/main" id="{8309306F-C91E-FFD9-02DD-7E26939D3E38}"/>
                    </a:ext>
                  </a:extLst>
                </p:cNvPr>
                <p:cNvSpPr/>
                <p:nvPr/>
              </p:nvSpPr>
              <p:spPr bwMode="auto">
                <a:xfrm>
                  <a:off x="5393533" y="3521477"/>
                  <a:ext cx="1808516" cy="741067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Switch / Router / Firewall</a:t>
                  </a:r>
                </a:p>
              </p:txBody>
            </p:sp>
            <p:pic>
              <p:nvPicPr>
                <p:cNvPr id="295" name="Graphic 294">
                  <a:extLst>
                    <a:ext uri="{FF2B5EF4-FFF2-40B4-BE49-F238E27FC236}">
                      <a16:creationId xmlns:a16="http://schemas.microsoft.com/office/drawing/2014/main" id="{E1EA0E47-BC43-5140-78D7-A4375E7F1C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3068" y="3628873"/>
                  <a:ext cx="369446" cy="369446"/>
                </a:xfrm>
                <a:prstGeom prst="rect">
                  <a:avLst/>
                </a:prstGeom>
              </p:spPr>
            </p:pic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0F628042-2588-0C1A-8C09-8BFFE8C68F25}"/>
                  </a:ext>
                </a:extLst>
              </p:cNvPr>
              <p:cNvGrpSpPr/>
              <p:nvPr/>
            </p:nvGrpSpPr>
            <p:grpSpPr>
              <a:xfrm>
                <a:off x="7961052" y="5184058"/>
                <a:ext cx="1808516" cy="741067"/>
                <a:chOff x="8119315" y="3619018"/>
                <a:chExt cx="1808516" cy="741067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94122173-421A-5A51-5239-113AE1089C97}"/>
                    </a:ext>
                  </a:extLst>
                </p:cNvPr>
                <p:cNvSpPr/>
                <p:nvPr/>
              </p:nvSpPr>
              <p:spPr bwMode="auto">
                <a:xfrm>
                  <a:off x="8119315" y="3619018"/>
                  <a:ext cx="1808516" cy="741067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ToR</a:t>
                  </a:r>
                  <a:r>
                    <a:rPr kumimoji="0" lang="en-US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 Switch 2</a:t>
                  </a:r>
                </a:p>
              </p:txBody>
            </p: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4F6D44-CA4E-EA0A-5E34-294188B738D2}"/>
                    </a:ext>
                  </a:extLst>
                </p:cNvPr>
                <p:cNvGrpSpPr/>
                <p:nvPr/>
              </p:nvGrpSpPr>
              <p:grpSpPr>
                <a:xfrm>
                  <a:off x="8578827" y="3795126"/>
                  <a:ext cx="889492" cy="249555"/>
                  <a:chOff x="7538489" y="1620801"/>
                  <a:chExt cx="1159435" cy="335280"/>
                </a:xfrm>
              </p:grpSpPr>
              <p:sp>
                <p:nvSpPr>
                  <p:cNvPr id="289" name="Rectangle: Rounded Corners 288">
                    <a:extLst>
                      <a:ext uri="{FF2B5EF4-FFF2-40B4-BE49-F238E27FC236}">
                        <a16:creationId xmlns:a16="http://schemas.microsoft.com/office/drawing/2014/main" id="{8B9C14E3-08EC-1C34-ADB6-5D5BEDC992AA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7538489" y="1620801"/>
                    <a:ext cx="1159435" cy="335280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90" name="Graphic 289">
                    <a:extLst>
                      <a:ext uri="{FF2B5EF4-FFF2-40B4-BE49-F238E27FC236}">
                        <a16:creationId xmlns:a16="http://schemas.microsoft.com/office/drawing/2014/main" id="{57F23C3C-1877-88DF-2E0C-ED711FDFC8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336672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91" name="Graphic 290">
                    <a:extLst>
                      <a:ext uri="{FF2B5EF4-FFF2-40B4-BE49-F238E27FC236}">
                        <a16:creationId xmlns:a16="http://schemas.microsoft.com/office/drawing/2014/main" id="{E0956635-DC11-37CC-2B57-50F4A3D8EB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130068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92" name="Graphic 291">
                    <a:extLst>
                      <a:ext uri="{FF2B5EF4-FFF2-40B4-BE49-F238E27FC236}">
                        <a16:creationId xmlns:a16="http://schemas.microsoft.com/office/drawing/2014/main" id="{FDC96004-A8BA-1937-78AE-C1AC6B408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923464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93" name="Graphic 292">
                    <a:extLst>
                      <a:ext uri="{FF2B5EF4-FFF2-40B4-BE49-F238E27FC236}">
                        <a16:creationId xmlns:a16="http://schemas.microsoft.com/office/drawing/2014/main" id="{E42FBBC9-DEF5-A940-1F72-8F77169153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716860" y="1706526"/>
                    <a:ext cx="182880" cy="18288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DEB3AF36-BC0C-D32F-E62B-6CDCBEACBE08}"/>
                  </a:ext>
                </a:extLst>
              </p:cNvPr>
              <p:cNvGrpSpPr/>
              <p:nvPr/>
            </p:nvGrpSpPr>
            <p:grpSpPr>
              <a:xfrm>
                <a:off x="2195506" y="5181380"/>
                <a:ext cx="1808516" cy="741067"/>
                <a:chOff x="8119315" y="3619018"/>
                <a:chExt cx="1808516" cy="741067"/>
              </a:xfrm>
            </p:grpSpPr>
            <p:sp>
              <p:nvSpPr>
                <p:cNvPr id="278" name="Rectangle: Rounded Corners 277">
                  <a:extLst>
                    <a:ext uri="{FF2B5EF4-FFF2-40B4-BE49-F238E27FC236}">
                      <a16:creationId xmlns:a16="http://schemas.microsoft.com/office/drawing/2014/main" id="{534D00B7-50F3-9BA4-542A-0637F77DDA1D}"/>
                    </a:ext>
                  </a:extLst>
                </p:cNvPr>
                <p:cNvSpPr/>
                <p:nvPr/>
              </p:nvSpPr>
              <p:spPr bwMode="auto">
                <a:xfrm>
                  <a:off x="8119315" y="3619018"/>
                  <a:ext cx="1808516" cy="741067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ToR</a:t>
                  </a:r>
                  <a:r>
                    <a:rPr kumimoji="0" lang="en-US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 Switch 1</a:t>
                  </a:r>
                </a:p>
              </p:txBody>
            </p:sp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CBB1A58A-DB89-C8CF-0631-074F1E493F69}"/>
                    </a:ext>
                  </a:extLst>
                </p:cNvPr>
                <p:cNvGrpSpPr/>
                <p:nvPr/>
              </p:nvGrpSpPr>
              <p:grpSpPr>
                <a:xfrm>
                  <a:off x="8578827" y="3795126"/>
                  <a:ext cx="889492" cy="249555"/>
                  <a:chOff x="7538489" y="1620801"/>
                  <a:chExt cx="1159435" cy="335280"/>
                </a:xfrm>
              </p:grpSpPr>
              <p:sp>
                <p:nvSpPr>
                  <p:cNvPr id="281" name="Rectangle: Rounded Corners 280">
                    <a:extLst>
                      <a:ext uri="{FF2B5EF4-FFF2-40B4-BE49-F238E27FC236}">
                        <a16:creationId xmlns:a16="http://schemas.microsoft.com/office/drawing/2014/main" id="{6BDAA3A7-640E-5996-65E8-26B787ABFE80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7538489" y="1620801"/>
                    <a:ext cx="1159435" cy="335280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82" name="Graphic 281">
                    <a:extLst>
                      <a:ext uri="{FF2B5EF4-FFF2-40B4-BE49-F238E27FC236}">
                        <a16:creationId xmlns:a16="http://schemas.microsoft.com/office/drawing/2014/main" id="{6964476A-88D2-8D46-D65C-9BC41F8A1D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336672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Graphic 283">
                    <a:extLst>
                      <a:ext uri="{FF2B5EF4-FFF2-40B4-BE49-F238E27FC236}">
                        <a16:creationId xmlns:a16="http://schemas.microsoft.com/office/drawing/2014/main" id="{FEBC734D-7650-B2DA-3DB4-1D6C1B4DAC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130068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85" name="Graphic 284">
                    <a:extLst>
                      <a:ext uri="{FF2B5EF4-FFF2-40B4-BE49-F238E27FC236}">
                        <a16:creationId xmlns:a16="http://schemas.microsoft.com/office/drawing/2014/main" id="{47AF0293-8995-165B-5EDB-C37289EA8C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923464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Graphic 285">
                    <a:extLst>
                      <a:ext uri="{FF2B5EF4-FFF2-40B4-BE49-F238E27FC236}">
                        <a16:creationId xmlns:a16="http://schemas.microsoft.com/office/drawing/2014/main" id="{7151C71F-076D-1CF6-502C-6BC369D307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716860" y="1706526"/>
                    <a:ext cx="182880" cy="18288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3" name="Rectangle 2945">
                <a:extLst>
                  <a:ext uri="{FF2B5EF4-FFF2-40B4-BE49-F238E27FC236}">
                    <a16:creationId xmlns:a16="http://schemas.microsoft.com/office/drawing/2014/main" id="{A0E3833D-2C40-B766-219F-E6901C4CB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796" y="5295955"/>
                <a:ext cx="931345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8661C5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East / West traffic</a:t>
                </a: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8661C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7DA43BE2-80B1-1443-8F55-0B2EE2DF45F4}"/>
                  </a:ext>
                </a:extLst>
              </p:cNvPr>
              <p:cNvCxnSpPr>
                <a:stCxn id="278" idx="3"/>
                <a:endCxn id="294" idx="1"/>
              </p:cNvCxnSpPr>
              <p:nvPr/>
            </p:nvCxnSpPr>
            <p:spPr>
              <a:xfrm>
                <a:off x="4004022" y="5551914"/>
                <a:ext cx="1073802" cy="267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962067EE-3B39-0398-6276-783470F458D2}"/>
                  </a:ext>
                </a:extLst>
              </p:cNvPr>
              <p:cNvCxnSpPr>
                <a:cxnSpLocks/>
                <a:stCxn id="294" idx="3"/>
                <a:endCxn id="287" idx="1"/>
              </p:cNvCxnSpPr>
              <p:nvPr/>
            </p:nvCxnSpPr>
            <p:spPr>
              <a:xfrm flipV="1">
                <a:off x="6886340" y="5554592"/>
                <a:ext cx="1074712" cy="1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Rectangle 2945">
                <a:extLst>
                  <a:ext uri="{FF2B5EF4-FFF2-40B4-BE49-F238E27FC236}">
                    <a16:creationId xmlns:a16="http://schemas.microsoft.com/office/drawing/2014/main" id="{ED9149AB-7015-FDC4-22B3-2244C0A6F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5126" y="5291455"/>
                <a:ext cx="931345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8661C5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East / West traffic</a:t>
                </a: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8661C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15511017-A4F7-47DF-F2B5-9F35D57ECF6A}"/>
                </a:ext>
              </a:extLst>
            </p:cNvPr>
            <p:cNvSpPr txBox="1"/>
            <p:nvPr/>
          </p:nvSpPr>
          <p:spPr>
            <a:xfrm>
              <a:off x="259761" y="5443254"/>
              <a:ext cx="1430612" cy="353943"/>
            </a:xfrm>
            <a:prstGeom prst="rect">
              <a:avLst/>
            </a:prstGeom>
            <a:noFill/>
          </p:spPr>
          <p:txBody>
            <a:bodyPr wrap="square" lIns="0" tIns="91440" rIns="0" bIns="9144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8661C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Validated Hardware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EB9B97E0-F48D-0072-864B-6EFF98326B0E}"/>
                </a:ext>
              </a:extLst>
            </p:cNvPr>
            <p:cNvSpPr txBox="1"/>
            <p:nvPr/>
          </p:nvSpPr>
          <p:spPr>
            <a:xfrm>
              <a:off x="289689" y="5786795"/>
              <a:ext cx="1370755" cy="523220"/>
            </a:xfrm>
            <a:prstGeom prst="rect">
              <a:avLst/>
            </a:prstGeom>
            <a:noFill/>
          </p:spPr>
          <p:txBody>
            <a:bodyPr wrap="square" lIns="0" tIns="91440" rIns="0" bIns="91440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661C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Scale: 1 to 16 machines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BDC916F5-C466-20F5-82A6-24F971F43523}"/>
                </a:ext>
              </a:extLst>
            </p:cNvPr>
            <p:cNvSpPr txBox="1"/>
            <p:nvPr/>
          </p:nvSpPr>
          <p:spPr>
            <a:xfrm>
              <a:off x="259761" y="6263525"/>
              <a:ext cx="1430612" cy="353943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8661C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Solution categories</a:t>
              </a:r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189EAE61-1666-6332-DD55-CEAB9B5FDF28}"/>
                </a:ext>
              </a:extLst>
            </p:cNvPr>
            <p:cNvSpPr/>
            <p:nvPr/>
          </p:nvSpPr>
          <p:spPr bwMode="auto">
            <a:xfrm>
              <a:off x="242461" y="899319"/>
              <a:ext cx="10936528" cy="39835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FEDC3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Control plane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portal, ARM and Bicep templates, Azure CLI and tools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10B2A385-9927-B7CD-1C3A-D44AD8190543}"/>
                </a:ext>
              </a:extLst>
            </p:cNvPr>
            <p:cNvGrpSpPr/>
            <p:nvPr/>
          </p:nvGrpSpPr>
          <p:grpSpPr>
            <a:xfrm>
              <a:off x="327085" y="912206"/>
              <a:ext cx="1077467" cy="320074"/>
              <a:chOff x="1123046" y="1027351"/>
              <a:chExt cx="1036094" cy="320074"/>
            </a:xfrm>
          </p:grpSpPr>
          <p:pic>
            <p:nvPicPr>
              <p:cNvPr id="301" name="Graphic 300">
                <a:extLst>
                  <a:ext uri="{FF2B5EF4-FFF2-40B4-BE49-F238E27FC236}">
                    <a16:creationId xmlns:a16="http://schemas.microsoft.com/office/drawing/2014/main" id="{3930A95A-4E11-B8BC-E7BB-34BFD358A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4820" y="1073105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02" name="Picture 301" descr="A blue and white cloud with squares and arrows&#10;&#10;Description automatically generated">
                <a:extLst>
                  <a:ext uri="{FF2B5EF4-FFF2-40B4-BE49-F238E27FC236}">
                    <a16:creationId xmlns:a16="http://schemas.microsoft.com/office/drawing/2014/main" id="{5A6AF3E4-FC02-B846-76DC-7DCA837B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046" y="1027351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3" name="Graphic 302">
                <a:extLst>
                  <a:ext uri="{FF2B5EF4-FFF2-40B4-BE49-F238E27FC236}">
                    <a16:creationId xmlns:a16="http://schemas.microsoft.com/office/drawing/2014/main" id="{DE615427-B01E-8E5D-A7FC-F25AD6784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09719" y="1068400"/>
                <a:ext cx="274320" cy="274320"/>
              </a:xfrm>
              <a:prstGeom prst="rect">
                <a:avLst/>
              </a:prstGeom>
            </p:spPr>
          </p:pic>
        </p:grp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9EF378F9-0960-BD52-171A-9C38342D4CFC}"/>
                </a:ext>
              </a:extLst>
            </p:cNvPr>
            <p:cNvSpPr/>
            <p:nvPr/>
          </p:nvSpPr>
          <p:spPr bwMode="auto">
            <a:xfrm>
              <a:off x="242462" y="1360019"/>
              <a:ext cx="10936527" cy="120532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8997AA6A-2352-B0FC-5A50-448BCA4F2B50}"/>
                </a:ext>
              </a:extLst>
            </p:cNvPr>
            <p:cNvSpPr/>
            <p:nvPr/>
          </p:nvSpPr>
          <p:spPr bwMode="auto">
            <a:xfrm>
              <a:off x="2347687" y="1430812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Site Recovery</a:t>
              </a:r>
            </a:p>
          </p:txBody>
        </p:sp>
        <p:sp>
          <p:nvSpPr>
            <p:cNvPr id="306" name="Rectangle: Rounded Corners 305">
              <a:extLst>
                <a:ext uri="{FF2B5EF4-FFF2-40B4-BE49-F238E27FC236}">
                  <a16:creationId xmlns:a16="http://schemas.microsoft.com/office/drawing/2014/main" id="{8E27A372-ED4E-C398-550B-555C673B47EA}"/>
                </a:ext>
              </a:extLst>
            </p:cNvPr>
            <p:cNvSpPr/>
            <p:nvPr/>
          </p:nvSpPr>
          <p:spPr bwMode="auto">
            <a:xfrm>
              <a:off x="3994109" y="1428216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Backup</a:t>
              </a:r>
            </a:p>
          </p:txBody>
        </p:sp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545FE28C-82F1-FF18-FF4D-E9C7DBAF28F5}"/>
                </a:ext>
              </a:extLst>
            </p:cNvPr>
            <p:cNvSpPr/>
            <p:nvPr/>
          </p:nvSpPr>
          <p:spPr bwMode="auto">
            <a:xfrm>
              <a:off x="5640531" y="1428216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File Sync</a:t>
              </a:r>
            </a:p>
          </p:txBody>
        </p:sp>
        <p:sp>
          <p:nvSpPr>
            <p:cNvPr id="308" name="Rectangle: Rounded Corners 307">
              <a:extLst>
                <a:ext uri="{FF2B5EF4-FFF2-40B4-BE49-F238E27FC236}">
                  <a16:creationId xmlns:a16="http://schemas.microsoft.com/office/drawing/2014/main" id="{908B0329-0899-98D3-6415-15A5B5E840C7}"/>
                </a:ext>
              </a:extLst>
            </p:cNvPr>
            <p:cNvSpPr/>
            <p:nvPr/>
          </p:nvSpPr>
          <p:spPr bwMode="auto">
            <a:xfrm>
              <a:off x="7286953" y="1428216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Update Manager</a:t>
              </a:r>
            </a:p>
          </p:txBody>
        </p:sp>
        <p:sp>
          <p:nvSpPr>
            <p:cNvPr id="309" name="Rectangle: Rounded Corners 308">
              <a:extLst>
                <a:ext uri="{FF2B5EF4-FFF2-40B4-BE49-F238E27FC236}">
                  <a16:creationId xmlns:a16="http://schemas.microsoft.com/office/drawing/2014/main" id="{9378FED7-4731-8943-2A2F-841F5D59CAA4}"/>
                </a:ext>
              </a:extLst>
            </p:cNvPr>
            <p:cNvSpPr/>
            <p:nvPr/>
          </p:nvSpPr>
          <p:spPr bwMode="auto">
            <a:xfrm>
              <a:off x="2347687" y="1982648"/>
              <a:ext cx="1591056" cy="518097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Policy</a:t>
              </a:r>
            </a:p>
          </p:txBody>
        </p:sp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8E4578AE-F746-3829-A414-81A384FC04E7}"/>
                </a:ext>
              </a:extLst>
            </p:cNvPr>
            <p:cNvSpPr/>
            <p:nvPr/>
          </p:nvSpPr>
          <p:spPr bwMode="auto">
            <a:xfrm>
              <a:off x="3994109" y="1980053"/>
              <a:ext cx="1591056" cy="5206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Monitor</a:t>
              </a:r>
            </a:p>
          </p:txBody>
        </p:sp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1B344669-D641-F4BA-FA66-466EFD28B024}"/>
                </a:ext>
              </a:extLst>
            </p:cNvPr>
            <p:cNvSpPr/>
            <p:nvPr/>
          </p:nvSpPr>
          <p:spPr bwMode="auto">
            <a:xfrm>
              <a:off x="5640531" y="1980053"/>
              <a:ext cx="1591056" cy="5206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Key Vault</a:t>
              </a:r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7167D012-8E4F-F920-3918-7E795356F2A8}"/>
                </a:ext>
              </a:extLst>
            </p:cNvPr>
            <p:cNvSpPr/>
            <p:nvPr/>
          </p:nvSpPr>
          <p:spPr bwMode="auto">
            <a:xfrm>
              <a:off x="7286953" y="1980053"/>
              <a:ext cx="1591056" cy="5206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 Defender for Cloud</a:t>
              </a:r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083A48A3-4A51-4EC6-2E6A-446B4323DF32}"/>
                </a:ext>
              </a:extLst>
            </p:cNvPr>
            <p:cNvGrpSpPr/>
            <p:nvPr/>
          </p:nvGrpSpPr>
          <p:grpSpPr>
            <a:xfrm>
              <a:off x="8936653" y="1424615"/>
              <a:ext cx="940224" cy="1072683"/>
              <a:chOff x="9297604" y="1506832"/>
              <a:chExt cx="940224" cy="1072683"/>
            </a:xfrm>
          </p:grpSpPr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CA06A228-F67F-C215-E994-AC121628ABAD}"/>
                  </a:ext>
                </a:extLst>
              </p:cNvPr>
              <p:cNvSpPr/>
              <p:nvPr/>
            </p:nvSpPr>
            <p:spPr bwMode="auto">
              <a:xfrm>
                <a:off x="9297604" y="1506832"/>
                <a:ext cx="940224" cy="1072683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Additional Azure services integration via Azure Arc</a:t>
                </a:r>
              </a:p>
            </p:txBody>
          </p:sp>
          <p:pic>
            <p:nvPicPr>
              <p:cNvPr id="315" name="Graphic 314" descr="Azure arc icon">
                <a:extLst>
                  <a:ext uri="{FF2B5EF4-FFF2-40B4-BE49-F238E27FC236}">
                    <a16:creationId xmlns:a16="http://schemas.microsoft.com/office/drawing/2014/main" id="{5455A315-6649-F911-8B58-6F5311081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584836" y="2099091"/>
                <a:ext cx="365760" cy="365760"/>
              </a:xfrm>
              <a:prstGeom prst="rect">
                <a:avLst/>
              </a:prstGeom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</p:pic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98364DCF-D362-3CDB-10EC-20E762EA5B25}"/>
                </a:ext>
              </a:extLst>
            </p:cNvPr>
            <p:cNvGrpSpPr/>
            <p:nvPr/>
          </p:nvGrpSpPr>
          <p:grpSpPr>
            <a:xfrm>
              <a:off x="1342172" y="1424615"/>
              <a:ext cx="940224" cy="1072683"/>
              <a:chOff x="1681159" y="1506832"/>
              <a:chExt cx="940224" cy="1072683"/>
            </a:xfrm>
          </p:grpSpPr>
          <p:sp>
            <p:nvSpPr>
              <p:cNvPr id="317" name="Rectangle: Rounded Corners 316">
                <a:extLst>
                  <a:ext uri="{FF2B5EF4-FFF2-40B4-BE49-F238E27FC236}">
                    <a16:creationId xmlns:a16="http://schemas.microsoft.com/office/drawing/2014/main" id="{93707E41-AAB3-2D7A-4A9E-DAAE043D2329}"/>
                  </a:ext>
                </a:extLst>
              </p:cNvPr>
              <p:cNvSpPr/>
              <p:nvPr/>
            </p:nvSpPr>
            <p:spPr bwMode="auto">
              <a:xfrm>
                <a:off x="1681159" y="1506832"/>
                <a:ext cx="940224" cy="1072683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Microsoft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Entra ID</a:t>
                </a:r>
              </a:p>
            </p:txBody>
          </p:sp>
          <p:pic>
            <p:nvPicPr>
              <p:cNvPr id="318" name="Graphic 317">
                <a:extLst>
                  <a:ext uri="{FF2B5EF4-FFF2-40B4-BE49-F238E27FC236}">
                    <a16:creationId xmlns:a16="http://schemas.microsoft.com/office/drawing/2014/main" id="{02F9BAB3-D3D8-7EE6-42D3-461F2EE88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968391" y="1879390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319" name="Graphic 318">
              <a:extLst>
                <a:ext uri="{FF2B5EF4-FFF2-40B4-BE49-F238E27FC236}">
                  <a16:creationId xmlns:a16="http://schemas.microsoft.com/office/drawing/2014/main" id="{424BD558-043C-0F21-B534-611A20D4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04858" y="1631291"/>
              <a:ext cx="274320" cy="274320"/>
            </a:xfrm>
            <a:prstGeom prst="rect">
              <a:avLst/>
            </a:prstGeom>
          </p:spPr>
        </p:pic>
        <p:pic>
          <p:nvPicPr>
            <p:cNvPr id="320" name="Graphic 319">
              <a:extLst>
                <a:ext uri="{FF2B5EF4-FFF2-40B4-BE49-F238E27FC236}">
                  <a16:creationId xmlns:a16="http://schemas.microsoft.com/office/drawing/2014/main" id="{84AB8768-3671-E4B7-1A1C-9DEF969A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004858" y="2190457"/>
              <a:ext cx="274320" cy="274320"/>
            </a:xfrm>
            <a:prstGeom prst="rect">
              <a:avLst/>
            </a:prstGeom>
          </p:spPr>
        </p:pic>
        <p:pic>
          <p:nvPicPr>
            <p:cNvPr id="321" name="Graphic 320">
              <a:extLst>
                <a:ext uri="{FF2B5EF4-FFF2-40B4-BE49-F238E27FC236}">
                  <a16:creationId xmlns:a16="http://schemas.microsoft.com/office/drawing/2014/main" id="{5D7AE75F-25A2-2ACF-DC72-CC996E17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651280" y="1631291"/>
              <a:ext cx="274320" cy="274320"/>
            </a:xfrm>
            <a:prstGeom prst="rect">
              <a:avLst/>
            </a:prstGeom>
          </p:spPr>
        </p:pic>
        <p:pic>
          <p:nvPicPr>
            <p:cNvPr id="322" name="Graphic 321">
              <a:extLst>
                <a:ext uri="{FF2B5EF4-FFF2-40B4-BE49-F238E27FC236}">
                  <a16:creationId xmlns:a16="http://schemas.microsoft.com/office/drawing/2014/main" id="{9759DED5-3546-67AE-ECEC-A7987664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46312" y="2193607"/>
              <a:ext cx="274320" cy="274320"/>
            </a:xfrm>
            <a:prstGeom prst="rect">
              <a:avLst/>
            </a:prstGeom>
          </p:spPr>
        </p:pic>
        <p:pic>
          <p:nvPicPr>
            <p:cNvPr id="323" name="Graphic 322">
              <a:extLst>
                <a:ext uri="{FF2B5EF4-FFF2-40B4-BE49-F238E27FC236}">
                  <a16:creationId xmlns:a16="http://schemas.microsoft.com/office/drawing/2014/main" id="{4A77E047-2174-4208-4F87-E098A30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98899" y="1631291"/>
              <a:ext cx="274320" cy="274320"/>
            </a:xfrm>
            <a:prstGeom prst="rect">
              <a:avLst/>
            </a:prstGeom>
          </p:spPr>
        </p:pic>
        <p:pic>
          <p:nvPicPr>
            <p:cNvPr id="324" name="Graphic 323">
              <a:extLst>
                <a:ext uri="{FF2B5EF4-FFF2-40B4-BE49-F238E27FC236}">
                  <a16:creationId xmlns:a16="http://schemas.microsoft.com/office/drawing/2014/main" id="{3C3A9A23-7DFA-2683-B379-74557BE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294957" y="2186257"/>
              <a:ext cx="274320" cy="274320"/>
            </a:xfrm>
            <a:prstGeom prst="rect">
              <a:avLst/>
            </a:prstGeom>
          </p:spPr>
        </p:pic>
        <p:pic>
          <p:nvPicPr>
            <p:cNvPr id="325" name="Graphic 324">
              <a:extLst>
                <a:ext uri="{FF2B5EF4-FFF2-40B4-BE49-F238E27FC236}">
                  <a16:creationId xmlns:a16="http://schemas.microsoft.com/office/drawing/2014/main" id="{C4FD6204-D611-E7CA-5A60-F3AD72523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945321" y="1624003"/>
              <a:ext cx="274320" cy="274320"/>
            </a:xfrm>
            <a:prstGeom prst="rect">
              <a:avLst/>
            </a:prstGeom>
          </p:spPr>
        </p:pic>
        <p:pic>
          <p:nvPicPr>
            <p:cNvPr id="326" name="Graphic 325">
              <a:extLst>
                <a:ext uri="{FF2B5EF4-FFF2-40B4-BE49-F238E27FC236}">
                  <a16:creationId xmlns:a16="http://schemas.microsoft.com/office/drawing/2014/main" id="{505C9F07-6B56-CA97-073A-B5BF08DB1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945321" y="2186257"/>
              <a:ext cx="274320" cy="274320"/>
            </a:xfrm>
            <a:prstGeom prst="rect">
              <a:avLst/>
            </a:prstGeom>
          </p:spPr>
        </p:pic>
        <p:pic>
          <p:nvPicPr>
            <p:cNvPr id="327" name="Graphic 326">
              <a:extLst>
                <a:ext uri="{FF2B5EF4-FFF2-40B4-BE49-F238E27FC236}">
                  <a16:creationId xmlns:a16="http://schemas.microsoft.com/office/drawing/2014/main" id="{5F454D6D-786F-385B-CA9D-AEB139FF9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97740" y="1718051"/>
              <a:ext cx="457200" cy="457200"/>
            </a:xfrm>
            <a:prstGeom prst="rect">
              <a:avLst/>
            </a:prstGeom>
          </p:spPr>
        </p:pic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13DA8960-4C8E-D3BF-B9AF-B78598675649}"/>
                </a:ext>
              </a:extLst>
            </p:cNvPr>
            <p:cNvGrpSpPr/>
            <p:nvPr/>
          </p:nvGrpSpPr>
          <p:grpSpPr>
            <a:xfrm>
              <a:off x="10127113" y="1549164"/>
              <a:ext cx="1565230" cy="850064"/>
              <a:chOff x="-1826839" y="3529585"/>
              <a:chExt cx="1565230" cy="850064"/>
            </a:xfrm>
          </p:grpSpPr>
          <p:sp>
            <p:nvSpPr>
              <p:cNvPr id="329" name="Rectangle: Rounded Corners 328">
                <a:extLst>
                  <a:ext uri="{FF2B5EF4-FFF2-40B4-BE49-F238E27FC236}">
                    <a16:creationId xmlns:a16="http://schemas.microsoft.com/office/drawing/2014/main" id="{EEF7726C-857D-85EB-7174-CF2F5E618E61}"/>
                  </a:ext>
                </a:extLst>
              </p:cNvPr>
              <p:cNvSpPr/>
              <p:nvPr/>
            </p:nvSpPr>
            <p:spPr bwMode="auto">
              <a:xfrm>
                <a:off x="-1826839" y="3529585"/>
                <a:ext cx="1565230" cy="850064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Outbound access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to required URL endpoints</a:t>
                </a:r>
              </a:p>
            </p:txBody>
          </p:sp>
          <p:pic>
            <p:nvPicPr>
              <p:cNvPr id="330" name="Graphic 329">
                <a:extLst>
                  <a:ext uri="{FF2B5EF4-FFF2-40B4-BE49-F238E27FC236}">
                    <a16:creationId xmlns:a16="http://schemas.microsoft.com/office/drawing/2014/main" id="{9E8156D4-8543-040A-600C-1CB932C97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-1222628" y="3914067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ECB6E831-1B89-E33E-F140-BA8A06B18AC2}"/>
                </a:ext>
              </a:extLst>
            </p:cNvPr>
            <p:cNvGrpSpPr/>
            <p:nvPr/>
          </p:nvGrpSpPr>
          <p:grpSpPr>
            <a:xfrm>
              <a:off x="242462" y="2745214"/>
              <a:ext cx="10936527" cy="2002972"/>
              <a:chOff x="574323" y="2716261"/>
              <a:chExt cx="10936527" cy="2002972"/>
            </a:xfrm>
          </p:grpSpPr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FE7814E4-52FD-F3FB-DC2F-0779C279F065}"/>
                  </a:ext>
                </a:extLst>
              </p:cNvPr>
              <p:cNvSpPr/>
              <p:nvPr/>
            </p:nvSpPr>
            <p:spPr bwMode="auto">
              <a:xfrm>
                <a:off x="574323" y="2716261"/>
                <a:ext cx="10936527" cy="2002972"/>
              </a:xfrm>
              <a:prstGeom prst="roundRect">
                <a:avLst>
                  <a:gd name="adj" fmla="val 1697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FEDC3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545E8FB7-F5BB-0596-C547-86B8F77CFD6D}"/>
                  </a:ext>
                </a:extLst>
              </p:cNvPr>
              <p:cNvSpPr/>
              <p:nvPr/>
            </p:nvSpPr>
            <p:spPr bwMode="auto">
              <a:xfrm>
                <a:off x="1681157" y="3931784"/>
                <a:ext cx="9723833" cy="699531"/>
              </a:xfrm>
              <a:prstGeom prst="roundRect">
                <a:avLst>
                  <a:gd name="adj" fmla="val 4645"/>
                </a:avLst>
              </a:prstGeom>
              <a:solidFill>
                <a:srgbClr val="097165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FEDC3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version releases</a:t>
                </a:r>
                <a:endParaRPr kumimoji="0" lang="en-US" sz="10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FDDECF6D-4507-4543-C623-CB0F7989C234}"/>
                  </a:ext>
                </a:extLst>
              </p:cNvPr>
              <p:cNvGrpSpPr/>
              <p:nvPr/>
            </p:nvGrpSpPr>
            <p:grpSpPr>
              <a:xfrm>
                <a:off x="7414599" y="3170885"/>
                <a:ext cx="3985974" cy="706056"/>
                <a:chOff x="7579597" y="3184204"/>
                <a:chExt cx="3985974" cy="706056"/>
              </a:xfrm>
            </p:grpSpPr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52FBC8CA-A564-D467-66A2-5D65E900BF25}"/>
                    </a:ext>
                  </a:extLst>
                </p:cNvPr>
                <p:cNvSpPr/>
                <p:nvPr/>
              </p:nvSpPr>
              <p:spPr bwMode="auto">
                <a:xfrm>
                  <a:off x="7579597" y="3184204"/>
                  <a:ext cx="3985974" cy="706056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31F1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FEDC3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Kubernetes Service (AKS) enabled by Arc</a:t>
                  </a:r>
                </a:p>
              </p:txBody>
            </p:sp>
            <p:pic>
              <p:nvPicPr>
                <p:cNvPr id="361" name="Graphic 360">
                  <a:extLst>
                    <a:ext uri="{FF2B5EF4-FFF2-40B4-BE49-F238E27FC236}">
                      <a16:creationId xmlns:a16="http://schemas.microsoft.com/office/drawing/2014/main" id="{FDCB05F2-8E13-6207-12B0-CE9CA602A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7538" y="3259001"/>
                  <a:ext cx="365760" cy="35701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9E146A6F-E4EA-D814-738F-84CD36392062}"/>
                  </a:ext>
                </a:extLst>
              </p:cNvPr>
              <p:cNvGrpSpPr/>
              <p:nvPr/>
            </p:nvGrpSpPr>
            <p:grpSpPr>
              <a:xfrm>
                <a:off x="1681158" y="2795884"/>
                <a:ext cx="9719416" cy="305609"/>
                <a:chOff x="650108" y="3588233"/>
                <a:chExt cx="10882954" cy="313094"/>
              </a:xfrm>
            </p:grpSpPr>
            <p:sp>
              <p:nvSpPr>
                <p:cNvPr id="354" name="Rectangle: Rounded Corners 353">
                  <a:extLst>
                    <a:ext uri="{FF2B5EF4-FFF2-40B4-BE49-F238E27FC236}">
                      <a16:creationId xmlns:a16="http://schemas.microsoft.com/office/drawing/2014/main" id="{86AE0D58-6CB8-0876-8A97-EB0610DCF5EC}"/>
                    </a:ext>
                  </a:extLst>
                </p:cNvPr>
                <p:cNvSpPr/>
                <p:nvPr/>
              </p:nvSpPr>
              <p:spPr bwMode="auto">
                <a:xfrm>
                  <a:off x="9341352" y="3588233"/>
                  <a:ext cx="2191710" cy="313094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31F1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FEDC3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Arc-enabled services</a:t>
                  </a:r>
                </a:p>
              </p:txBody>
            </p:sp>
            <p:sp>
              <p:nvSpPr>
                <p:cNvPr id="355" name="Rectangle: Rounded Corners 354">
                  <a:extLst>
                    <a:ext uri="{FF2B5EF4-FFF2-40B4-BE49-F238E27FC236}">
                      <a16:creationId xmlns:a16="http://schemas.microsoft.com/office/drawing/2014/main" id="{A1DC26FE-A71F-09D6-9AF5-BEB8070893C8}"/>
                    </a:ext>
                  </a:extLst>
                </p:cNvPr>
                <p:cNvSpPr/>
                <p:nvPr/>
              </p:nvSpPr>
              <p:spPr bwMode="auto">
                <a:xfrm>
                  <a:off x="7069916" y="3588233"/>
                  <a:ext cx="2191710" cy="313094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31F1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FEDC3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Kubernetes-based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applications</a:t>
                  </a:r>
                </a:p>
              </p:txBody>
            </p:sp>
            <p:pic>
              <p:nvPicPr>
                <p:cNvPr id="356" name="Graphic 355" descr="Azure arc icon">
                  <a:extLst>
                    <a:ext uri="{FF2B5EF4-FFF2-40B4-BE49-F238E27FC236}">
                      <a16:creationId xmlns:a16="http://schemas.microsoft.com/office/drawing/2014/main" id="{7692D987-49B6-B4D9-C716-EFE417DD5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15808" y="3607710"/>
                  <a:ext cx="243302" cy="24330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57" name="Graphic 356">
                  <a:extLst>
                    <a:ext uri="{FF2B5EF4-FFF2-40B4-BE49-F238E27FC236}">
                      <a16:creationId xmlns:a16="http://schemas.microsoft.com/office/drawing/2014/main" id="{1CEE5BBB-ED85-EBF5-7EB9-B88FA6BC3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4016" y="3640079"/>
                  <a:ext cx="235484" cy="23548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358" name="Rectangle: Rounded Corners 357">
                  <a:extLst>
                    <a:ext uri="{FF2B5EF4-FFF2-40B4-BE49-F238E27FC236}">
                      <a16:creationId xmlns:a16="http://schemas.microsoft.com/office/drawing/2014/main" id="{A7EFB2AA-09C7-9A00-DBE5-065465F2F8CF}"/>
                    </a:ext>
                  </a:extLst>
                </p:cNvPr>
                <p:cNvSpPr/>
                <p:nvPr/>
              </p:nvSpPr>
              <p:spPr bwMode="auto">
                <a:xfrm>
                  <a:off x="650108" y="3588233"/>
                  <a:ext cx="6307335" cy="31309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31F1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FEDC3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Traditional, non-containerized applications</a:t>
                  </a:r>
                </a:p>
              </p:txBody>
            </p:sp>
            <p:pic>
              <p:nvPicPr>
                <p:cNvPr id="359" name="Graphic 358">
                  <a:extLst>
                    <a:ext uri="{FF2B5EF4-FFF2-40B4-BE49-F238E27FC236}">
                      <a16:creationId xmlns:a16="http://schemas.microsoft.com/office/drawing/2014/main" id="{9973679C-87DB-96D6-FB67-47FA19E2F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944" y="3631362"/>
                  <a:ext cx="235773" cy="235773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336" name="Rectangle: Rounded Corners 335">
                <a:extLst>
                  <a:ext uri="{FF2B5EF4-FFF2-40B4-BE49-F238E27FC236}">
                    <a16:creationId xmlns:a16="http://schemas.microsoft.com/office/drawing/2014/main" id="{87A0B6CA-C4E8-9F32-4C3E-73611F43BE85}"/>
                  </a:ext>
                </a:extLst>
              </p:cNvPr>
              <p:cNvSpPr/>
              <p:nvPr/>
            </p:nvSpPr>
            <p:spPr bwMode="auto">
              <a:xfrm>
                <a:off x="1681157" y="3173342"/>
                <a:ext cx="3226176" cy="705183"/>
              </a:xfrm>
              <a:prstGeom prst="roundRect">
                <a:avLst>
                  <a:gd name="adj" fmla="val 4645"/>
                </a:avLst>
              </a:prstGeom>
              <a:solidFill>
                <a:srgbClr val="031F1C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FEDC3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Arc VMs</a:t>
                </a:r>
              </a:p>
            </p:txBody>
          </p: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F49F6F75-AEE7-AE2B-ECCC-9352D937D1EE}"/>
                  </a:ext>
                </a:extLst>
              </p:cNvPr>
              <p:cNvGrpSpPr/>
              <p:nvPr/>
            </p:nvGrpSpPr>
            <p:grpSpPr>
              <a:xfrm>
                <a:off x="1852453" y="3981664"/>
                <a:ext cx="9389136" cy="394068"/>
                <a:chOff x="1852453" y="4024336"/>
                <a:chExt cx="9389136" cy="394068"/>
              </a:xfrm>
            </p:grpSpPr>
            <p:sp>
              <p:nvSpPr>
                <p:cNvPr id="347" name="Rectangle: Rounded Corners 346">
                  <a:extLst>
                    <a:ext uri="{FF2B5EF4-FFF2-40B4-BE49-F238E27FC236}">
                      <a16:creationId xmlns:a16="http://schemas.microsoft.com/office/drawing/2014/main" id="{29554664-D264-E036-710F-304DC5080E0A}"/>
                    </a:ext>
                  </a:extLst>
                </p:cNvPr>
                <p:cNvSpPr/>
                <p:nvPr/>
              </p:nvSpPr>
              <p:spPr bwMode="auto">
                <a:xfrm>
                  <a:off x="1852453" y="4024337"/>
                  <a:ext cx="3539070" cy="39406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31F1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Hyper-V</a:t>
                  </a:r>
                </a:p>
              </p:txBody>
            </p:sp>
            <p:sp>
              <p:nvSpPr>
                <p:cNvPr id="348" name="Rectangle: Rounded Corners 347">
                  <a:extLst>
                    <a:ext uri="{FF2B5EF4-FFF2-40B4-BE49-F238E27FC236}">
                      <a16:creationId xmlns:a16="http://schemas.microsoft.com/office/drawing/2014/main" id="{DAC9DD68-D0E4-3D15-4D5A-E0E5A16C9F63}"/>
                    </a:ext>
                  </a:extLst>
                </p:cNvPr>
                <p:cNvSpPr/>
                <p:nvPr/>
              </p:nvSpPr>
              <p:spPr bwMode="auto">
                <a:xfrm>
                  <a:off x="7414599" y="4024337"/>
                  <a:ext cx="3826990" cy="39406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31F1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Storage Spaces Direct (S2D)</a:t>
                  </a:r>
                </a:p>
              </p:txBody>
            </p:sp>
            <p:pic>
              <p:nvPicPr>
                <p:cNvPr id="349" name="Graphic 348">
                  <a:extLst>
                    <a:ext uri="{FF2B5EF4-FFF2-40B4-BE49-F238E27FC236}">
                      <a16:creationId xmlns:a16="http://schemas.microsoft.com/office/drawing/2014/main" id="{596B2307-E034-1A5F-FB09-6EF532D78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2697" y="4100331"/>
                  <a:ext cx="245103" cy="26776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50" name="Graphic 349">
                  <a:extLst>
                    <a:ext uri="{FF2B5EF4-FFF2-40B4-BE49-F238E27FC236}">
                      <a16:creationId xmlns:a16="http://schemas.microsoft.com/office/drawing/2014/main" id="{FE47C407-CE0F-9965-BE9A-B6BD4117E8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3657" y="4087489"/>
                  <a:ext cx="245103" cy="267762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B2EFE35C-6E7E-1546-D4C9-FE1A7C276429}"/>
                    </a:ext>
                  </a:extLst>
                </p:cNvPr>
                <p:cNvGrpSpPr/>
                <p:nvPr/>
              </p:nvGrpSpPr>
              <p:grpSpPr>
                <a:xfrm>
                  <a:off x="5478566" y="4024336"/>
                  <a:ext cx="1831515" cy="394067"/>
                  <a:chOff x="5643564" y="4037655"/>
                  <a:chExt cx="1831515" cy="394067"/>
                </a:xfrm>
              </p:grpSpPr>
              <p:sp>
                <p:nvSpPr>
                  <p:cNvPr id="352" name="Rectangle: Rounded Corners 351">
                    <a:extLst>
                      <a:ext uri="{FF2B5EF4-FFF2-40B4-BE49-F238E27FC236}">
                        <a16:creationId xmlns:a16="http://schemas.microsoft.com/office/drawing/2014/main" id="{77559829-2FF6-A5FC-7920-1C022A9709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3564" y="4037655"/>
                    <a:ext cx="1831515" cy="39406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31F1C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Arc 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Resource Bridge</a:t>
                    </a:r>
                  </a:p>
                </p:txBody>
              </p:sp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400BCBA4-B67E-6B2B-2923-6D7B489493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712112" y="4074835"/>
                    <a:ext cx="275077" cy="33487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01782A2-958A-8B05-8626-76C3969CFC81}"/>
                  </a:ext>
                </a:extLst>
              </p:cNvPr>
              <p:cNvGrpSpPr/>
              <p:nvPr/>
            </p:nvGrpSpPr>
            <p:grpSpPr>
              <a:xfrm>
                <a:off x="4967040" y="3177205"/>
                <a:ext cx="2343041" cy="701320"/>
                <a:chOff x="-2534150" y="3550727"/>
                <a:chExt cx="2343041" cy="701320"/>
              </a:xfrm>
            </p:grpSpPr>
            <p:sp>
              <p:nvSpPr>
                <p:cNvPr id="345" name="Rectangle: Rounded Corners 344">
                  <a:extLst>
                    <a:ext uri="{FF2B5EF4-FFF2-40B4-BE49-F238E27FC236}">
                      <a16:creationId xmlns:a16="http://schemas.microsoft.com/office/drawing/2014/main" id="{EAAAE675-D57E-DE08-F791-9B7382F25931}"/>
                    </a:ext>
                  </a:extLst>
                </p:cNvPr>
                <p:cNvSpPr/>
                <p:nvPr/>
              </p:nvSpPr>
              <p:spPr bwMode="auto">
                <a:xfrm>
                  <a:off x="-2534150" y="3550727"/>
                  <a:ext cx="2343041" cy="701320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31F1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FEDC3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Virtual Desktop </a:t>
                  </a:r>
                  <a:r>
                    <a:rPr kumimoji="0" lang="en-US" sz="9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(session hosts)</a:t>
                  </a:r>
                </a:p>
              </p:txBody>
            </p:sp>
            <p:pic>
              <p:nvPicPr>
                <p:cNvPr id="346" name="Graphic 345">
                  <a:extLst>
                    <a:ext uri="{FF2B5EF4-FFF2-40B4-BE49-F238E27FC236}">
                      <a16:creationId xmlns:a16="http://schemas.microsoft.com/office/drawing/2014/main" id="{3C31DAF8-8CFD-7043-A3A6-70683D7CE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45055" y="3631865"/>
                  <a:ext cx="365760" cy="35701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A850BC73-7664-B318-D49B-ACE43E84907E}"/>
                  </a:ext>
                </a:extLst>
              </p:cNvPr>
              <p:cNvGrpSpPr/>
              <p:nvPr/>
            </p:nvGrpSpPr>
            <p:grpSpPr>
              <a:xfrm>
                <a:off x="1978477" y="3251995"/>
                <a:ext cx="2688560" cy="357016"/>
                <a:chOff x="-1497433" y="3836379"/>
                <a:chExt cx="2688560" cy="357016"/>
              </a:xfrm>
            </p:grpSpPr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B5AFF6F4-3B4C-45EF-0683-15C795211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74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57C8543A-BD8E-E0F1-E07A-9DF86C8987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67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297E7EDF-8B0B-B52D-D4D2-90F6D841A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360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0CD726A9-9AA6-1E31-C78D-EFA7B0E0A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667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44" name="Graphic 343">
                  <a:extLst>
                    <a:ext uri="{FF2B5EF4-FFF2-40B4-BE49-F238E27FC236}">
                      <a16:creationId xmlns:a16="http://schemas.microsoft.com/office/drawing/2014/main" id="{D86063E0-6A3C-C500-6AC8-4383F73FCA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367" y="3836379"/>
                  <a:ext cx="365760" cy="357016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B654051-86E6-B100-5D5B-23126D4147EE}"/>
                </a:ext>
              </a:extLst>
            </p:cNvPr>
            <p:cNvGrpSpPr/>
            <p:nvPr/>
          </p:nvGrpSpPr>
          <p:grpSpPr>
            <a:xfrm>
              <a:off x="156366" y="3296450"/>
              <a:ext cx="1256756" cy="900500"/>
              <a:chOff x="378815" y="3333504"/>
              <a:chExt cx="1256756" cy="900500"/>
            </a:xfrm>
          </p:grpSpPr>
          <p:pic>
            <p:nvPicPr>
              <p:cNvPr id="363" name="Graphic 362">
                <a:extLst>
                  <a:ext uri="{FF2B5EF4-FFF2-40B4-BE49-F238E27FC236}">
                    <a16:creationId xmlns:a16="http://schemas.microsoft.com/office/drawing/2014/main" id="{B71A3BEA-8A9B-0F59-EA7F-E476F016B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787212" y="3333504"/>
                <a:ext cx="439962" cy="429444"/>
              </a:xfrm>
              <a:prstGeom prst="rect">
                <a:avLst/>
              </a:prstGeom>
              <a:effectLst/>
            </p:spPr>
          </p:pic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DD56F2AA-9B0A-1E27-FD44-78D8CD9981D5}"/>
                  </a:ext>
                </a:extLst>
              </p:cNvPr>
              <p:cNvSpPr txBox="1"/>
              <p:nvPr/>
            </p:nvSpPr>
            <p:spPr>
              <a:xfrm>
                <a:off x="378815" y="3741561"/>
                <a:ext cx="1256756" cy="492443"/>
              </a:xfrm>
              <a:prstGeom prst="rect">
                <a:avLst/>
              </a:prstGeom>
              <a:noFill/>
            </p:spPr>
            <p:txBody>
              <a:bodyPr wrap="square" lIns="0" tIns="91440" rIns="0" bIns="91440">
                <a:sp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instance</a:t>
                </a: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9E52F57E-DBBF-6605-98E6-BB3CA2726749}"/>
                </a:ext>
              </a:extLst>
            </p:cNvPr>
            <p:cNvGrpSpPr/>
            <p:nvPr/>
          </p:nvGrpSpPr>
          <p:grpSpPr>
            <a:xfrm>
              <a:off x="11310529" y="3314436"/>
              <a:ext cx="725105" cy="864528"/>
              <a:chOff x="-1542551" y="3429000"/>
              <a:chExt cx="725105" cy="864528"/>
            </a:xfrm>
          </p:grpSpPr>
          <p:sp>
            <p:nvSpPr>
              <p:cNvPr id="366" name="Rectangle: Rounded Corners 365">
                <a:extLst>
                  <a:ext uri="{FF2B5EF4-FFF2-40B4-BE49-F238E27FC236}">
                    <a16:creationId xmlns:a16="http://schemas.microsoft.com/office/drawing/2014/main" id="{7806556B-E365-81AA-366F-A0EB6A29FFA2}"/>
                  </a:ext>
                </a:extLst>
              </p:cNvPr>
              <p:cNvSpPr/>
              <p:nvPr/>
            </p:nvSpPr>
            <p:spPr bwMode="auto">
              <a:xfrm>
                <a:off x="-1542551" y="3429000"/>
                <a:ext cx="725105" cy="864528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19050" cap="flat" cmpd="sng" algn="ctr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Corp firewall</a:t>
                </a:r>
              </a:p>
            </p:txBody>
          </p:sp>
          <p:pic>
            <p:nvPicPr>
              <p:cNvPr id="367" name="Graphic 366">
                <a:extLst>
                  <a:ext uri="{FF2B5EF4-FFF2-40B4-BE49-F238E27FC236}">
                    <a16:creationId xmlns:a16="http://schemas.microsoft.com/office/drawing/2014/main" id="{4B4B520A-443E-1E5D-6085-7CFE8F84D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/>
              </a:stretch>
            </p:blipFill>
            <p:spPr>
              <a:xfrm>
                <a:off x="-1342910" y="3562382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368" name="Connector: Elbow 367">
              <a:extLst>
                <a:ext uri="{FF2B5EF4-FFF2-40B4-BE49-F238E27FC236}">
                  <a16:creationId xmlns:a16="http://schemas.microsoft.com/office/drawing/2014/main" id="{786057F7-D49A-1FFB-D306-3FEAAE62CBDC}"/>
                </a:ext>
              </a:extLst>
            </p:cNvPr>
            <p:cNvCxnSpPr>
              <a:stCxn id="294" idx="0"/>
              <a:endCxn id="366" idx="2"/>
            </p:cNvCxnSpPr>
            <p:nvPr/>
          </p:nvCxnSpPr>
          <p:spPr>
            <a:xfrm rot="5400000" flipH="1" flipV="1">
              <a:off x="8570905" y="1995016"/>
              <a:ext cx="918228" cy="5286125"/>
            </a:xfrm>
            <a:prstGeom prst="bentConnector3">
              <a:avLst>
                <a:gd name="adj1" fmla="val 27179"/>
              </a:avLst>
            </a:prstGeom>
            <a:ln w="12700">
              <a:solidFill>
                <a:srgbClr val="9BE71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ctor: Elbow 368">
              <a:extLst>
                <a:ext uri="{FF2B5EF4-FFF2-40B4-BE49-F238E27FC236}">
                  <a16:creationId xmlns:a16="http://schemas.microsoft.com/office/drawing/2014/main" id="{DDBFE6C1-5413-B9A0-7B35-20B1F9DB7A9F}"/>
                </a:ext>
              </a:extLst>
            </p:cNvPr>
            <p:cNvCxnSpPr>
              <a:stCxn id="366" idx="0"/>
              <a:endCxn id="329" idx="2"/>
            </p:cNvCxnSpPr>
            <p:nvPr/>
          </p:nvCxnSpPr>
          <p:spPr>
            <a:xfrm rot="16200000" flipV="1">
              <a:off x="10833801" y="2475155"/>
              <a:ext cx="915208" cy="763354"/>
            </a:xfrm>
            <a:prstGeom prst="bentConnector3">
              <a:avLst>
                <a:gd name="adj1" fmla="val 72647"/>
              </a:avLst>
            </a:prstGeom>
            <a:ln w="12700">
              <a:solidFill>
                <a:srgbClr val="9BE71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A60050D-155B-CC74-03A2-7B4EE5D00FE3}"/>
                </a:ext>
              </a:extLst>
            </p:cNvPr>
            <p:cNvGrpSpPr/>
            <p:nvPr/>
          </p:nvGrpSpPr>
          <p:grpSpPr>
            <a:xfrm>
              <a:off x="1863182" y="5926833"/>
              <a:ext cx="9082535" cy="227649"/>
              <a:chOff x="1871215" y="5996433"/>
              <a:chExt cx="8933259" cy="227649"/>
            </a:xfrm>
          </p:grpSpPr>
          <p:sp>
            <p:nvSpPr>
              <p:cNvPr id="371" name="Rectangle: Rounded Corners 370">
                <a:extLst>
                  <a:ext uri="{FF2B5EF4-FFF2-40B4-BE49-F238E27FC236}">
                    <a16:creationId xmlns:a16="http://schemas.microsoft.com/office/drawing/2014/main" id="{80C9178E-877E-F67F-66CE-B22637561D57}"/>
                  </a:ext>
                </a:extLst>
              </p:cNvPr>
              <p:cNvSpPr/>
              <p:nvPr/>
            </p:nvSpPr>
            <p:spPr bwMode="auto">
              <a:xfrm>
                <a:off x="1871215" y="5998333"/>
                <a:ext cx="1379689" cy="21988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chemeClr val="accent4">
                      <a:lumMod val="75000"/>
                    </a:schemeClr>
                  </a:gs>
                  <a:gs pos="3100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1</a:t>
                </a:r>
              </a:p>
            </p:txBody>
          </p:sp>
          <p:sp>
            <p:nvSpPr>
              <p:cNvPr id="372" name="Rectangle: Rounded Corners 371">
                <a:extLst>
                  <a:ext uri="{FF2B5EF4-FFF2-40B4-BE49-F238E27FC236}">
                    <a16:creationId xmlns:a16="http://schemas.microsoft.com/office/drawing/2014/main" id="{F59CBEAA-E3A9-EFFE-F538-2A169338D965}"/>
                  </a:ext>
                </a:extLst>
              </p:cNvPr>
              <p:cNvSpPr/>
              <p:nvPr/>
            </p:nvSpPr>
            <p:spPr bwMode="auto">
              <a:xfrm>
                <a:off x="3381929" y="5996433"/>
                <a:ext cx="1379689" cy="21988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chemeClr val="accent4">
                      <a:lumMod val="75000"/>
                    </a:schemeClr>
                  </a:gs>
                  <a:gs pos="3100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2</a:t>
                </a:r>
              </a:p>
            </p:txBody>
          </p:sp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FAAAEFD0-9E5C-C8A9-26B8-13AB2804ECDD}"/>
                  </a:ext>
                </a:extLst>
              </p:cNvPr>
              <p:cNvSpPr/>
              <p:nvPr/>
            </p:nvSpPr>
            <p:spPr bwMode="auto">
              <a:xfrm>
                <a:off x="4892643" y="5998375"/>
                <a:ext cx="1379689" cy="21988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chemeClr val="accent4">
                      <a:lumMod val="75000"/>
                    </a:schemeClr>
                  </a:gs>
                  <a:gs pos="3100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3</a:t>
                </a:r>
              </a:p>
            </p:txBody>
          </p:sp>
          <p:sp>
            <p:nvSpPr>
              <p:cNvPr id="374" name="Rectangle: Rounded Corners 373">
                <a:extLst>
                  <a:ext uri="{FF2B5EF4-FFF2-40B4-BE49-F238E27FC236}">
                    <a16:creationId xmlns:a16="http://schemas.microsoft.com/office/drawing/2014/main" id="{0A3A3586-C11B-052A-0A47-6B3C659DD490}"/>
                  </a:ext>
                </a:extLst>
              </p:cNvPr>
              <p:cNvSpPr/>
              <p:nvPr/>
            </p:nvSpPr>
            <p:spPr bwMode="auto">
              <a:xfrm>
                <a:off x="6403357" y="6000317"/>
                <a:ext cx="1379689" cy="21988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chemeClr val="accent4">
                      <a:lumMod val="75000"/>
                    </a:schemeClr>
                  </a:gs>
                  <a:gs pos="3100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4</a:t>
                </a:r>
              </a:p>
            </p:txBody>
          </p:sp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6BEB2522-0569-591B-14F1-C41F55DB918D}"/>
                  </a:ext>
                </a:extLst>
              </p:cNvPr>
              <p:cNvSpPr/>
              <p:nvPr/>
            </p:nvSpPr>
            <p:spPr bwMode="auto">
              <a:xfrm>
                <a:off x="7914071" y="6002259"/>
                <a:ext cx="1379689" cy="21988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chemeClr val="accent4">
                      <a:lumMod val="75000"/>
                    </a:schemeClr>
                  </a:gs>
                  <a:gs pos="3100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5</a:t>
                </a:r>
              </a:p>
            </p:txBody>
          </p:sp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5F26060F-3226-0AC3-FA73-6B23B9AF2E79}"/>
                  </a:ext>
                </a:extLst>
              </p:cNvPr>
              <p:cNvSpPr/>
              <p:nvPr/>
            </p:nvSpPr>
            <p:spPr bwMode="auto">
              <a:xfrm>
                <a:off x="9424785" y="6004201"/>
                <a:ext cx="1379689" cy="21988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chemeClr val="accent4">
                      <a:lumMod val="75000"/>
                    </a:schemeClr>
                  </a:gs>
                  <a:gs pos="3100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63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Local – 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Cloud-based deployment </a:t>
            </a:r>
            <a:r>
              <a:rPr lang="en-US"/>
              <a:t>architecture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C08497D-2C48-0047-D387-6464E54578A5}"/>
              </a:ext>
            </a:extLst>
          </p:cNvPr>
          <p:cNvSpPr/>
          <p:nvPr/>
        </p:nvSpPr>
        <p:spPr bwMode="auto">
          <a:xfrm>
            <a:off x="980434" y="3341566"/>
            <a:ext cx="10231132" cy="3455940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80C2594F-2F1F-3EF0-1D60-D0C0C1996FF0}"/>
              </a:ext>
            </a:extLst>
          </p:cNvPr>
          <p:cNvSpPr/>
          <p:nvPr/>
        </p:nvSpPr>
        <p:spPr bwMode="auto">
          <a:xfrm>
            <a:off x="980434" y="1801445"/>
            <a:ext cx="10231132" cy="1307500"/>
          </a:xfrm>
          <a:prstGeom prst="roundRect">
            <a:avLst>
              <a:gd name="adj" fmla="val 4645"/>
            </a:avLst>
          </a:prstGeom>
          <a:solidFill>
            <a:schemeClr val="accent6">
              <a:lumMod val="2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B317C9B-BF5B-5EAE-8D45-3E91902495EF}"/>
              </a:ext>
            </a:extLst>
          </p:cNvPr>
          <p:cNvSpPr/>
          <p:nvPr/>
        </p:nvSpPr>
        <p:spPr bwMode="auto">
          <a:xfrm>
            <a:off x="1176268" y="2258883"/>
            <a:ext cx="9941545" cy="717423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Resource Manager (ARM)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BAA61B1-3449-3505-0CA1-3A8F5ED91022}"/>
              </a:ext>
            </a:extLst>
          </p:cNvPr>
          <p:cNvSpPr/>
          <p:nvPr/>
        </p:nvSpPr>
        <p:spPr bwMode="auto">
          <a:xfrm>
            <a:off x="1376320" y="4520683"/>
            <a:ext cx="3310263" cy="426908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 Bridge (ARB)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712041B-7B2C-3EA9-D9C5-41C0FD171E4F}"/>
              </a:ext>
            </a:extLst>
          </p:cNvPr>
          <p:cNvGrpSpPr/>
          <p:nvPr/>
        </p:nvGrpSpPr>
        <p:grpSpPr>
          <a:xfrm>
            <a:off x="1376320" y="5393814"/>
            <a:ext cx="3310262" cy="376464"/>
            <a:chOff x="2180917" y="4130040"/>
            <a:chExt cx="3102583" cy="376464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1F4989D-D737-CC39-6EDB-712EEAA26603}"/>
                </a:ext>
              </a:extLst>
            </p:cNvPr>
            <p:cNvSpPr/>
            <p:nvPr/>
          </p:nvSpPr>
          <p:spPr bwMode="auto">
            <a:xfrm>
              <a:off x="3759004" y="4130040"/>
              <a:ext cx="1524496" cy="37646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Kubernetes Service (AKS)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F295FD9-79CD-7798-B391-B05553EE343B}"/>
                </a:ext>
              </a:extLst>
            </p:cNvPr>
            <p:cNvSpPr/>
            <p:nvPr/>
          </p:nvSpPr>
          <p:spPr bwMode="auto">
            <a:xfrm>
              <a:off x="2180917" y="4130041"/>
              <a:ext cx="1524496" cy="37646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Virtual machines (Arc VM)</a:t>
              </a:r>
            </a:p>
          </p:txBody>
        </p:sp>
      </p:grpSp>
      <p:pic>
        <p:nvPicPr>
          <p:cNvPr id="94" name="Graphic 93">
            <a:extLst>
              <a:ext uri="{FF2B5EF4-FFF2-40B4-BE49-F238E27FC236}">
                <a16:creationId xmlns:a16="http://schemas.microsoft.com/office/drawing/2014/main" id="{E53E1101-4810-7204-B9F4-30C203B4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0159" y="4592914"/>
            <a:ext cx="274320" cy="274320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6755BE50-E95A-F69D-22E7-C1F337048DAA}"/>
              </a:ext>
            </a:extLst>
          </p:cNvPr>
          <p:cNvGrpSpPr/>
          <p:nvPr/>
        </p:nvGrpSpPr>
        <p:grpSpPr>
          <a:xfrm>
            <a:off x="1376321" y="3954617"/>
            <a:ext cx="3310262" cy="470089"/>
            <a:chOff x="2025546" y="4130040"/>
            <a:chExt cx="3257954" cy="37646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A8D321CB-20C5-294F-40A7-E34D39790835}"/>
                </a:ext>
              </a:extLst>
            </p:cNvPr>
            <p:cNvSpPr/>
            <p:nvPr/>
          </p:nvSpPr>
          <p:spPr bwMode="auto">
            <a:xfrm>
              <a:off x="3759004" y="4130040"/>
              <a:ext cx="1524496" cy="37646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Lifecycle Manager extension</a:t>
              </a:r>
              <a:endParaRPr kumimoji="0" lang="en-DE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5DBFF35-7482-084F-812D-86AB288A80EA}"/>
                </a:ext>
              </a:extLst>
            </p:cNvPr>
            <p:cNvSpPr/>
            <p:nvPr/>
          </p:nvSpPr>
          <p:spPr bwMode="auto">
            <a:xfrm>
              <a:off x="2025546" y="4130041"/>
              <a:ext cx="1679867" cy="37646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Device management extension (DME)</a:t>
              </a:r>
              <a:endParaRPr kumimoji="0" lang="en-DE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5D93A3F-AC9B-0723-5CB6-D4663A8F0486}"/>
              </a:ext>
            </a:extLst>
          </p:cNvPr>
          <p:cNvCxnSpPr>
            <a:cxnSpLocks/>
            <a:stCxn id="201" idx="1"/>
            <a:endCxn id="90" idx="3"/>
          </p:cNvCxnSpPr>
          <p:nvPr/>
        </p:nvCxnSpPr>
        <p:spPr>
          <a:xfrm flipH="1" flipV="1">
            <a:off x="4686583" y="4734137"/>
            <a:ext cx="179330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CB3318A-9C87-BD1F-830D-1926DE617FB6}"/>
              </a:ext>
            </a:extLst>
          </p:cNvPr>
          <p:cNvSpPr txBox="1"/>
          <p:nvPr/>
        </p:nvSpPr>
        <p:spPr>
          <a:xfrm>
            <a:off x="4778074" y="5089151"/>
            <a:ext cx="1692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Lifecycle Manager deploys Azure Resource Bridge which enables Arc VMs &amp; AKS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6CA525-BA53-32A8-AED3-B1F1D8A278DA}"/>
              </a:ext>
            </a:extLst>
          </p:cNvPr>
          <p:cNvSpPr/>
          <p:nvPr/>
        </p:nvSpPr>
        <p:spPr bwMode="auto">
          <a:xfrm>
            <a:off x="1376320" y="5843689"/>
            <a:ext cx="9579155" cy="475413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Machine Operating System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492D6F4-CFD7-A81E-214C-91B9AE1E1DF4}"/>
              </a:ext>
            </a:extLst>
          </p:cNvPr>
          <p:cNvSpPr/>
          <p:nvPr/>
        </p:nvSpPr>
        <p:spPr bwMode="auto">
          <a:xfrm>
            <a:off x="1376320" y="2445467"/>
            <a:ext cx="3310263" cy="304333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resource provider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9E665D6D-B2F6-97AE-978D-DFCBABFFC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8844" y="2649045"/>
            <a:ext cx="274320" cy="274320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29BFFA4-9FC4-C92D-B0CE-93CC614C97B8}"/>
              </a:ext>
            </a:extLst>
          </p:cNvPr>
          <p:cNvSpPr/>
          <p:nvPr/>
        </p:nvSpPr>
        <p:spPr bwMode="auto">
          <a:xfrm>
            <a:off x="7505425" y="2447327"/>
            <a:ext cx="3310263" cy="304333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servers resource providers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02C4915-5F31-439D-F2E8-56BD0177DAD1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2229740" y="2749800"/>
            <a:ext cx="0" cy="1204818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62ED56A8-6952-4D06-CB62-A8AE0BDD68A9}"/>
              </a:ext>
            </a:extLst>
          </p:cNvPr>
          <p:cNvSpPr txBox="1"/>
          <p:nvPr/>
        </p:nvSpPr>
        <p:spPr>
          <a:xfrm>
            <a:off x="1137350" y="3421453"/>
            <a:ext cx="1152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DME sends server inventory to RP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3942391-A222-C485-B812-32B4B097A2DC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3912097" y="2749800"/>
            <a:ext cx="0" cy="1204817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>
            <a:extLst>
              <a:ext uri="{FF2B5EF4-FFF2-40B4-BE49-F238E27FC236}">
                <a16:creationId xmlns:a16="http://schemas.microsoft.com/office/drawing/2014/main" id="{77A81D61-365A-4C57-899A-BE1B4C42C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8001" y="1827733"/>
            <a:ext cx="394948" cy="394948"/>
          </a:xfrm>
          <a:prstGeom prst="rect">
            <a:avLst/>
          </a:prstGeom>
        </p:spPr>
      </p:pic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BA559D4-4600-F78D-84D4-4F2689BB17AA}"/>
              </a:ext>
            </a:extLst>
          </p:cNvPr>
          <p:cNvCxnSpPr>
            <a:cxnSpLocks/>
          </p:cNvCxnSpPr>
          <p:nvPr/>
        </p:nvCxnSpPr>
        <p:spPr>
          <a:xfrm flipV="1">
            <a:off x="4426069" y="3108945"/>
            <a:ext cx="0" cy="839995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5AA908F-EF9D-C8E3-C8EF-1D00CF49812E}"/>
              </a:ext>
            </a:extLst>
          </p:cNvPr>
          <p:cNvSpPr txBox="1"/>
          <p:nvPr/>
        </p:nvSpPr>
        <p:spPr>
          <a:xfrm>
            <a:off x="2204381" y="3467252"/>
            <a:ext cx="1748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Resource provider for Azure Local sends deployment information to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Lifecycle Manager extension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573A080-FA40-2C3B-2E3F-0C975BC7486C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4686583" y="4189661"/>
            <a:ext cx="1793303" cy="3392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2852DEF7-F2D1-E932-25DD-4DA04A75B5F6}"/>
              </a:ext>
            </a:extLst>
          </p:cNvPr>
          <p:cNvSpPr txBox="1"/>
          <p:nvPr/>
        </p:nvSpPr>
        <p:spPr>
          <a:xfrm>
            <a:off x="4557386" y="3401600"/>
            <a:ext cx="21208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RP sends deployment information to Azure Edge Lifecycle Manager extension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A1E7E4D-D24F-AA87-8F71-C072123C19CF}"/>
              </a:ext>
            </a:extLst>
          </p:cNvPr>
          <p:cNvSpPr txBox="1"/>
          <p:nvPr/>
        </p:nvSpPr>
        <p:spPr>
          <a:xfrm>
            <a:off x="7914371" y="3323923"/>
            <a:ext cx="1875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extensions collect and send logs to Azure for remote troubleshooting with Microsoft support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87DBBB3-5ADE-62FA-FEED-2EEDC37E1E9B}"/>
              </a:ext>
            </a:extLst>
          </p:cNvPr>
          <p:cNvSpPr txBox="1"/>
          <p:nvPr/>
        </p:nvSpPr>
        <p:spPr>
          <a:xfrm>
            <a:off x="1376320" y="1422948"/>
            <a:ext cx="1655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latin typeface="+mj-lt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sends cluster c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reation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request to resource provider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B260BCC-4B78-F5B7-F4F2-424A8BF92C5F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3031452" y="1391375"/>
            <a:ext cx="0" cy="1054092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0AB18EDE-E738-1117-E897-1F6743573B68}"/>
              </a:ext>
            </a:extLst>
          </p:cNvPr>
          <p:cNvSpPr/>
          <p:nvPr/>
        </p:nvSpPr>
        <p:spPr bwMode="auto">
          <a:xfrm>
            <a:off x="1168766" y="146100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2A8FDB25-2EDA-77B6-01A4-A7E04172B687}"/>
              </a:ext>
            </a:extLst>
          </p:cNvPr>
          <p:cNvSpPr/>
          <p:nvPr/>
        </p:nvSpPr>
        <p:spPr bwMode="auto">
          <a:xfrm>
            <a:off x="4350061" y="355699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214256C7-6ED3-3DEE-5033-E65CA047A0D9}"/>
              </a:ext>
            </a:extLst>
          </p:cNvPr>
          <p:cNvSpPr/>
          <p:nvPr/>
        </p:nvSpPr>
        <p:spPr bwMode="auto">
          <a:xfrm>
            <a:off x="1051063" y="369415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6CF4E804-65FB-1626-2A33-2D4CA02E47B6}"/>
              </a:ext>
            </a:extLst>
          </p:cNvPr>
          <p:cNvSpPr/>
          <p:nvPr/>
        </p:nvSpPr>
        <p:spPr bwMode="auto">
          <a:xfrm>
            <a:off x="3777670" y="319489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B080497C-B617-1138-28A1-8611DDED1060}"/>
              </a:ext>
            </a:extLst>
          </p:cNvPr>
          <p:cNvSpPr/>
          <p:nvPr/>
        </p:nvSpPr>
        <p:spPr bwMode="auto">
          <a:xfrm>
            <a:off x="5485114" y="424100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E46DC041-5BC5-8216-4525-EFEB5437B6BC}"/>
              </a:ext>
            </a:extLst>
          </p:cNvPr>
          <p:cNvSpPr/>
          <p:nvPr/>
        </p:nvSpPr>
        <p:spPr bwMode="auto">
          <a:xfrm>
            <a:off x="5485114" y="479908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FB17EE5C-C3C2-70E9-E0EB-05F16B184885}"/>
              </a:ext>
            </a:extLst>
          </p:cNvPr>
          <p:cNvSpPr/>
          <p:nvPr/>
        </p:nvSpPr>
        <p:spPr bwMode="auto">
          <a:xfrm>
            <a:off x="9896586" y="341317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BDB17C4-270E-48CE-9A8E-A19905578E02}"/>
              </a:ext>
            </a:extLst>
          </p:cNvPr>
          <p:cNvGrpSpPr/>
          <p:nvPr/>
        </p:nvGrpSpPr>
        <p:grpSpPr>
          <a:xfrm>
            <a:off x="980434" y="988195"/>
            <a:ext cx="10231132" cy="398353"/>
            <a:chOff x="980434" y="988195"/>
            <a:chExt cx="10231132" cy="398353"/>
          </a:xfrm>
        </p:grpSpPr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FAE670FA-A673-8346-A242-0626EDD1AF7C}"/>
                </a:ext>
              </a:extLst>
            </p:cNvPr>
            <p:cNvSpPr/>
            <p:nvPr/>
          </p:nvSpPr>
          <p:spPr bwMode="auto">
            <a:xfrm>
              <a:off x="980434" y="988195"/>
              <a:ext cx="10231132" cy="39835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FEDC3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Control plane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portal, ARM and Bicep templates, Azure CLI and tools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D77D5FAF-6DBE-D304-353F-9BB95A40DF72}"/>
                </a:ext>
              </a:extLst>
            </p:cNvPr>
            <p:cNvGrpSpPr/>
            <p:nvPr/>
          </p:nvGrpSpPr>
          <p:grpSpPr>
            <a:xfrm>
              <a:off x="1123046" y="1027351"/>
              <a:ext cx="1036094" cy="325417"/>
              <a:chOff x="1123046" y="1027351"/>
              <a:chExt cx="1036094" cy="325417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46FE4577-9E80-A9CA-DAC6-D04F527B6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84820" y="1073105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97" name="Picture 196" descr="A blue and white cloud with squares and arrows&#10;&#10;Description automatically generated">
                <a:extLst>
                  <a:ext uri="{FF2B5EF4-FFF2-40B4-BE49-F238E27FC236}">
                    <a16:creationId xmlns:a16="http://schemas.microsoft.com/office/drawing/2014/main" id="{70AF5DC4-3986-AFB3-EAD1-6BBDFA290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046" y="1027351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198" name="Graphic 197">
                <a:extLst>
                  <a:ext uri="{FF2B5EF4-FFF2-40B4-BE49-F238E27FC236}">
                    <a16:creationId xmlns:a16="http://schemas.microsoft.com/office/drawing/2014/main" id="{5769D3CC-53F9-5B6B-428A-6CBBB0143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526793" y="1078448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5F725CA-307D-82DE-CAF1-A98082F443A8}"/>
              </a:ext>
            </a:extLst>
          </p:cNvPr>
          <p:cNvGrpSpPr/>
          <p:nvPr/>
        </p:nvGrpSpPr>
        <p:grpSpPr>
          <a:xfrm>
            <a:off x="6479886" y="3778438"/>
            <a:ext cx="4475589" cy="2007095"/>
            <a:chOff x="6528274" y="3811939"/>
            <a:chExt cx="4475589" cy="200709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0FBA8AD5-7CCC-F387-8226-D881027807A7}"/>
                </a:ext>
              </a:extLst>
            </p:cNvPr>
            <p:cNvSpPr/>
            <p:nvPr/>
          </p:nvSpPr>
          <p:spPr bwMode="auto">
            <a:xfrm>
              <a:off x="6528274" y="3811939"/>
              <a:ext cx="4475589" cy="2007095"/>
            </a:xfrm>
            <a:prstGeom prst="roundRect">
              <a:avLst>
                <a:gd name="adj" fmla="val 4645"/>
              </a:avLst>
            </a:prstGeom>
            <a:solidFill>
              <a:srgbClr val="00206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Lifecycle Manager orchestration</a:t>
              </a:r>
              <a:endParaRPr kumimoji="0" lang="en-DE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87DD2BFE-4320-6820-B857-9625F56120A7}"/>
                </a:ext>
              </a:extLst>
            </p:cNvPr>
            <p:cNvGrpSpPr/>
            <p:nvPr/>
          </p:nvGrpSpPr>
          <p:grpSpPr>
            <a:xfrm>
              <a:off x="6568212" y="4093210"/>
              <a:ext cx="4395711" cy="1643396"/>
              <a:chOff x="6562249" y="4100968"/>
              <a:chExt cx="4395711" cy="1643396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4099C014-9D35-A5D5-674A-E5D89D1DC01F}"/>
                  </a:ext>
                </a:extLst>
              </p:cNvPr>
              <p:cNvGrpSpPr/>
              <p:nvPr/>
            </p:nvGrpSpPr>
            <p:grpSpPr>
              <a:xfrm>
                <a:off x="6562249" y="4100969"/>
                <a:ext cx="1672039" cy="1640715"/>
                <a:chOff x="6203181" y="2952574"/>
                <a:chExt cx="1672039" cy="1792743"/>
              </a:xfrm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8227E6AD-F5B5-C003-7757-2C17A6930E5F}"/>
                    </a:ext>
                  </a:extLst>
                </p:cNvPr>
                <p:cNvSpPr/>
                <p:nvPr/>
              </p:nvSpPr>
              <p:spPr bwMode="auto">
                <a:xfrm>
                  <a:off x="6203181" y="2952574"/>
                  <a:ext cx="1672039" cy="1792743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Lifecycle Manager</a:t>
                  </a:r>
                  <a:endParaRPr kumimoji="0" lang="en-DE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DCD74FDB-0219-1332-476B-C6BD3CA49DD7}"/>
                    </a:ext>
                  </a:extLst>
                </p:cNvPr>
                <p:cNvGrpSpPr/>
                <p:nvPr/>
              </p:nvGrpSpPr>
              <p:grpSpPr>
                <a:xfrm>
                  <a:off x="6264715" y="3322917"/>
                  <a:ext cx="1548973" cy="1309427"/>
                  <a:chOff x="6264715" y="3322917"/>
                  <a:chExt cx="1548973" cy="1309427"/>
                </a:xfrm>
              </p:grpSpPr>
              <p:sp>
                <p:nvSpPr>
                  <p:cNvPr id="220" name="Rectangle: Rounded Corners 219">
                    <a:extLst>
                      <a:ext uri="{FF2B5EF4-FFF2-40B4-BE49-F238E27FC236}">
                        <a16:creationId xmlns:a16="http://schemas.microsoft.com/office/drawing/2014/main" id="{5FC6409C-90A0-E478-EF6E-5E184F547D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64715" y="3322917"/>
                    <a:ext cx="1548973" cy="274031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Orchestrator</a:t>
                    </a:r>
                    <a:endParaRPr kumimoji="0" lang="en-DE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21" name="Rectangle: Rounded Corners 220">
                    <a:extLst>
                      <a:ext uri="{FF2B5EF4-FFF2-40B4-BE49-F238E27FC236}">
                        <a16:creationId xmlns:a16="http://schemas.microsoft.com/office/drawing/2014/main" id="{354541FE-A226-2715-F53E-0F5F7A785F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64715" y="3668049"/>
                    <a:ext cx="1548973" cy="274031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Update service</a:t>
                    </a:r>
                    <a:endParaRPr kumimoji="0" lang="en-DE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25" name="Rectangle: Rounded Corners 224">
                    <a:extLst>
                      <a:ext uri="{FF2B5EF4-FFF2-40B4-BE49-F238E27FC236}">
                        <a16:creationId xmlns:a16="http://schemas.microsoft.com/office/drawing/2014/main" id="{042C9214-161B-AF62-ED16-7FCBC8E4D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64715" y="4013181"/>
                    <a:ext cx="1548973" cy="274031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Download Service</a:t>
                    </a:r>
                    <a:endParaRPr kumimoji="0" lang="en-DE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26" name="Rectangle: Rounded Corners 225">
                    <a:extLst>
                      <a:ext uri="{FF2B5EF4-FFF2-40B4-BE49-F238E27FC236}">
                        <a16:creationId xmlns:a16="http://schemas.microsoft.com/office/drawing/2014/main" id="{14B5E8B1-9DC4-83D1-1E3D-44F0E6FC22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64715" y="4358313"/>
                    <a:ext cx="1548973" cy="274031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Health Service</a:t>
                    </a:r>
                    <a:endParaRPr kumimoji="0" lang="en-DE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8764E11B-4650-70B0-C934-47F4E5BC7C37}"/>
                  </a:ext>
                </a:extLst>
              </p:cNvPr>
              <p:cNvGrpSpPr/>
              <p:nvPr/>
            </p:nvGrpSpPr>
            <p:grpSpPr>
              <a:xfrm>
                <a:off x="10086826" y="4100968"/>
                <a:ext cx="871134" cy="1640715"/>
                <a:chOff x="8317811" y="2962844"/>
                <a:chExt cx="871134" cy="1792743"/>
              </a:xfrm>
            </p:grpSpPr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EF1E2069-E767-8612-2B62-BC15D2FFBC6E}"/>
                    </a:ext>
                  </a:extLst>
                </p:cNvPr>
                <p:cNvSpPr/>
                <p:nvPr/>
              </p:nvSpPr>
              <p:spPr bwMode="auto">
                <a:xfrm>
                  <a:off x="8317811" y="2962844"/>
                  <a:ext cx="868649" cy="850144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Network</a:t>
                  </a:r>
                  <a:endParaRPr kumimoji="0" lang="en-DE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15" name="Rectangle: Rounded Corners 214">
                  <a:extLst>
                    <a:ext uri="{FF2B5EF4-FFF2-40B4-BE49-F238E27FC236}">
                      <a16:creationId xmlns:a16="http://schemas.microsoft.com/office/drawing/2014/main" id="{3F007E6C-C843-E65A-8E38-CB84ADDE596F}"/>
                    </a:ext>
                  </a:extLst>
                </p:cNvPr>
                <p:cNvSpPr/>
                <p:nvPr/>
              </p:nvSpPr>
              <p:spPr bwMode="auto">
                <a:xfrm>
                  <a:off x="8320296" y="3895573"/>
                  <a:ext cx="868649" cy="860014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Storage</a:t>
                  </a:r>
                  <a:endParaRPr kumimoji="0" lang="en-DE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08AEDCB8-F04B-8DC5-72FE-7D5EC0D78D25}"/>
                  </a:ext>
                </a:extLst>
              </p:cNvPr>
              <p:cNvGrpSpPr/>
              <p:nvPr/>
            </p:nvGrpSpPr>
            <p:grpSpPr>
              <a:xfrm>
                <a:off x="8323295" y="4103649"/>
                <a:ext cx="1674524" cy="1640715"/>
                <a:chOff x="9283513" y="2952974"/>
                <a:chExt cx="1674524" cy="1792743"/>
              </a:xfrm>
            </p:grpSpPr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4F1BDEEA-F0E4-9521-DC7B-D6D92AA73A9F}"/>
                    </a:ext>
                  </a:extLst>
                </p:cNvPr>
                <p:cNvSpPr/>
                <p:nvPr/>
              </p:nvSpPr>
              <p:spPr bwMode="auto">
                <a:xfrm>
                  <a:off x="9285998" y="3596949"/>
                  <a:ext cx="1672039" cy="1148768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 extensions</a:t>
                  </a:r>
                  <a:endParaRPr kumimoji="0" lang="en-DE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0C1431F8-9E97-5B34-9A1D-5E66645DAD39}"/>
                    </a:ext>
                  </a:extLst>
                </p:cNvPr>
                <p:cNvGrpSpPr/>
                <p:nvPr/>
              </p:nvGrpSpPr>
              <p:grpSpPr>
                <a:xfrm>
                  <a:off x="9402719" y="3901746"/>
                  <a:ext cx="1438599" cy="784121"/>
                  <a:chOff x="9402719" y="3596950"/>
                  <a:chExt cx="1548974" cy="784121"/>
                </a:xfrm>
              </p:grpSpPr>
              <p:sp>
                <p:nvSpPr>
                  <p:cNvPr id="212" name="Rectangle: Rounded Corners 211">
                    <a:extLst>
                      <a:ext uri="{FF2B5EF4-FFF2-40B4-BE49-F238E27FC236}">
                        <a16:creationId xmlns:a16="http://schemas.microsoft.com/office/drawing/2014/main" id="{3E84F8D1-1FFD-FB98-CE74-3DAB397A7F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2720" y="3596950"/>
                    <a:ext cx="1548973" cy="353054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Remote Support extension</a:t>
                    </a:r>
                    <a:endParaRPr kumimoji="0" lang="en-DE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13" name="Rectangle: Rounded Corners 212">
                    <a:extLst>
                      <a:ext uri="{FF2B5EF4-FFF2-40B4-BE49-F238E27FC236}">
                        <a16:creationId xmlns:a16="http://schemas.microsoft.com/office/drawing/2014/main" id="{0F7BA2EF-5CE4-73C0-5F8F-CA2EE43AEF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2719" y="4028017"/>
                    <a:ext cx="1548973" cy="353054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Diagnostic and Telemetry extension</a:t>
                    </a:r>
                  </a:p>
                </p:txBody>
              </p:sp>
            </p:grp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F39D37C0-BFBE-E4CA-2798-F06FA727A89D}"/>
                    </a:ext>
                  </a:extLst>
                </p:cNvPr>
                <p:cNvSpPr/>
                <p:nvPr/>
              </p:nvSpPr>
              <p:spPr bwMode="auto">
                <a:xfrm>
                  <a:off x="9283513" y="2952974"/>
                  <a:ext cx="1674524" cy="353054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 server agent</a:t>
                  </a:r>
                  <a:endParaRPr kumimoji="0" lang="en-DE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054981DA-5D46-617B-4036-C1778BFB4B02}"/>
                    </a:ext>
                  </a:extLst>
                </p:cNvPr>
                <p:cNvCxnSpPr>
                  <a:cxnSpLocks/>
                  <a:stCxn id="206" idx="0"/>
                  <a:endCxn id="209" idx="2"/>
                </p:cNvCxnSpPr>
                <p:nvPr/>
              </p:nvCxnSpPr>
              <p:spPr>
                <a:xfrm flipH="1" flipV="1">
                  <a:off x="10120775" y="3306028"/>
                  <a:ext cx="1243" cy="2909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E7BCA86-5E0E-BE0E-6012-B84374BC0C6D}"/>
              </a:ext>
            </a:extLst>
          </p:cNvPr>
          <p:cNvCxnSpPr>
            <a:cxnSpLocks/>
          </p:cNvCxnSpPr>
          <p:nvPr/>
        </p:nvCxnSpPr>
        <p:spPr>
          <a:xfrm flipV="1">
            <a:off x="9846357" y="2749800"/>
            <a:ext cx="0" cy="1309909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706ABDCA-2107-2402-130E-8B0B28DC5992}"/>
              </a:ext>
            </a:extLst>
          </p:cNvPr>
          <p:cNvCxnSpPr>
            <a:stCxn id="90" idx="2"/>
            <a:endCxn id="93" idx="0"/>
          </p:cNvCxnSpPr>
          <p:nvPr/>
        </p:nvCxnSpPr>
        <p:spPr>
          <a:xfrm rot="5400000">
            <a:off x="2387410" y="4749773"/>
            <a:ext cx="446224" cy="841861"/>
          </a:xfrm>
          <a:prstGeom prst="bentConnector3">
            <a:avLst/>
          </a:prstGeom>
          <a:ln w="127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ctor: Elbow 228">
            <a:extLst>
              <a:ext uri="{FF2B5EF4-FFF2-40B4-BE49-F238E27FC236}">
                <a16:creationId xmlns:a16="http://schemas.microsoft.com/office/drawing/2014/main" id="{EE17A201-F502-EC13-1BB4-9830D7AA83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 rot="16200000" flipH="1">
            <a:off x="3229270" y="4749772"/>
            <a:ext cx="446223" cy="84185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>
            <a:extLst>
              <a:ext uri="{FF2B5EF4-FFF2-40B4-BE49-F238E27FC236}">
                <a16:creationId xmlns:a16="http://schemas.microsoft.com/office/drawing/2014/main" id="{31327FA6-0F7B-41CC-85EB-2F15C3E804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186" y="6367883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0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Local –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 virtual machine </a:t>
            </a:r>
            <a:r>
              <a:rPr lang="en-US" dirty="0"/>
              <a:t>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954107-5538-747B-EFED-DC617402E913}"/>
              </a:ext>
            </a:extLst>
          </p:cNvPr>
          <p:cNvGrpSpPr/>
          <p:nvPr/>
        </p:nvGrpSpPr>
        <p:grpSpPr>
          <a:xfrm>
            <a:off x="541677" y="912241"/>
            <a:ext cx="11108645" cy="5891241"/>
            <a:chOff x="541677" y="912241"/>
            <a:chExt cx="11108645" cy="58912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8D50BD8-01C9-E58A-3CA9-38EB5EFC48AB}"/>
                </a:ext>
              </a:extLst>
            </p:cNvPr>
            <p:cNvGrpSpPr/>
            <p:nvPr/>
          </p:nvGrpSpPr>
          <p:grpSpPr>
            <a:xfrm>
              <a:off x="541677" y="912241"/>
              <a:ext cx="11108645" cy="5891241"/>
              <a:chOff x="541677" y="912241"/>
              <a:chExt cx="11108645" cy="589124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4DFA888-DEB0-80A2-75EB-270DB82CAA9E}"/>
                  </a:ext>
                </a:extLst>
              </p:cNvPr>
              <p:cNvSpPr/>
              <p:nvPr/>
            </p:nvSpPr>
            <p:spPr bwMode="auto">
              <a:xfrm>
                <a:off x="541677" y="926195"/>
                <a:ext cx="11106912" cy="1307500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9A0C67F-C7C5-B308-A54D-3A5D1C9CDDB6}"/>
                  </a:ext>
                </a:extLst>
              </p:cNvPr>
              <p:cNvSpPr/>
              <p:nvPr/>
            </p:nvSpPr>
            <p:spPr bwMode="auto">
              <a:xfrm>
                <a:off x="543410" y="2328987"/>
                <a:ext cx="11106912" cy="4474495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instance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EF3A443-49C5-34A8-8A5E-06A7755ECC9B}"/>
                  </a:ext>
                </a:extLst>
              </p:cNvPr>
              <p:cNvSpPr/>
              <p:nvPr/>
            </p:nvSpPr>
            <p:spPr bwMode="auto">
              <a:xfrm>
                <a:off x="7959157" y="3328296"/>
                <a:ext cx="2330891" cy="1257125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Cluster Shared Volume (CSV)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00CB523-06B8-F890-5500-14F88D65632A}"/>
                  </a:ext>
                </a:extLst>
              </p:cNvPr>
              <p:cNvSpPr/>
              <p:nvPr/>
            </p:nvSpPr>
            <p:spPr bwMode="auto">
              <a:xfrm>
                <a:off x="8322559" y="3453264"/>
                <a:ext cx="1604085" cy="80417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Storage path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8AC43C9-F683-2610-CE0B-56D71FAA3403}"/>
                  </a:ext>
                </a:extLst>
              </p:cNvPr>
              <p:cNvSpPr/>
              <p:nvPr/>
            </p:nvSpPr>
            <p:spPr bwMode="auto">
              <a:xfrm>
                <a:off x="8460431" y="3563853"/>
                <a:ext cx="1328340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OS image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8F6674D-D1F9-007F-F7EF-3ACC026B17A8}"/>
                  </a:ext>
                </a:extLst>
              </p:cNvPr>
              <p:cNvGrpSpPr/>
              <p:nvPr/>
            </p:nvGrpSpPr>
            <p:grpSpPr>
              <a:xfrm>
                <a:off x="674093" y="5016889"/>
                <a:ext cx="10845548" cy="1297972"/>
                <a:chOff x="615695" y="4992625"/>
                <a:chExt cx="10845548" cy="129797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2986FD34-2982-87ED-1AF8-C0752D606F00}"/>
                    </a:ext>
                  </a:extLst>
                </p:cNvPr>
                <p:cNvGrpSpPr/>
                <p:nvPr/>
              </p:nvGrpSpPr>
              <p:grpSpPr>
                <a:xfrm>
                  <a:off x="615695" y="4992625"/>
                  <a:ext cx="3560484" cy="1297972"/>
                  <a:chOff x="615695" y="4992625"/>
                  <a:chExt cx="3560484" cy="1297972"/>
                </a:xfrm>
              </p:grpSpPr>
              <p:sp>
                <p:nvSpPr>
                  <p:cNvPr id="73" name="Rectangle: Rounded Corners 72">
                    <a:extLst>
                      <a:ext uri="{FF2B5EF4-FFF2-40B4-BE49-F238E27FC236}">
                        <a16:creationId xmlns:a16="http://schemas.microsoft.com/office/drawing/2014/main" id="{DA47D34D-81B8-14BA-AD26-D571C39E83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696" y="4992625"/>
                    <a:ext cx="3560483" cy="766406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Machine Operating System </a:t>
                    </a:r>
                  </a:p>
                </p:txBody>
              </p:sp>
              <p:sp>
                <p:nvSpPr>
                  <p:cNvPr id="74" name="Rectangle: Rounded Corners 73">
                    <a:extLst>
                      <a:ext uri="{FF2B5EF4-FFF2-40B4-BE49-F238E27FC236}">
                        <a16:creationId xmlns:a16="http://schemas.microsoft.com/office/drawing/2014/main" id="{C5C79EAF-16A7-C22A-0812-DF0425EEC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695" y="5815184"/>
                    <a:ext cx="3560483" cy="475413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Local machine</a:t>
                    </a:r>
                  </a:p>
                </p:txBody>
              </p:sp>
              <p:pic>
                <p:nvPicPr>
                  <p:cNvPr id="75" name="Graphic 74">
                    <a:extLst>
                      <a:ext uri="{FF2B5EF4-FFF2-40B4-BE49-F238E27FC236}">
                        <a16:creationId xmlns:a16="http://schemas.microsoft.com/office/drawing/2014/main" id="{F18CB6D2-79B1-1A0B-144E-BB1ED46BA4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7745" y="5346402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76" name="Graphic 75">
                    <a:extLst>
                      <a:ext uri="{FF2B5EF4-FFF2-40B4-BE49-F238E27FC236}">
                        <a16:creationId xmlns:a16="http://schemas.microsoft.com/office/drawing/2014/main" id="{0B0315F7-FA90-BCF4-6262-CB7DF68A4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7745" y="5878797"/>
                    <a:ext cx="365760" cy="365760"/>
                  </a:xfrm>
                  <a:prstGeom prst="rect">
                    <a:avLst/>
                  </a:prstGeom>
                </p:spPr>
              </p:pic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8CDF53F7-FC16-7B85-AF08-712EE1AADF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02322" y="5110348"/>
                    <a:ext cx="1187228" cy="229958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7030A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MOC agent </a:t>
                    </a: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FFB4C566-2303-25AF-27D8-4E7AF5335466}"/>
                    </a:ext>
                  </a:extLst>
                </p:cNvPr>
                <p:cNvGrpSpPr/>
                <p:nvPr/>
              </p:nvGrpSpPr>
              <p:grpSpPr>
                <a:xfrm>
                  <a:off x="4258227" y="4992625"/>
                  <a:ext cx="3560484" cy="1297972"/>
                  <a:chOff x="615695" y="4992625"/>
                  <a:chExt cx="3560484" cy="1297972"/>
                </a:xfrm>
              </p:grpSpPr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E6FFA455-D27C-A5EC-5568-0B0A5BD5F4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696" y="4992625"/>
                    <a:ext cx="3560483" cy="766406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Machine Operating System </a:t>
                    </a:r>
                  </a:p>
                </p:txBody>
              </p:sp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FC8E58A8-4014-0F5B-5C2E-3EBB590B35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695" y="5815184"/>
                    <a:ext cx="3560483" cy="475413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Local machine</a:t>
                    </a:r>
                  </a:p>
                </p:txBody>
              </p:sp>
              <p:pic>
                <p:nvPicPr>
                  <p:cNvPr id="70" name="Graphic 69">
                    <a:extLst>
                      <a:ext uri="{FF2B5EF4-FFF2-40B4-BE49-F238E27FC236}">
                        <a16:creationId xmlns:a16="http://schemas.microsoft.com/office/drawing/2014/main" id="{67EDBC47-E512-A0A2-7F4F-FFEC9B0A30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7745" y="5346402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71" name="Graphic 70">
                    <a:extLst>
                      <a:ext uri="{FF2B5EF4-FFF2-40B4-BE49-F238E27FC236}">
                        <a16:creationId xmlns:a16="http://schemas.microsoft.com/office/drawing/2014/main" id="{D42411A9-4D15-5E2D-2139-FE6C8C7A49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7745" y="5878797"/>
                    <a:ext cx="365760" cy="365760"/>
                  </a:xfrm>
                  <a:prstGeom prst="rect">
                    <a:avLst/>
                  </a:prstGeom>
                </p:spPr>
              </p:pic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F6CE39EF-3131-F208-B7A2-2E84E54ADA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02322" y="5110348"/>
                    <a:ext cx="1187228" cy="229958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7030A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MOC agent </a:t>
                    </a:r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2AA8B898-E5AD-B22A-E258-4FBFAF89205D}"/>
                    </a:ext>
                  </a:extLst>
                </p:cNvPr>
                <p:cNvGrpSpPr/>
                <p:nvPr/>
              </p:nvGrpSpPr>
              <p:grpSpPr>
                <a:xfrm>
                  <a:off x="7900759" y="4992625"/>
                  <a:ext cx="3560484" cy="1297972"/>
                  <a:chOff x="615695" y="4992625"/>
                  <a:chExt cx="3560484" cy="1297972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D862F308-F856-D0F5-F9CF-5955EB1596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696" y="4992625"/>
                    <a:ext cx="3560483" cy="766406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Machine Operating System </a:t>
                    </a:r>
                  </a:p>
                </p:txBody>
              </p:sp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A3F4B2BD-94C7-DF37-6A28-B8EAE78EA7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695" y="5815184"/>
                    <a:ext cx="3560483" cy="475413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Local machine</a:t>
                    </a:r>
                  </a:p>
                </p:txBody>
              </p:sp>
              <p:pic>
                <p:nvPicPr>
                  <p:cNvPr id="65" name="Graphic 64">
                    <a:extLst>
                      <a:ext uri="{FF2B5EF4-FFF2-40B4-BE49-F238E27FC236}">
                        <a16:creationId xmlns:a16="http://schemas.microsoft.com/office/drawing/2014/main" id="{1397373E-3A03-AC77-141F-220A92FAAE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7745" y="5346402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66" name="Graphic 65">
                    <a:extLst>
                      <a:ext uri="{FF2B5EF4-FFF2-40B4-BE49-F238E27FC236}">
                        <a16:creationId xmlns:a16="http://schemas.microsoft.com/office/drawing/2014/main" id="{6D1BE9A5-C1F1-FBFB-E92B-0D25CE1F0D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7745" y="5878797"/>
                    <a:ext cx="365760" cy="365760"/>
                  </a:xfrm>
                  <a:prstGeom prst="rect">
                    <a:avLst/>
                  </a:prstGeom>
                </p:spPr>
              </p:pic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6BBA5424-AA94-3CDA-0C60-748C6D52E0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02322" y="5110348"/>
                    <a:ext cx="1187228" cy="229958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7030A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MOC agent </a:t>
                    </a:r>
                  </a:p>
                </p:txBody>
              </p:sp>
            </p:grpSp>
          </p:grp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2565DAA-A5E3-FA59-CDFC-12AFC82470EE}"/>
                  </a:ext>
                </a:extLst>
              </p:cNvPr>
              <p:cNvSpPr/>
              <p:nvPr/>
            </p:nvSpPr>
            <p:spPr bwMode="auto">
              <a:xfrm>
                <a:off x="4320092" y="4193928"/>
                <a:ext cx="3557016" cy="570422"/>
              </a:xfrm>
              <a:prstGeom prst="roundRect">
                <a:avLst>
                  <a:gd name="adj" fmla="val 4645"/>
                </a:avLst>
              </a:prstGeom>
              <a:solidFill>
                <a:srgbClr val="7030A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MOC Agent Clustered Service</a:t>
                </a:r>
              </a:p>
            </p:txBody>
          </p: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0A331004-EAFE-2141-5304-46C0B72EFAA7}"/>
                  </a:ext>
                </a:extLst>
              </p:cNvPr>
              <p:cNvCxnSpPr>
                <a:cxnSpLocks/>
                <a:stCxn id="12" idx="2"/>
                <a:endCxn id="77" idx="0"/>
              </p:cNvCxnSpPr>
              <p:nvPr/>
            </p:nvCxnSpPr>
            <p:spPr>
              <a:xfrm rot="5400000">
                <a:off x="4091336" y="3127348"/>
                <a:ext cx="370262" cy="3644266"/>
              </a:xfrm>
              <a:prstGeom prst="bentConnector3">
                <a:avLst>
                  <a:gd name="adj1" fmla="val 40122"/>
                </a:avLst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9757E677-C2DF-43B4-2708-1A74684747EF}"/>
                  </a:ext>
                </a:extLst>
              </p:cNvPr>
              <p:cNvCxnSpPr>
                <a:cxnSpLocks/>
                <a:stCxn id="12" idx="2"/>
                <a:endCxn id="67" idx="0"/>
              </p:cNvCxnSpPr>
              <p:nvPr/>
            </p:nvCxnSpPr>
            <p:spPr>
              <a:xfrm rot="16200000" flipH="1">
                <a:off x="7733868" y="3129082"/>
                <a:ext cx="370262" cy="3640798"/>
              </a:xfrm>
              <a:prstGeom prst="bentConnector3">
                <a:avLst>
                  <a:gd name="adj1" fmla="val 39710"/>
                </a:avLst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4C155A2-F4C2-E4D0-FD85-F549C387502D}"/>
                  </a:ext>
                </a:extLst>
              </p:cNvPr>
              <p:cNvCxnSpPr>
                <a:cxnSpLocks/>
                <a:stCxn id="72" idx="0"/>
                <a:endCxn id="12" idx="2"/>
              </p:cNvCxnSpPr>
              <p:nvPr/>
            </p:nvCxnSpPr>
            <p:spPr>
              <a:xfrm flipV="1">
                <a:off x="6096866" y="4764350"/>
                <a:ext cx="1734" cy="3702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C62B319-909D-E980-78C1-267E38A26C3F}"/>
                  </a:ext>
                </a:extLst>
              </p:cNvPr>
              <p:cNvSpPr/>
              <p:nvPr/>
            </p:nvSpPr>
            <p:spPr bwMode="auto">
              <a:xfrm>
                <a:off x="677560" y="3328297"/>
                <a:ext cx="3557016" cy="125787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 Resource Bridge (ARB)</a:t>
                </a:r>
                <a:endParaRPr kumimoji="0" lang="en-DE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D4DF238F-BDE5-8D5A-D774-556EEFE7E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0423" y="3399952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79AC3A1-A39E-AF34-11F8-02A2BB5BA397}"/>
                  </a:ext>
                </a:extLst>
              </p:cNvPr>
              <p:cNvGrpSpPr/>
              <p:nvPr/>
            </p:nvGrpSpPr>
            <p:grpSpPr>
              <a:xfrm>
                <a:off x="1258412" y="3815920"/>
                <a:ext cx="2385510" cy="441854"/>
                <a:chOff x="3442632" y="2538313"/>
                <a:chExt cx="2385510" cy="441854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1AC6F80E-C919-8AB4-C2DB-9AFAAE32FB86}"/>
                    </a:ext>
                  </a:extLst>
                </p:cNvPr>
                <p:cNvSpPr/>
                <p:nvPr/>
              </p:nvSpPr>
              <p:spPr bwMode="auto">
                <a:xfrm>
                  <a:off x="3442632" y="2538313"/>
                  <a:ext cx="2385510" cy="441854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Custom Location</a:t>
                  </a:r>
                </a:p>
              </p:txBody>
            </p:sp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CC5C1BBE-79BF-3B39-17D8-145445AF2E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0900" y="2580685"/>
                  <a:ext cx="365760" cy="365760"/>
                </a:xfrm>
                <a:prstGeom prst="rect">
                  <a:avLst/>
                </a:prstGeom>
              </p:spPr>
            </p:pic>
          </p:grp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61C8306-0BEA-9CFD-3E34-1E0C38A28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997292" y="3406415"/>
                <a:ext cx="274320" cy="274320"/>
              </a:xfrm>
              <a:prstGeom prst="rect">
                <a:avLst/>
              </a:prstGeom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A3C1A9B-AC3F-E2CA-1CD5-D44A561CE7B2}"/>
                  </a:ext>
                </a:extLst>
              </p:cNvPr>
              <p:cNvSpPr/>
              <p:nvPr/>
            </p:nvSpPr>
            <p:spPr bwMode="auto">
              <a:xfrm>
                <a:off x="4316625" y="2392499"/>
                <a:ext cx="3557016" cy="698533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Virtual machines as Arc VMs</a:t>
                </a:r>
                <a:endParaRPr kumimoji="0" lang="en-DE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AE100DD-4241-0FD7-3D52-175CB0BAB54D}"/>
                  </a:ext>
                </a:extLst>
              </p:cNvPr>
              <p:cNvGrpSpPr/>
              <p:nvPr/>
            </p:nvGrpSpPr>
            <p:grpSpPr>
              <a:xfrm>
                <a:off x="5276825" y="1318764"/>
                <a:ext cx="1595718" cy="776882"/>
                <a:chOff x="5218427" y="1133500"/>
                <a:chExt cx="1595718" cy="776882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ED8A44A-A66A-DD37-00E2-86F5035888A6}"/>
                    </a:ext>
                  </a:extLst>
                </p:cNvPr>
                <p:cNvSpPr/>
                <p:nvPr/>
              </p:nvSpPr>
              <p:spPr bwMode="auto">
                <a:xfrm>
                  <a:off x="5218427" y="1133500"/>
                  <a:ext cx="1595718" cy="776882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services</a:t>
                  </a:r>
                  <a:endParaRPr kumimoji="0" lang="en-DE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BB46614-4CD9-3D63-3445-082F195DFCF2}"/>
                    </a:ext>
                  </a:extLst>
                </p:cNvPr>
                <p:cNvGrpSpPr/>
                <p:nvPr/>
              </p:nvGrpSpPr>
              <p:grpSpPr>
                <a:xfrm>
                  <a:off x="5429667" y="1516285"/>
                  <a:ext cx="1202415" cy="275601"/>
                  <a:chOff x="5307694" y="1160174"/>
                  <a:chExt cx="1202415" cy="275601"/>
                </a:xfrm>
              </p:grpSpPr>
              <p:pic>
                <p:nvPicPr>
                  <p:cNvPr id="54" name="Graphic 53">
                    <a:extLst>
                      <a:ext uri="{FF2B5EF4-FFF2-40B4-BE49-F238E27FC236}">
                        <a16:creationId xmlns:a16="http://schemas.microsoft.com/office/drawing/2014/main" id="{69469109-7287-11A1-C48D-2029CF914F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694" y="1160174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Graphic 54">
                    <a:extLst>
                      <a:ext uri="{FF2B5EF4-FFF2-40B4-BE49-F238E27FC236}">
                        <a16:creationId xmlns:a16="http://schemas.microsoft.com/office/drawing/2014/main" id="{38DD245B-DA30-3909-A5D6-1423E2439B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2292" y="1160174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56" name="Graphic 55">
                    <a:extLst>
                      <a:ext uri="{FF2B5EF4-FFF2-40B4-BE49-F238E27FC236}">
                        <a16:creationId xmlns:a16="http://schemas.microsoft.com/office/drawing/2014/main" id="{F26A2C17-F19C-C790-FC23-498D820CB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19993" y="1160174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6D8CE2BC-678C-CD3C-2F6A-73FD19DBD7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35789" y="1161455"/>
                    <a:ext cx="274320" cy="274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722BD42-E6CF-2D2F-A210-D27716915A4D}"/>
                  </a:ext>
                </a:extLst>
              </p:cNvPr>
              <p:cNvGrpSpPr/>
              <p:nvPr/>
            </p:nvGrpSpPr>
            <p:grpSpPr>
              <a:xfrm>
                <a:off x="1063949" y="1312813"/>
                <a:ext cx="2786292" cy="782833"/>
                <a:chOff x="1063505" y="1127549"/>
                <a:chExt cx="2786292" cy="782833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3919D703-30EB-7CC3-EC92-F7AABAEEB101}"/>
                    </a:ext>
                  </a:extLst>
                </p:cNvPr>
                <p:cNvSpPr/>
                <p:nvPr/>
              </p:nvSpPr>
              <p:spPr bwMode="auto">
                <a:xfrm>
                  <a:off x="1063505" y="1127549"/>
                  <a:ext cx="2786292" cy="782833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Local Cloud Deployment</a:t>
                  </a:r>
                  <a:endParaRPr kumimoji="0" lang="en-DE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EA823BB-46C0-9189-D3E8-66C5FAAF4B02}"/>
                    </a:ext>
                  </a:extLst>
                </p:cNvPr>
                <p:cNvGrpSpPr/>
                <p:nvPr/>
              </p:nvGrpSpPr>
              <p:grpSpPr>
                <a:xfrm>
                  <a:off x="2049121" y="1455328"/>
                  <a:ext cx="815059" cy="368028"/>
                  <a:chOff x="3974517" y="1819360"/>
                  <a:chExt cx="815059" cy="368028"/>
                </a:xfrm>
              </p:grpSpPr>
              <p:pic>
                <p:nvPicPr>
                  <p:cNvPr id="50" name="Graphic 49">
                    <a:extLst>
                      <a:ext uri="{FF2B5EF4-FFF2-40B4-BE49-F238E27FC236}">
                        <a16:creationId xmlns:a16="http://schemas.microsoft.com/office/drawing/2014/main" id="{D0CAB3AB-D089-A42C-E75F-0E5B0B6B63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4517" y="1821628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51" name="Graphic 50">
                    <a:extLst>
                      <a:ext uri="{FF2B5EF4-FFF2-40B4-BE49-F238E27FC236}">
                        <a16:creationId xmlns:a16="http://schemas.microsoft.com/office/drawing/2014/main" id="{77F6F178-87DD-13F8-099F-4D1AA1E331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23816" y="1819360"/>
                    <a:ext cx="365760" cy="36576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BE2A1C6-AF76-5FD0-0C8B-23C4420DE36D}"/>
                  </a:ext>
                </a:extLst>
              </p:cNvPr>
              <p:cNvGrpSpPr/>
              <p:nvPr/>
            </p:nvGrpSpPr>
            <p:grpSpPr>
              <a:xfrm>
                <a:off x="8344517" y="1312813"/>
                <a:ext cx="2786292" cy="782833"/>
                <a:chOff x="7488322" y="1127549"/>
                <a:chExt cx="2786292" cy="78283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52746BE7-558C-22B0-7490-8DEE09B6C7D6}"/>
                    </a:ext>
                  </a:extLst>
                </p:cNvPr>
                <p:cNvSpPr/>
                <p:nvPr/>
              </p:nvSpPr>
              <p:spPr bwMode="auto">
                <a:xfrm>
                  <a:off x="7488322" y="1127549"/>
                  <a:ext cx="2786292" cy="782833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VM Image Gallery</a:t>
                  </a:r>
                  <a:endParaRPr kumimoji="0" lang="en-DE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47" name="Graphic 46">
                  <a:extLst>
                    <a:ext uri="{FF2B5EF4-FFF2-40B4-BE49-F238E27FC236}">
                      <a16:creationId xmlns:a16="http://schemas.microsoft.com/office/drawing/2014/main" id="{5D1AB115-D96D-C408-F177-F7FC9027B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8588" y="1456015"/>
                  <a:ext cx="365760" cy="36576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A07E9D9-A0B0-5576-D209-C8A5A6A57EE8}"/>
                  </a:ext>
                </a:extLst>
              </p:cNvPr>
              <p:cNvCxnSpPr>
                <a:cxnSpLocks/>
                <a:stCxn id="48" idx="2"/>
                <a:endCxn id="16" idx="0"/>
              </p:cNvCxnSpPr>
              <p:nvPr/>
            </p:nvCxnSpPr>
            <p:spPr>
              <a:xfrm flipH="1">
                <a:off x="2456068" y="2095646"/>
                <a:ext cx="1027" cy="12326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EC884151-CA5D-D604-3328-9E39DB4A78AE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 rot="16200000" flipV="1">
                <a:off x="3755944" y="1851271"/>
                <a:ext cx="1043808" cy="3641505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BB8C1D-1203-2E12-2674-7559B910BC43}"/>
                  </a:ext>
                </a:extLst>
              </p:cNvPr>
              <p:cNvSpPr txBox="1"/>
              <p:nvPr/>
            </p:nvSpPr>
            <p:spPr>
              <a:xfrm>
                <a:off x="541677" y="2403422"/>
                <a:ext cx="1958666" cy="70788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+mj-lt"/>
                  </a:defRPr>
                </a:lvl1pPr>
              </a:lstStyle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MOC agents and Arc Resource Bridge installed during cloud deployment, a Custom Location resource is created in Azure that points to the specific Azure Local instance.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31CC0E-C8F7-DDA0-AF39-60C9A5EC432A}"/>
                  </a:ext>
                </a:extLst>
              </p:cNvPr>
              <p:cNvSpPr txBox="1"/>
              <p:nvPr/>
            </p:nvSpPr>
            <p:spPr>
              <a:xfrm>
                <a:off x="6880316" y="3386662"/>
                <a:ext cx="1126634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anose="020B0502040204020203" pitchFamily="34" charset="0"/>
                  </a:rPr>
                  <a:t>User creates logical networks and storage paths to store VM images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02C98C-09C2-1C10-4D16-C0D13CED00A0}"/>
                  </a:ext>
                </a:extLst>
              </p:cNvPr>
              <p:cNvSpPr txBox="1"/>
              <p:nvPr/>
            </p:nvSpPr>
            <p:spPr>
              <a:xfrm>
                <a:off x="9733171" y="2403422"/>
                <a:ext cx="14060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anose="020B0502040204020203" pitchFamily="34" charset="0"/>
                  </a:rPr>
                  <a:t>User downloads image from Azure Marketplace on to Azure Local instance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3183D2-5BF7-DF80-1BFF-0CDEA9B79C21}"/>
                  </a:ext>
                </a:extLst>
              </p:cNvPr>
              <p:cNvSpPr txBox="1"/>
              <p:nvPr/>
            </p:nvSpPr>
            <p:spPr>
              <a:xfrm>
                <a:off x="4011796" y="912241"/>
                <a:ext cx="4125775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anose="020B0502040204020203" pitchFamily="34" charset="0"/>
                  </a:rPr>
                  <a:t>Arc extensions for Azure services (i.e. Azure Monitor, Azure Policy, Microsoft Defender, etc.) available for VM compliance, governance, and security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FEDDE033-A8E5-18FC-FEC6-3EA7D9762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11192225" y="968072"/>
                <a:ext cx="394948" cy="394948"/>
              </a:xfrm>
              <a:prstGeom prst="rect">
                <a:avLst/>
              </a:prstGeom>
            </p:spPr>
          </p:pic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6099B1D1-8969-66FC-5907-A3CB52591BBE}"/>
                  </a:ext>
                </a:extLst>
              </p:cNvPr>
              <p:cNvSpPr/>
              <p:nvPr/>
            </p:nvSpPr>
            <p:spPr bwMode="auto">
              <a:xfrm>
                <a:off x="6630267" y="3559958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00F5BE4D-975E-98ED-74B5-0AD499F06009}"/>
                  </a:ext>
                </a:extLst>
              </p:cNvPr>
              <p:cNvSpPr/>
              <p:nvPr/>
            </p:nvSpPr>
            <p:spPr bwMode="auto">
              <a:xfrm>
                <a:off x="2544584" y="2624462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5FD7B386-329E-288F-502E-CA832447798D}"/>
                  </a:ext>
                </a:extLst>
              </p:cNvPr>
              <p:cNvSpPr/>
              <p:nvPr/>
            </p:nvSpPr>
            <p:spPr bwMode="auto">
              <a:xfrm>
                <a:off x="11120430" y="2484248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3</a:t>
                </a:r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F082FC27-7C47-E803-B101-90E5CABBD0B8}"/>
                  </a:ext>
                </a:extLst>
              </p:cNvPr>
              <p:cNvSpPr/>
              <p:nvPr/>
            </p:nvSpPr>
            <p:spPr bwMode="auto">
              <a:xfrm>
                <a:off x="4372513" y="1278649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5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C3A725-95C3-50B9-F3FB-40EC09468A73}"/>
                  </a:ext>
                </a:extLst>
              </p:cNvPr>
              <p:cNvSpPr txBox="1"/>
              <p:nvPr/>
            </p:nvSpPr>
            <p:spPr>
              <a:xfrm>
                <a:off x="7873641" y="2375600"/>
                <a:ext cx="1541856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anose="020B0502040204020203" pitchFamily="34" charset="0"/>
                  </a:rPr>
                  <a:t>User creates VM using VM image, network, and storage, using Custom Location as deployment target. VMs are configured automatically with Arc agent</a:t>
                </a: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5953629A-9FED-BD6D-D6C1-0A1682AAE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8514345" y="3626504"/>
                <a:ext cx="274320" cy="274320"/>
              </a:xfrm>
              <a:prstGeom prst="rect">
                <a:avLst/>
              </a:prstGeom>
            </p:spPr>
          </p:pic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9CF15BE6-F762-3F27-2B05-A57F309F701E}"/>
                  </a:ext>
                </a:extLst>
              </p:cNvPr>
              <p:cNvCxnSpPr>
                <a:cxnSpLocks/>
                <a:stCxn id="8" idx="0"/>
                <a:endCxn id="46" idx="2"/>
              </p:cNvCxnSpPr>
              <p:nvPr/>
            </p:nvCxnSpPr>
            <p:spPr>
              <a:xfrm rot="5400000" flipH="1" flipV="1">
                <a:off x="8814808" y="2405441"/>
                <a:ext cx="1232650" cy="613060"/>
              </a:xfrm>
              <a:prstGeom prst="bentConnector3">
                <a:avLst>
                  <a:gd name="adj1" fmla="val 13898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56CF6A6-1BD4-075B-40A7-AD6BCCD8542F}"/>
                  </a:ext>
                </a:extLst>
              </p:cNvPr>
              <p:cNvGrpSpPr/>
              <p:nvPr/>
            </p:nvGrpSpPr>
            <p:grpSpPr>
              <a:xfrm>
                <a:off x="10347631" y="3295703"/>
                <a:ext cx="1213172" cy="1289718"/>
                <a:chOff x="10435417" y="3331758"/>
                <a:chExt cx="1213172" cy="1289718"/>
              </a:xfrm>
            </p:grpSpPr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A30F31A-988D-D644-2994-560E143B7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41546" y="3331758"/>
                  <a:ext cx="274320" cy="274320"/>
                </a:xfrm>
                <a:prstGeom prst="rect">
                  <a:avLst/>
                </a:prstGeom>
              </p:spPr>
            </p:pic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FF58BA0B-EA4A-100A-52F7-7665B3885E49}"/>
                    </a:ext>
                  </a:extLst>
                </p:cNvPr>
                <p:cNvSpPr/>
                <p:nvPr/>
              </p:nvSpPr>
              <p:spPr bwMode="auto">
                <a:xfrm>
                  <a:off x="10435417" y="3364351"/>
                  <a:ext cx="1213172" cy="1257125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Network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D4911A50-CB2A-60C9-4D23-6AF3BD0B18AE}"/>
                    </a:ext>
                  </a:extLst>
                </p:cNvPr>
                <p:cNvGrpSpPr/>
                <p:nvPr/>
              </p:nvGrpSpPr>
              <p:grpSpPr>
                <a:xfrm>
                  <a:off x="10619851" y="3612054"/>
                  <a:ext cx="844303" cy="740664"/>
                  <a:chOff x="13680861" y="2717047"/>
                  <a:chExt cx="1034331" cy="862789"/>
                </a:xfrm>
              </p:grpSpPr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C95AB2B6-F0F7-2AB3-5220-E4AB782DB5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3680861" y="2717047"/>
                    <a:ext cx="1034331" cy="403719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Virtual network</a:t>
                    </a:r>
                  </a:p>
                </p:txBody>
              </p:sp>
              <p:sp>
                <p:nvSpPr>
                  <p:cNvPr id="45" name="Rectangle: Rounded Corners 44">
                    <a:extLst>
                      <a:ext uri="{FF2B5EF4-FFF2-40B4-BE49-F238E27FC236}">
                        <a16:creationId xmlns:a16="http://schemas.microsoft.com/office/drawing/2014/main" id="{3418D0BC-0058-24CC-ED0A-9048A3602C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3680861" y="3176117"/>
                    <a:ext cx="1034331" cy="403719"/>
                  </a:xfrm>
                  <a:prstGeom prst="roundRect">
                    <a:avLst>
                      <a:gd name="adj" fmla="val 4645"/>
                    </a:avLst>
                  </a:prstGeom>
                  <a:gradFill flip="none" rotWithShape="1">
                    <a:gsLst>
                      <a:gs pos="100000">
                        <a:srgbClr val="0078D4">
                          <a:alpha val="50000"/>
                        </a:srgbClr>
                      </a:gs>
                      <a:gs pos="0">
                        <a:srgbClr val="0078D4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err="1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vNIC</a:t>
                    </a:r>
                    <a:endParaRPr kumimoji="0" lang="en-US" sz="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</p:grpSp>
          </p:grp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DB75743B-8088-DE02-B179-1F047D4ECDDA}"/>
                  </a:ext>
                </a:extLst>
              </p:cNvPr>
              <p:cNvCxnSpPr>
                <a:cxnSpLocks/>
                <a:stCxn id="42" idx="0"/>
                <a:endCxn id="46" idx="2"/>
              </p:cNvCxnSpPr>
              <p:nvPr/>
            </p:nvCxnSpPr>
            <p:spPr>
              <a:xfrm rot="16200000" flipV="1">
                <a:off x="9729615" y="2103694"/>
                <a:ext cx="1232650" cy="1216554"/>
              </a:xfrm>
              <a:prstGeom prst="bentConnector3">
                <a:avLst>
                  <a:gd name="adj1" fmla="val 13898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60C06137-1B55-3760-C1AE-B51D7DCDCC72}"/>
                  </a:ext>
                </a:extLst>
              </p:cNvPr>
              <p:cNvSpPr/>
              <p:nvPr/>
            </p:nvSpPr>
            <p:spPr bwMode="auto">
              <a:xfrm>
                <a:off x="9602375" y="2966734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4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02DE5CB-8182-F605-2A9F-35DD9396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30506" y="6378474"/>
              <a:ext cx="365760" cy="36576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1D90ACE-8DBA-B1D7-5BE2-0E90F1AFAF7C}"/>
              </a:ext>
            </a:extLst>
          </p:cNvPr>
          <p:cNvGrpSpPr/>
          <p:nvPr/>
        </p:nvGrpSpPr>
        <p:grpSpPr>
          <a:xfrm>
            <a:off x="5430896" y="2689067"/>
            <a:ext cx="1321864" cy="365760"/>
            <a:chOff x="5259465" y="2695271"/>
            <a:chExt cx="1321864" cy="365760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159BD9C3-B226-9B15-0D90-17EA2EE7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259465" y="2695271"/>
              <a:ext cx="365760" cy="365760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1982F9C9-C5A9-3D50-35BF-95D4B41A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737517" y="2695271"/>
              <a:ext cx="365760" cy="365760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CF7E132-AB19-79D5-4340-7E3D104C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215569" y="2695271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98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Local – Monitoring flow architecture</a:t>
            </a:r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020957EB-CC64-D6F0-5211-073CD4CAB804}"/>
              </a:ext>
            </a:extLst>
          </p:cNvPr>
          <p:cNvGrpSpPr/>
          <p:nvPr/>
        </p:nvGrpSpPr>
        <p:grpSpPr>
          <a:xfrm>
            <a:off x="222228" y="786443"/>
            <a:ext cx="11747543" cy="6002571"/>
            <a:chOff x="222228" y="786443"/>
            <a:chExt cx="11747543" cy="600257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DD43EF3C-CDFD-FBBB-9A44-4FC1F832346F}"/>
                </a:ext>
              </a:extLst>
            </p:cNvPr>
            <p:cNvGrpSpPr/>
            <p:nvPr/>
          </p:nvGrpSpPr>
          <p:grpSpPr>
            <a:xfrm>
              <a:off x="222228" y="786443"/>
              <a:ext cx="11747543" cy="6002571"/>
              <a:chOff x="222228" y="786443"/>
              <a:chExt cx="11747543" cy="6002571"/>
            </a:xfrm>
          </p:grpSpPr>
          <p:sp>
            <p:nvSpPr>
              <p:cNvPr id="451" name="Rectangle: Rounded Corners 450">
                <a:extLst>
                  <a:ext uri="{FF2B5EF4-FFF2-40B4-BE49-F238E27FC236}">
                    <a16:creationId xmlns:a16="http://schemas.microsoft.com/office/drawing/2014/main" id="{1CFF80C6-963C-B9A7-8BDB-A8C271ABA6B9}"/>
                  </a:ext>
                </a:extLst>
              </p:cNvPr>
              <p:cNvSpPr/>
              <p:nvPr/>
            </p:nvSpPr>
            <p:spPr bwMode="auto">
              <a:xfrm>
                <a:off x="4287057" y="1971216"/>
                <a:ext cx="1689228" cy="1075828"/>
              </a:xfrm>
              <a:prstGeom prst="roundRect">
                <a:avLst>
                  <a:gd name="adj" fmla="val 3500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Log Analytics workspace </a:t>
                </a: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042AA288-F1AC-FD48-874E-FE31757C7CB3}"/>
                  </a:ext>
                </a:extLst>
              </p:cNvPr>
              <p:cNvGrpSpPr/>
              <p:nvPr/>
            </p:nvGrpSpPr>
            <p:grpSpPr>
              <a:xfrm>
                <a:off x="222228" y="3790038"/>
                <a:ext cx="11747543" cy="2998976"/>
                <a:chOff x="98097" y="3388662"/>
                <a:chExt cx="11747543" cy="2998976"/>
              </a:xfrm>
            </p:grpSpPr>
            <p:sp>
              <p:nvSpPr>
                <p:cNvPr id="522" name="Rectangle: Rounded Corners 521">
                  <a:extLst>
                    <a:ext uri="{FF2B5EF4-FFF2-40B4-BE49-F238E27FC236}">
                      <a16:creationId xmlns:a16="http://schemas.microsoft.com/office/drawing/2014/main" id="{BE6D5EA8-94FD-044B-C877-F8D9412A7BEE}"/>
                    </a:ext>
                  </a:extLst>
                </p:cNvPr>
                <p:cNvSpPr/>
                <p:nvPr/>
              </p:nvSpPr>
              <p:spPr bwMode="auto">
                <a:xfrm>
                  <a:off x="98097" y="3388662"/>
                  <a:ext cx="11747543" cy="299897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Local instance</a:t>
                  </a:r>
                </a:p>
              </p:txBody>
            </p: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5A642052-264A-483E-9C48-EB536BAAA6A8}"/>
                    </a:ext>
                  </a:extLst>
                </p:cNvPr>
                <p:cNvGrpSpPr/>
                <p:nvPr/>
              </p:nvGrpSpPr>
              <p:grpSpPr>
                <a:xfrm>
                  <a:off x="491564" y="3526038"/>
                  <a:ext cx="10989236" cy="2364183"/>
                  <a:chOff x="491564" y="3526038"/>
                  <a:chExt cx="10989236" cy="2364183"/>
                </a:xfrm>
              </p:grpSpPr>
              <p:grpSp>
                <p:nvGrpSpPr>
                  <p:cNvPr id="524" name="Group 523">
                    <a:extLst>
                      <a:ext uri="{FF2B5EF4-FFF2-40B4-BE49-F238E27FC236}">
                        <a16:creationId xmlns:a16="http://schemas.microsoft.com/office/drawing/2014/main" id="{9646C28A-12B6-F373-E0BB-19FD5E2EAC67}"/>
                      </a:ext>
                    </a:extLst>
                  </p:cNvPr>
                  <p:cNvGrpSpPr/>
                  <p:nvPr/>
                </p:nvGrpSpPr>
                <p:grpSpPr>
                  <a:xfrm>
                    <a:off x="491564" y="3526038"/>
                    <a:ext cx="3560484" cy="2363183"/>
                    <a:chOff x="5475940" y="2115591"/>
                    <a:chExt cx="3560484" cy="2363183"/>
                  </a:xfrm>
                </p:grpSpPr>
                <p:sp>
                  <p:nvSpPr>
                    <p:cNvPr id="551" name="Rectangle: Rounded Corners 550">
                      <a:extLst>
                        <a:ext uri="{FF2B5EF4-FFF2-40B4-BE49-F238E27FC236}">
                          <a16:creationId xmlns:a16="http://schemas.microsoft.com/office/drawing/2014/main" id="{E4E4ECBD-E99B-1BCD-ECBD-885F820D7BE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75941" y="2115591"/>
                      <a:ext cx="1811366" cy="1283448"/>
                    </a:xfrm>
                    <a:prstGeom prst="roundRect">
                      <a:avLst>
                        <a:gd name="adj" fmla="val 3500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52" name="Rectangle: Rounded Corners 551">
                      <a:extLst>
                        <a:ext uri="{FF2B5EF4-FFF2-40B4-BE49-F238E27FC236}">
                          <a16:creationId xmlns:a16="http://schemas.microsoft.com/office/drawing/2014/main" id="{F060725D-EF71-9A24-A72F-2B50C12E77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47194" y="2120277"/>
                      <a:ext cx="1689230" cy="1278762"/>
                    </a:xfrm>
                    <a:prstGeom prst="roundRect">
                      <a:avLst>
                        <a:gd name="adj" fmla="val 3500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Azure Monitor </a:t>
                      </a:r>
                      <a:br>
                        <a:rPr kumimoji="0" lang="en-IN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</a:br>
                      <a:r>
                        <a:rPr kumimoji="0" lang="en-IN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Windows Agent extension</a:t>
                      </a: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553" name="Group 552">
                      <a:extLst>
                        <a:ext uri="{FF2B5EF4-FFF2-40B4-BE49-F238E27FC236}">
                          <a16:creationId xmlns:a16="http://schemas.microsoft.com/office/drawing/2014/main" id="{6452C308-24B5-74A1-7C0D-18E1074064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7990" y="2216946"/>
                      <a:ext cx="1647269" cy="1080737"/>
                      <a:chOff x="2415857" y="2265606"/>
                      <a:chExt cx="1909060" cy="1080737"/>
                    </a:xfrm>
                  </p:grpSpPr>
                  <p:sp>
                    <p:nvSpPr>
                      <p:cNvPr id="561" name="Rectangle: Rounded Corners 560">
                        <a:extLst>
                          <a:ext uri="{FF2B5EF4-FFF2-40B4-BE49-F238E27FC236}">
                            <a16:creationId xmlns:a16="http://schemas.microsoft.com/office/drawing/2014/main" id="{A6461DBF-1D58-6E34-68BC-6386DF22A06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415857" y="2265606"/>
                        <a:ext cx="1909060" cy="481409"/>
                      </a:xfrm>
                      <a:prstGeom prst="roundRect">
                        <a:avLst>
                          <a:gd name="adj" fmla="val 3500"/>
                        </a:avLst>
                      </a:prstGeom>
                      <a:gradFill flip="none" rotWithShape="1">
                        <a:gsLst>
                          <a:gs pos="100000">
                            <a:srgbClr val="0078D4">
                              <a:alpha val="50000"/>
                            </a:srgbClr>
                          </a:gs>
                          <a:gs pos="0">
                            <a:srgbClr val="0078D4">
                              <a:alpha val="0"/>
                            </a:srgbClr>
                          </a:gs>
                        </a:gsLst>
                        <a:lin ang="5400000" scaled="1"/>
                        <a:tileRect/>
                      </a:gra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34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IN" sz="85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 Telemetry and Diagnostics extensions</a:t>
                        </a:r>
                        <a:endParaRPr kumimoji="0" lang="en-US" sz="8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562" name="Rectangle: Rounded Corners 561">
                        <a:extLst>
                          <a:ext uri="{FF2B5EF4-FFF2-40B4-BE49-F238E27FC236}">
                            <a16:creationId xmlns:a16="http://schemas.microsoft.com/office/drawing/2014/main" id="{FB84C8DA-8180-BD37-13D0-A4130B2FE84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415857" y="2864934"/>
                        <a:ext cx="1909059" cy="481409"/>
                      </a:xfrm>
                      <a:prstGeom prst="roundRect">
                        <a:avLst>
                          <a:gd name="adj" fmla="val 3500"/>
                        </a:avLst>
                      </a:prstGeom>
                      <a:gradFill flip="none" rotWithShape="1">
                        <a:gsLst>
                          <a:gs pos="100000">
                            <a:srgbClr val="0078D4">
                              <a:alpha val="50000"/>
                            </a:srgbClr>
                          </a:gs>
                          <a:gs pos="0">
                            <a:srgbClr val="0078D4">
                              <a:alpha val="0"/>
                            </a:srgbClr>
                          </a:gs>
                        </a:gsLst>
                        <a:lin ang="5400000" scaled="1"/>
                        <a:tileRect/>
                      </a:gra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34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IN" sz="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Alerts extension</a:t>
                        </a: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554" name="Rectangle: Rounded Corners 553">
                      <a:extLst>
                        <a:ext uri="{FF2B5EF4-FFF2-40B4-BE49-F238E27FC236}">
                          <a16:creationId xmlns:a16="http://schemas.microsoft.com/office/drawing/2014/main" id="{9DD7D0C3-B5BD-045B-3845-2BE38E4A63C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75941" y="3471794"/>
                      <a:ext cx="3560483" cy="47541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Machine Operating System </a:t>
                      </a:r>
                    </a:p>
                  </p:txBody>
                </p:sp>
                <p:sp>
                  <p:nvSpPr>
                    <p:cNvPr id="555" name="Rectangle: Rounded Corners 554">
                      <a:extLst>
                        <a:ext uri="{FF2B5EF4-FFF2-40B4-BE49-F238E27FC236}">
                          <a16:creationId xmlns:a16="http://schemas.microsoft.com/office/drawing/2014/main" id="{3D39D2DC-7516-1082-19C2-1DEE63DAAE6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75940" y="4003361"/>
                      <a:ext cx="3560483" cy="47541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Azure Local machine</a:t>
                      </a:r>
                    </a:p>
                  </p:txBody>
                </p:sp>
                <p:pic>
                  <p:nvPicPr>
                    <p:cNvPr id="556" name="Graphic 555">
                      <a:extLst>
                        <a:ext uri="{FF2B5EF4-FFF2-40B4-BE49-F238E27FC236}">
                          <a16:creationId xmlns:a16="http://schemas.microsoft.com/office/drawing/2014/main" id="{6154FDC3-20C5-158C-C719-9731BF5103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963209" y="2683793"/>
                      <a:ext cx="457200" cy="457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7" name="Graphic 556">
                      <a:extLst>
                        <a:ext uri="{FF2B5EF4-FFF2-40B4-BE49-F238E27FC236}">
                          <a16:creationId xmlns:a16="http://schemas.microsoft.com/office/drawing/2014/main" id="{202788A1-7819-E235-F304-975B448D9B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79692" y="2902987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8" name="Graphic 557">
                      <a:extLst>
                        <a:ext uri="{FF2B5EF4-FFF2-40B4-BE49-F238E27FC236}">
                          <a16:creationId xmlns:a16="http://schemas.microsoft.com/office/drawing/2014/main" id="{328E04B2-7EAA-645B-625C-14F44E07DC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78368" y="2274770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9" name="Graphic 558">
                      <a:extLst>
                        <a:ext uri="{FF2B5EF4-FFF2-40B4-BE49-F238E27FC236}">
                          <a16:creationId xmlns:a16="http://schemas.microsoft.com/office/drawing/2014/main" id="{3A1B6DE0-6ECD-2ED3-BEA4-DEDDBD6E98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57990" y="3534579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0" name="Graphic 559">
                      <a:extLst>
                        <a:ext uri="{FF2B5EF4-FFF2-40B4-BE49-F238E27FC236}">
                          <a16:creationId xmlns:a16="http://schemas.microsoft.com/office/drawing/2014/main" id="{302586EC-E2B0-346C-2C7F-11C34B9CEC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57990" y="4066974"/>
                      <a:ext cx="365760" cy="36576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5" name="Group 524">
                    <a:extLst>
                      <a:ext uri="{FF2B5EF4-FFF2-40B4-BE49-F238E27FC236}">
                        <a16:creationId xmlns:a16="http://schemas.microsoft.com/office/drawing/2014/main" id="{136C0012-DF37-DE3A-14F5-7E7D592FFE27}"/>
                      </a:ext>
                    </a:extLst>
                  </p:cNvPr>
                  <p:cNvGrpSpPr/>
                  <p:nvPr/>
                </p:nvGrpSpPr>
                <p:grpSpPr>
                  <a:xfrm>
                    <a:off x="4205940" y="3526538"/>
                    <a:ext cx="3560484" cy="2363183"/>
                    <a:chOff x="5475940" y="2115591"/>
                    <a:chExt cx="3560484" cy="2363183"/>
                  </a:xfrm>
                </p:grpSpPr>
                <p:sp>
                  <p:nvSpPr>
                    <p:cNvPr id="539" name="Rectangle: Rounded Corners 538">
                      <a:extLst>
                        <a:ext uri="{FF2B5EF4-FFF2-40B4-BE49-F238E27FC236}">
                          <a16:creationId xmlns:a16="http://schemas.microsoft.com/office/drawing/2014/main" id="{8E0A77FF-AB72-8DBD-7411-46C117E22D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75941" y="2115591"/>
                      <a:ext cx="1811366" cy="1283448"/>
                    </a:xfrm>
                    <a:prstGeom prst="roundRect">
                      <a:avLst>
                        <a:gd name="adj" fmla="val 3500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40" name="Rectangle: Rounded Corners 539">
                      <a:extLst>
                        <a:ext uri="{FF2B5EF4-FFF2-40B4-BE49-F238E27FC236}">
                          <a16:creationId xmlns:a16="http://schemas.microsoft.com/office/drawing/2014/main" id="{08056E7C-3B11-1715-FDB1-5767E529D21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47194" y="2120277"/>
                      <a:ext cx="1689230" cy="1278762"/>
                    </a:xfrm>
                    <a:prstGeom prst="roundRect">
                      <a:avLst>
                        <a:gd name="adj" fmla="val 3500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Azure Monitor </a:t>
                      </a:r>
                      <a:br>
                        <a:rPr kumimoji="0" lang="en-IN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</a:br>
                      <a:r>
                        <a:rPr kumimoji="0" lang="en-IN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Windows Agent extension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541" name="Group 540">
                      <a:extLst>
                        <a:ext uri="{FF2B5EF4-FFF2-40B4-BE49-F238E27FC236}">
                          <a16:creationId xmlns:a16="http://schemas.microsoft.com/office/drawing/2014/main" id="{786F0CA2-524C-9BA7-E430-F17AA8D9C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7990" y="2216946"/>
                      <a:ext cx="1647269" cy="1080737"/>
                      <a:chOff x="2415857" y="2265606"/>
                      <a:chExt cx="1909060" cy="1080737"/>
                    </a:xfrm>
                  </p:grpSpPr>
                  <p:sp>
                    <p:nvSpPr>
                      <p:cNvPr id="549" name="Rectangle: Rounded Corners 548">
                        <a:extLst>
                          <a:ext uri="{FF2B5EF4-FFF2-40B4-BE49-F238E27FC236}">
                            <a16:creationId xmlns:a16="http://schemas.microsoft.com/office/drawing/2014/main" id="{03DBA6B0-B849-0135-37E7-423ABD68314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415857" y="2265606"/>
                        <a:ext cx="1909060" cy="481409"/>
                      </a:xfrm>
                      <a:prstGeom prst="roundRect">
                        <a:avLst>
                          <a:gd name="adj" fmla="val 3500"/>
                        </a:avLst>
                      </a:prstGeom>
                      <a:gradFill flip="none" rotWithShape="1">
                        <a:gsLst>
                          <a:gs pos="100000">
                            <a:srgbClr val="0078D4">
                              <a:alpha val="50000"/>
                            </a:srgbClr>
                          </a:gs>
                          <a:gs pos="0">
                            <a:srgbClr val="0078D4">
                              <a:alpha val="0"/>
                            </a:srgbClr>
                          </a:gs>
                        </a:gsLst>
                        <a:lin ang="5400000" scaled="1"/>
                        <a:tileRect/>
                      </a:gra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34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IN" sz="85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 Telemetry and Diagnostics extension</a:t>
                        </a:r>
                        <a:endParaRPr kumimoji="0" lang="en-US" sz="8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550" name="Rectangle: Rounded Corners 549">
                        <a:extLst>
                          <a:ext uri="{FF2B5EF4-FFF2-40B4-BE49-F238E27FC236}">
                            <a16:creationId xmlns:a16="http://schemas.microsoft.com/office/drawing/2014/main" id="{677812B0-4C8C-1083-CCDD-7FBE5BB8809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415857" y="2864934"/>
                        <a:ext cx="1909059" cy="481409"/>
                      </a:xfrm>
                      <a:prstGeom prst="roundRect">
                        <a:avLst>
                          <a:gd name="adj" fmla="val 3500"/>
                        </a:avLst>
                      </a:prstGeom>
                      <a:gradFill flip="none" rotWithShape="1">
                        <a:gsLst>
                          <a:gs pos="100000">
                            <a:srgbClr val="0078D4">
                              <a:alpha val="50000"/>
                            </a:srgbClr>
                          </a:gs>
                          <a:gs pos="0">
                            <a:srgbClr val="0078D4">
                              <a:alpha val="0"/>
                            </a:srgbClr>
                          </a:gs>
                        </a:gsLst>
                        <a:lin ang="5400000" scaled="1"/>
                        <a:tileRect/>
                      </a:gra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34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IN" sz="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Alerts extension</a:t>
                        </a: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542" name="Rectangle: Rounded Corners 541">
                      <a:extLst>
                        <a:ext uri="{FF2B5EF4-FFF2-40B4-BE49-F238E27FC236}">
                          <a16:creationId xmlns:a16="http://schemas.microsoft.com/office/drawing/2014/main" id="{068A0B3B-8A90-1D66-8D9E-39B579CACC1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75941" y="3471794"/>
                      <a:ext cx="3560483" cy="47541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Machine Operating System </a:t>
                      </a:r>
                    </a:p>
                  </p:txBody>
                </p:sp>
                <p:sp>
                  <p:nvSpPr>
                    <p:cNvPr id="543" name="Rectangle: Rounded Corners 542">
                      <a:extLst>
                        <a:ext uri="{FF2B5EF4-FFF2-40B4-BE49-F238E27FC236}">
                          <a16:creationId xmlns:a16="http://schemas.microsoft.com/office/drawing/2014/main" id="{6D730C90-742B-5827-893C-78B1F915F9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75940" y="4003361"/>
                      <a:ext cx="3560483" cy="47541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Azure Local machine</a:t>
                      </a:r>
                    </a:p>
                  </p:txBody>
                </p:sp>
                <p:pic>
                  <p:nvPicPr>
                    <p:cNvPr id="544" name="Graphic 543">
                      <a:extLst>
                        <a:ext uri="{FF2B5EF4-FFF2-40B4-BE49-F238E27FC236}">
                          <a16:creationId xmlns:a16="http://schemas.microsoft.com/office/drawing/2014/main" id="{32976122-715D-0388-0900-E78AC04DC0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963209" y="2683793"/>
                      <a:ext cx="457200" cy="457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5" name="Graphic 544">
                      <a:extLst>
                        <a:ext uri="{FF2B5EF4-FFF2-40B4-BE49-F238E27FC236}">
                          <a16:creationId xmlns:a16="http://schemas.microsoft.com/office/drawing/2014/main" id="{B7F55CE2-D7BC-5E49-AACA-77B04DA9C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79692" y="2902987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6" name="Graphic 545">
                      <a:extLst>
                        <a:ext uri="{FF2B5EF4-FFF2-40B4-BE49-F238E27FC236}">
                          <a16:creationId xmlns:a16="http://schemas.microsoft.com/office/drawing/2014/main" id="{035A7FDC-78FA-90C6-00C6-E36569B5C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78368" y="2274770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7" name="Graphic 546">
                      <a:extLst>
                        <a:ext uri="{FF2B5EF4-FFF2-40B4-BE49-F238E27FC236}">
                          <a16:creationId xmlns:a16="http://schemas.microsoft.com/office/drawing/2014/main" id="{34831570-F0CE-B843-568D-C21265888E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57990" y="3534579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8" name="Graphic 547">
                      <a:extLst>
                        <a:ext uri="{FF2B5EF4-FFF2-40B4-BE49-F238E27FC236}">
                          <a16:creationId xmlns:a16="http://schemas.microsoft.com/office/drawing/2014/main" id="{1651C4BD-DB77-EA48-BE8E-9953E71F32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57990" y="4066974"/>
                      <a:ext cx="365760" cy="36576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6" name="Group 525">
                    <a:extLst>
                      <a:ext uri="{FF2B5EF4-FFF2-40B4-BE49-F238E27FC236}">
                        <a16:creationId xmlns:a16="http://schemas.microsoft.com/office/drawing/2014/main" id="{CBB0C317-AC92-A9C4-8C05-47360C5D9A73}"/>
                      </a:ext>
                    </a:extLst>
                  </p:cNvPr>
                  <p:cNvGrpSpPr/>
                  <p:nvPr/>
                </p:nvGrpSpPr>
                <p:grpSpPr>
                  <a:xfrm>
                    <a:off x="7920316" y="3527038"/>
                    <a:ext cx="3560484" cy="2363183"/>
                    <a:chOff x="5475940" y="2115591"/>
                    <a:chExt cx="3560484" cy="2363183"/>
                  </a:xfrm>
                </p:grpSpPr>
                <p:sp>
                  <p:nvSpPr>
                    <p:cNvPr id="527" name="Rectangle: Rounded Corners 526">
                      <a:extLst>
                        <a:ext uri="{FF2B5EF4-FFF2-40B4-BE49-F238E27FC236}">
                          <a16:creationId xmlns:a16="http://schemas.microsoft.com/office/drawing/2014/main" id="{DC7F778E-1A23-0813-7658-54DA17C4157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75941" y="2115591"/>
                      <a:ext cx="1811366" cy="1283448"/>
                    </a:xfrm>
                    <a:prstGeom prst="roundRect">
                      <a:avLst>
                        <a:gd name="adj" fmla="val 3500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28" name="Rectangle: Rounded Corners 527">
                      <a:extLst>
                        <a:ext uri="{FF2B5EF4-FFF2-40B4-BE49-F238E27FC236}">
                          <a16:creationId xmlns:a16="http://schemas.microsoft.com/office/drawing/2014/main" id="{94757FF7-6562-ABE0-30EF-D179625A9F4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47194" y="2120277"/>
                      <a:ext cx="1689230" cy="1278762"/>
                    </a:xfrm>
                    <a:prstGeom prst="roundRect">
                      <a:avLst>
                        <a:gd name="adj" fmla="val 3500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Azure Monitor </a:t>
                      </a:r>
                      <a:br>
                        <a:rPr kumimoji="0" lang="en-IN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</a:br>
                      <a:r>
                        <a:rPr kumimoji="0" lang="en-IN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Windows Agent</a:t>
                      </a:r>
                      <a:r>
                        <a:rPr lang="en-IN" sz="900" dirty="0">
                          <a:solidFill>
                            <a:srgbClr val="FFFFFF"/>
                          </a:solidFill>
                          <a:latin typeface="Segoe UI Semibold (Headings)"/>
                          <a:cs typeface="Segoe UI" pitchFamily="34" charset="0"/>
                        </a:rPr>
                        <a:t> </a:t>
                      </a:r>
                      <a:r>
                        <a:rPr kumimoji="0" lang="en-IN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extension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529" name="Group 528">
                      <a:extLst>
                        <a:ext uri="{FF2B5EF4-FFF2-40B4-BE49-F238E27FC236}">
                          <a16:creationId xmlns:a16="http://schemas.microsoft.com/office/drawing/2014/main" id="{A3D8116A-4A52-B7CC-736E-BA8220E9B6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57990" y="2216946"/>
                      <a:ext cx="1647269" cy="1080737"/>
                      <a:chOff x="2415857" y="2265606"/>
                      <a:chExt cx="1909060" cy="1080737"/>
                    </a:xfrm>
                  </p:grpSpPr>
                  <p:sp>
                    <p:nvSpPr>
                      <p:cNvPr id="537" name="Rectangle: Rounded Corners 536">
                        <a:extLst>
                          <a:ext uri="{FF2B5EF4-FFF2-40B4-BE49-F238E27FC236}">
                            <a16:creationId xmlns:a16="http://schemas.microsoft.com/office/drawing/2014/main" id="{F28B00FE-A1A1-1A37-46F6-A4326EE54C8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415857" y="2265606"/>
                        <a:ext cx="1909060" cy="481409"/>
                      </a:xfrm>
                      <a:prstGeom prst="roundRect">
                        <a:avLst>
                          <a:gd name="adj" fmla="val 3500"/>
                        </a:avLst>
                      </a:prstGeom>
                      <a:gradFill flip="none" rotWithShape="1">
                        <a:gsLst>
                          <a:gs pos="100000">
                            <a:srgbClr val="0078D4">
                              <a:alpha val="50000"/>
                            </a:srgbClr>
                          </a:gs>
                          <a:gs pos="0">
                            <a:srgbClr val="0078D4">
                              <a:alpha val="0"/>
                            </a:srgbClr>
                          </a:gs>
                        </a:gsLst>
                        <a:lin ang="5400000" scaled="1"/>
                        <a:tileRect/>
                      </a:gra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34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IN" sz="85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 Telemetry and Diagnostics extension</a:t>
                        </a:r>
                        <a:endParaRPr kumimoji="0" lang="en-US" sz="8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538" name="Rectangle: Rounded Corners 537">
                        <a:extLst>
                          <a:ext uri="{FF2B5EF4-FFF2-40B4-BE49-F238E27FC236}">
                            <a16:creationId xmlns:a16="http://schemas.microsoft.com/office/drawing/2014/main" id="{AB2992AA-4FCB-6F35-1CA3-C06C8D7E1E7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415857" y="2864934"/>
                        <a:ext cx="1909059" cy="481409"/>
                      </a:xfrm>
                      <a:prstGeom prst="roundRect">
                        <a:avLst>
                          <a:gd name="adj" fmla="val 3500"/>
                        </a:avLst>
                      </a:prstGeom>
                      <a:gradFill flip="none" rotWithShape="1">
                        <a:gsLst>
                          <a:gs pos="100000">
                            <a:srgbClr val="0078D4">
                              <a:alpha val="50000"/>
                            </a:srgbClr>
                          </a:gs>
                          <a:gs pos="0">
                            <a:srgbClr val="0078D4">
                              <a:alpha val="0"/>
                            </a:srgbClr>
                          </a:gs>
                        </a:gsLst>
                        <a:lin ang="5400000" scaled="1"/>
                        <a:tileRect/>
                      </a:gra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146304" rIns="45720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341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IN" sz="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Alerts extension</a:t>
                        </a:r>
                        <a:endPara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530" name="Rectangle: Rounded Corners 529">
                      <a:extLst>
                        <a:ext uri="{FF2B5EF4-FFF2-40B4-BE49-F238E27FC236}">
                          <a16:creationId xmlns:a16="http://schemas.microsoft.com/office/drawing/2014/main" id="{368E6F8E-9FE7-0D99-E42A-8D3C6C02E1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75941" y="3471794"/>
                      <a:ext cx="3560483" cy="47541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Machine Operating System</a:t>
                      </a:r>
                    </a:p>
                  </p:txBody>
                </p:sp>
                <p:sp>
                  <p:nvSpPr>
                    <p:cNvPr id="531" name="Rectangle: Rounded Corners 530">
                      <a:extLst>
                        <a:ext uri="{FF2B5EF4-FFF2-40B4-BE49-F238E27FC236}">
                          <a16:creationId xmlns:a16="http://schemas.microsoft.com/office/drawing/2014/main" id="{AED7A8BA-AFF2-309D-7778-436C5C4427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75940" y="4003361"/>
                      <a:ext cx="3560483" cy="475413"/>
                    </a:xfrm>
                    <a:prstGeom prst="roundRect">
                      <a:avLst>
                        <a:gd name="adj" fmla="val 4645"/>
                      </a:avLst>
                    </a:prstGeom>
                    <a:gradFill flip="none" rotWithShape="1">
                      <a:gsLst>
                        <a:gs pos="100000">
                          <a:srgbClr val="0078D4">
                            <a:alpha val="50000"/>
                          </a:srgbClr>
                        </a:gs>
                        <a:gs pos="0">
                          <a:srgbClr val="0078D4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Azure Local machine</a:t>
                      </a:r>
                    </a:p>
                  </p:txBody>
                </p:sp>
                <p:pic>
                  <p:nvPicPr>
                    <p:cNvPr id="532" name="Graphic 531">
                      <a:extLst>
                        <a:ext uri="{FF2B5EF4-FFF2-40B4-BE49-F238E27FC236}">
                          <a16:creationId xmlns:a16="http://schemas.microsoft.com/office/drawing/2014/main" id="{1B36D802-87E2-7605-AFCE-458F1F7F00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957991" y="2683293"/>
                      <a:ext cx="457200" cy="457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3" name="Graphic 532">
                      <a:extLst>
                        <a:ext uri="{FF2B5EF4-FFF2-40B4-BE49-F238E27FC236}">
                          <a16:creationId xmlns:a16="http://schemas.microsoft.com/office/drawing/2014/main" id="{546C81FA-C4BC-6B9B-C75E-17EBF64037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79692" y="2902987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4" name="Graphic 533">
                      <a:extLst>
                        <a:ext uri="{FF2B5EF4-FFF2-40B4-BE49-F238E27FC236}">
                          <a16:creationId xmlns:a16="http://schemas.microsoft.com/office/drawing/2014/main" id="{ACB1ADB6-D242-8BF2-4794-22C263D9F3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78368" y="2274770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5" name="Graphic 534">
                      <a:extLst>
                        <a:ext uri="{FF2B5EF4-FFF2-40B4-BE49-F238E27FC236}">
                          <a16:creationId xmlns:a16="http://schemas.microsoft.com/office/drawing/2014/main" id="{2D6B9412-2686-4A12-882C-4D701A384B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57990" y="3534579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6" name="Graphic 535">
                      <a:extLst>
                        <a:ext uri="{FF2B5EF4-FFF2-40B4-BE49-F238E27FC236}">
                          <a16:creationId xmlns:a16="http://schemas.microsoft.com/office/drawing/2014/main" id="{20D59C92-C6FC-12D0-35B3-0F15B20ABE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57990" y="4066974"/>
                      <a:ext cx="365760" cy="36576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344976AC-E42A-8EAD-4605-72696A6F91F9}"/>
                  </a:ext>
                </a:extLst>
              </p:cNvPr>
              <p:cNvGrpSpPr/>
              <p:nvPr/>
            </p:nvGrpSpPr>
            <p:grpSpPr>
              <a:xfrm>
                <a:off x="2486949" y="1973441"/>
                <a:ext cx="1689228" cy="1075828"/>
                <a:chOff x="2391589" y="1599076"/>
                <a:chExt cx="1636061" cy="1075828"/>
              </a:xfrm>
            </p:grpSpPr>
            <p:sp>
              <p:nvSpPr>
                <p:cNvPr id="520" name="Rectangle: Rounded Corners 519">
                  <a:extLst>
                    <a:ext uri="{FF2B5EF4-FFF2-40B4-BE49-F238E27FC236}">
                      <a16:creationId xmlns:a16="http://schemas.microsoft.com/office/drawing/2014/main" id="{A81714D1-2016-53E5-1DCB-D430C5342639}"/>
                    </a:ext>
                  </a:extLst>
                </p:cNvPr>
                <p:cNvSpPr/>
                <p:nvPr/>
              </p:nvSpPr>
              <p:spPr bwMode="auto">
                <a:xfrm>
                  <a:off x="2391589" y="1599076"/>
                  <a:ext cx="1636061" cy="1075828"/>
                </a:xfrm>
                <a:prstGeom prst="roundRect">
                  <a:avLst>
                    <a:gd name="adj" fmla="val 3500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Monitor </a:t>
                  </a: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521" name="Rectangle: Rounded Corners 520">
                  <a:extLst>
                    <a:ext uri="{FF2B5EF4-FFF2-40B4-BE49-F238E27FC236}">
                      <a16:creationId xmlns:a16="http://schemas.microsoft.com/office/drawing/2014/main" id="{0B2A8147-0DCE-8A3F-0003-50457815C01C}"/>
                    </a:ext>
                  </a:extLst>
                </p:cNvPr>
                <p:cNvSpPr/>
                <p:nvPr/>
              </p:nvSpPr>
              <p:spPr bwMode="auto">
                <a:xfrm>
                  <a:off x="2537000" y="2254618"/>
                  <a:ext cx="1345240" cy="339542"/>
                </a:xfrm>
                <a:prstGeom prst="roundRect">
                  <a:avLst>
                    <a:gd name="adj" fmla="val 3500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Metric Types and Metric Aggregations</a:t>
                  </a:r>
                </a:p>
              </p:txBody>
            </p:sp>
          </p:grpSp>
          <p:pic>
            <p:nvPicPr>
              <p:cNvPr id="454" name="Graphic 453">
                <a:extLst>
                  <a:ext uri="{FF2B5EF4-FFF2-40B4-BE49-F238E27FC236}">
                    <a16:creationId xmlns:a16="http://schemas.microsoft.com/office/drawing/2014/main" id="{24FC4513-4A94-0CFA-FA9A-33F6A4868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71543" y="2252789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455" name="Graphic 454">
                <a:extLst>
                  <a:ext uri="{FF2B5EF4-FFF2-40B4-BE49-F238E27FC236}">
                    <a16:creationId xmlns:a16="http://schemas.microsoft.com/office/drawing/2014/main" id="{742FB801-1C47-B7E4-A556-2AAA31B73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48791" y="2509130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D4F633F2-FB3D-9CE8-AAF1-9B19F1331BC4}"/>
                  </a:ext>
                </a:extLst>
              </p:cNvPr>
              <p:cNvGrpSpPr/>
              <p:nvPr/>
            </p:nvGrpSpPr>
            <p:grpSpPr>
              <a:xfrm>
                <a:off x="4289637" y="1128046"/>
                <a:ext cx="1689228" cy="583440"/>
                <a:chOff x="6361877" y="1680232"/>
                <a:chExt cx="1689228" cy="583440"/>
              </a:xfrm>
            </p:grpSpPr>
            <p:sp>
              <p:nvSpPr>
                <p:cNvPr id="518" name="Rectangle: Rounded Corners 517">
                  <a:extLst>
                    <a:ext uri="{FF2B5EF4-FFF2-40B4-BE49-F238E27FC236}">
                      <a16:creationId xmlns:a16="http://schemas.microsoft.com/office/drawing/2014/main" id="{7D5418E0-6FD0-92F5-7341-49A08E1B1E4F}"/>
                    </a:ext>
                  </a:extLst>
                </p:cNvPr>
                <p:cNvSpPr/>
                <p:nvPr/>
              </p:nvSpPr>
              <p:spPr bwMode="auto">
                <a:xfrm>
                  <a:off x="6361877" y="1680232"/>
                  <a:ext cx="1689228" cy="583440"/>
                </a:xfrm>
                <a:prstGeom prst="roundRect">
                  <a:avLst>
                    <a:gd name="adj" fmla="val 3500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5486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Workbooks visualization</a:t>
                  </a: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519" name="Graphic 518">
                  <a:extLst>
                    <a:ext uri="{FF2B5EF4-FFF2-40B4-BE49-F238E27FC236}">
                      <a16:creationId xmlns:a16="http://schemas.microsoft.com/office/drawing/2014/main" id="{FA077FAD-718D-E6C6-161C-5B5DA8C637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3299" y="1836913"/>
                  <a:ext cx="274320" cy="274320"/>
                </a:xfrm>
                <a:prstGeom prst="rect">
                  <a:avLst/>
                </a:prstGeom>
              </p:spPr>
            </p:pic>
          </p:grp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CB86E8EB-B247-94DE-875D-45DB1B7EB6B0}"/>
                  </a:ext>
                </a:extLst>
              </p:cNvPr>
              <p:cNvCxnSpPr>
                <a:cxnSpLocks/>
                <a:stCxn id="451" idx="0"/>
                <a:endCxn id="518" idx="2"/>
              </p:cNvCxnSpPr>
              <p:nvPr/>
            </p:nvCxnSpPr>
            <p:spPr>
              <a:xfrm flipV="1">
                <a:off x="5131671" y="1711486"/>
                <a:ext cx="2580" cy="2597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Connector: Elbow 457">
                <a:extLst>
                  <a:ext uri="{FF2B5EF4-FFF2-40B4-BE49-F238E27FC236}">
                    <a16:creationId xmlns:a16="http://schemas.microsoft.com/office/drawing/2014/main" id="{879042A1-1A41-0162-CA49-90D82E84C166}"/>
                  </a:ext>
                </a:extLst>
              </p:cNvPr>
              <p:cNvCxnSpPr>
                <a:cxnSpLocks/>
                <a:stCxn id="520" idx="2"/>
                <a:endCxn id="551" idx="0"/>
              </p:cNvCxnSpPr>
              <p:nvPr/>
            </p:nvCxnSpPr>
            <p:spPr>
              <a:xfrm rot="5400000">
                <a:off x="1987399" y="2583249"/>
                <a:ext cx="878145" cy="1810184"/>
              </a:xfrm>
              <a:prstGeom prst="bentConnector3">
                <a:avLst>
                  <a:gd name="adj1" fmla="val 60702"/>
                </a:avLst>
              </a:prstGeom>
              <a:ln w="12700">
                <a:solidFill>
                  <a:srgbClr val="A1F30D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5FBE3A66-F416-BE80-6AFA-6C74974C898B}"/>
                  </a:ext>
                </a:extLst>
              </p:cNvPr>
              <p:cNvSpPr/>
              <p:nvPr/>
            </p:nvSpPr>
            <p:spPr bwMode="auto">
              <a:xfrm>
                <a:off x="2243330" y="3308854"/>
                <a:ext cx="1046002" cy="2215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/>
                  </a:rPr>
                  <a:t>Telemetry,</a:t>
                </a:r>
              </a:p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/>
                  </a:rPr>
                  <a:t>Diagnostics, Metrics</a:t>
                </a:r>
              </a:p>
            </p:txBody>
          </p:sp>
          <p:cxnSp>
            <p:nvCxnSpPr>
              <p:cNvPr id="460" name="Connector: Elbow 459">
                <a:extLst>
                  <a:ext uri="{FF2B5EF4-FFF2-40B4-BE49-F238E27FC236}">
                    <a16:creationId xmlns:a16="http://schemas.microsoft.com/office/drawing/2014/main" id="{4E4B2B33-2930-DEBD-5EFA-11C5CCC14ED5}"/>
                  </a:ext>
                </a:extLst>
              </p:cNvPr>
              <p:cNvCxnSpPr>
                <a:cxnSpLocks/>
                <a:stCxn id="451" idx="2"/>
                <a:endCxn id="540" idx="0"/>
              </p:cNvCxnSpPr>
              <p:nvPr/>
            </p:nvCxnSpPr>
            <p:spPr>
              <a:xfrm rot="16200000" flipH="1">
                <a:off x="5646027" y="2532687"/>
                <a:ext cx="885556" cy="1914269"/>
              </a:xfrm>
              <a:prstGeom prst="bentConnector3">
                <a:avLst>
                  <a:gd name="adj1" fmla="val 49785"/>
                </a:avLst>
              </a:prstGeom>
              <a:ln w="12700">
                <a:solidFill>
                  <a:srgbClr val="F4540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Connector: Elbow 460">
                <a:extLst>
                  <a:ext uri="{FF2B5EF4-FFF2-40B4-BE49-F238E27FC236}">
                    <a16:creationId xmlns:a16="http://schemas.microsoft.com/office/drawing/2014/main" id="{BB4C76BF-F328-401D-400E-D2CCAB1E4707}"/>
                  </a:ext>
                </a:extLst>
              </p:cNvPr>
              <p:cNvCxnSpPr>
                <a:cxnSpLocks/>
                <a:stCxn id="451" idx="2"/>
              </p:cNvCxnSpPr>
              <p:nvPr/>
            </p:nvCxnSpPr>
            <p:spPr>
              <a:xfrm rot="5400000">
                <a:off x="4144319" y="2500988"/>
                <a:ext cx="441297" cy="1533408"/>
              </a:xfrm>
              <a:prstGeom prst="bentConnector2">
                <a:avLst/>
              </a:prstGeom>
              <a:ln w="12700">
                <a:solidFill>
                  <a:srgbClr val="F4540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38389B65-D7F7-4EA9-FB23-BAB5C80869D4}"/>
                  </a:ext>
                </a:extLst>
              </p:cNvPr>
              <p:cNvGrpSpPr/>
              <p:nvPr/>
            </p:nvGrpSpPr>
            <p:grpSpPr>
              <a:xfrm>
                <a:off x="5440485" y="3114853"/>
                <a:ext cx="1494734" cy="321385"/>
                <a:chOff x="6526191" y="2691696"/>
                <a:chExt cx="1494734" cy="321385"/>
              </a:xfrm>
            </p:grpSpPr>
            <p:sp>
              <p:nvSpPr>
                <p:cNvPr id="516" name="Rectangle: Rounded Corners 515">
                  <a:extLst>
                    <a:ext uri="{FF2B5EF4-FFF2-40B4-BE49-F238E27FC236}">
                      <a16:creationId xmlns:a16="http://schemas.microsoft.com/office/drawing/2014/main" id="{63238F9E-1F68-A374-392D-C86C54BAE5E7}"/>
                    </a:ext>
                  </a:extLst>
                </p:cNvPr>
                <p:cNvSpPr/>
                <p:nvPr/>
              </p:nvSpPr>
              <p:spPr bwMode="auto">
                <a:xfrm>
                  <a:off x="6526191" y="2691696"/>
                  <a:ext cx="1494734" cy="321385"/>
                </a:xfrm>
                <a:prstGeom prst="roundRect">
                  <a:avLst>
                    <a:gd name="adj" fmla="val 3500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solidFill>
                    <a:srgbClr val="F4540C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5486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Data Collection Rules (DCRs)</a:t>
                  </a: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517" name="Graphic 516">
                  <a:extLst>
                    <a:ext uri="{FF2B5EF4-FFF2-40B4-BE49-F238E27FC236}">
                      <a16:creationId xmlns:a16="http://schemas.microsoft.com/office/drawing/2014/main" id="{46327BB7-D775-5719-9136-9087CC9FAA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1673" y="2738761"/>
                  <a:ext cx="228600" cy="228600"/>
                </a:xfrm>
                <a:prstGeom prst="rect">
                  <a:avLst/>
                </a:prstGeom>
              </p:spPr>
            </p:pic>
          </p:grp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D7FC3577-8084-AE18-F7DC-BFA69F305128}"/>
                  </a:ext>
                </a:extLst>
              </p:cNvPr>
              <p:cNvSpPr/>
              <p:nvPr/>
            </p:nvSpPr>
            <p:spPr bwMode="auto">
              <a:xfrm>
                <a:off x="6941857" y="3335118"/>
                <a:ext cx="1774407" cy="11080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4540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Events and performance counters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endParaRPr>
              </a:p>
            </p:txBody>
          </p:sp>
          <p:cxnSp>
            <p:nvCxnSpPr>
              <p:cNvPr id="464" name="Connector: Elbow 463">
                <a:extLst>
                  <a:ext uri="{FF2B5EF4-FFF2-40B4-BE49-F238E27FC236}">
                    <a16:creationId xmlns:a16="http://schemas.microsoft.com/office/drawing/2014/main" id="{DA6ED121-7F5F-1726-83EA-A290959CB531}"/>
                  </a:ext>
                </a:extLst>
              </p:cNvPr>
              <p:cNvCxnSpPr>
                <a:cxnSpLocks/>
                <a:stCxn id="520" idx="2"/>
                <a:endCxn id="539" idx="0"/>
              </p:cNvCxnSpPr>
              <p:nvPr/>
            </p:nvCxnSpPr>
            <p:spPr>
              <a:xfrm rot="16200000" flipH="1">
                <a:off x="3844337" y="2536495"/>
                <a:ext cx="878645" cy="1904192"/>
              </a:xfrm>
              <a:prstGeom prst="bentConnector3">
                <a:avLst>
                  <a:gd name="adj1" fmla="val 60697"/>
                </a:avLst>
              </a:prstGeom>
              <a:ln w="12700">
                <a:solidFill>
                  <a:srgbClr val="A1F30D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Connector: Elbow 464">
                <a:extLst>
                  <a:ext uri="{FF2B5EF4-FFF2-40B4-BE49-F238E27FC236}">
                    <a16:creationId xmlns:a16="http://schemas.microsoft.com/office/drawing/2014/main" id="{220E9531-C2F2-8170-9E8A-13E0B5FB2E07}"/>
                  </a:ext>
                </a:extLst>
              </p:cNvPr>
              <p:cNvCxnSpPr>
                <a:cxnSpLocks/>
                <a:stCxn id="451" idx="2"/>
                <a:endCxn id="527" idx="0"/>
              </p:cNvCxnSpPr>
              <p:nvPr/>
            </p:nvCxnSpPr>
            <p:spPr>
              <a:xfrm rot="16200000" flipH="1">
                <a:off x="6600216" y="1578499"/>
                <a:ext cx="881370" cy="381846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4540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Connector: Elbow 465">
                <a:extLst>
                  <a:ext uri="{FF2B5EF4-FFF2-40B4-BE49-F238E27FC236}">
                    <a16:creationId xmlns:a16="http://schemas.microsoft.com/office/drawing/2014/main" id="{3F455243-B24B-451F-6CEB-310D7DD79787}"/>
                  </a:ext>
                </a:extLst>
              </p:cNvPr>
              <p:cNvCxnSpPr>
                <a:cxnSpLocks/>
                <a:stCxn id="520" idx="2"/>
                <a:endCxn id="528" idx="0"/>
              </p:cNvCxnSpPr>
              <p:nvPr/>
            </p:nvCxnSpPr>
            <p:spPr>
              <a:xfrm rot="16200000" flipH="1">
                <a:off x="6604024" y="-223193"/>
                <a:ext cx="883831" cy="7428753"/>
              </a:xfrm>
              <a:prstGeom prst="bentConnector3">
                <a:avLst>
                  <a:gd name="adj1" fmla="val 60346"/>
                </a:avLst>
              </a:prstGeom>
              <a:ln w="12700">
                <a:solidFill>
                  <a:srgbClr val="A1F30D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E5113746-454D-3AAA-D6E3-9628BE541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8263" y="3485388"/>
                <a:ext cx="0" cy="438912"/>
              </a:xfrm>
              <a:prstGeom prst="line">
                <a:avLst/>
              </a:prstGeom>
              <a:ln w="12700">
                <a:solidFill>
                  <a:srgbClr val="F4540C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Connector: Elbow 485">
                <a:extLst>
                  <a:ext uri="{FF2B5EF4-FFF2-40B4-BE49-F238E27FC236}">
                    <a16:creationId xmlns:a16="http://schemas.microsoft.com/office/drawing/2014/main" id="{675715E2-333F-FEC0-C4ED-3B6349C1E0EA}"/>
                  </a:ext>
                </a:extLst>
              </p:cNvPr>
              <p:cNvCxnSpPr>
                <a:cxnSpLocks/>
                <a:endCxn id="520" idx="0"/>
              </p:cNvCxnSpPr>
              <p:nvPr/>
            </p:nvCxnSpPr>
            <p:spPr>
              <a:xfrm rot="10800000" flipV="1">
                <a:off x="3331563" y="999919"/>
                <a:ext cx="5160694" cy="973522"/>
              </a:xfrm>
              <a:prstGeom prst="bentConnector2">
                <a:avLst/>
              </a:prstGeom>
              <a:ln w="12700">
                <a:solidFill>
                  <a:srgbClr val="A1F30D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193CA18D-A805-013C-BD15-69F116FBB684}"/>
                  </a:ext>
                </a:extLst>
              </p:cNvPr>
              <p:cNvSpPr/>
              <p:nvPr/>
            </p:nvSpPr>
            <p:spPr bwMode="auto">
              <a:xfrm>
                <a:off x="7080495" y="1142999"/>
                <a:ext cx="1046002" cy="11080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/>
                  </a:rPr>
                  <a:t>Standard m</a:t>
                </a:r>
                <a:r>
                  <a:rPr kumimoji="0" lang="en-IN" sz="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/>
                  </a:rPr>
                  <a:t>etrics</a:t>
                </a:r>
                <a:endPara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/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9BFB70F5-28E3-2BCD-D002-90AE1E77100C}"/>
                  </a:ext>
                </a:extLst>
              </p:cNvPr>
              <p:cNvSpPr/>
              <p:nvPr/>
            </p:nvSpPr>
            <p:spPr bwMode="auto">
              <a:xfrm>
                <a:off x="6682715" y="2656362"/>
                <a:ext cx="1774407" cy="11080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4540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Kusto query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endParaRPr>
              </a:p>
            </p:txBody>
          </p: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96CE329A-0CBE-A217-40D7-0F95BE7CA773}"/>
                  </a:ext>
                </a:extLst>
              </p:cNvPr>
              <p:cNvGrpSpPr/>
              <p:nvPr/>
            </p:nvGrpSpPr>
            <p:grpSpPr>
              <a:xfrm>
                <a:off x="8920725" y="786443"/>
                <a:ext cx="3049046" cy="2659590"/>
                <a:chOff x="8960628" y="793949"/>
                <a:chExt cx="3049046" cy="2659590"/>
              </a:xfrm>
            </p:grpSpPr>
            <p:sp>
              <p:nvSpPr>
                <p:cNvPr id="496" name="Rectangle: Rounded Corners 495">
                  <a:extLst>
                    <a:ext uri="{FF2B5EF4-FFF2-40B4-BE49-F238E27FC236}">
                      <a16:creationId xmlns:a16="http://schemas.microsoft.com/office/drawing/2014/main" id="{30B96077-43EF-6D9F-EBC2-B8A3B920E264}"/>
                    </a:ext>
                  </a:extLst>
                </p:cNvPr>
                <p:cNvSpPr/>
                <p:nvPr/>
              </p:nvSpPr>
              <p:spPr bwMode="auto">
                <a:xfrm>
                  <a:off x="8960628" y="793949"/>
                  <a:ext cx="3049046" cy="2659590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0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User’s metrics </a:t>
                  </a:r>
                  <a:b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consumptions channels</a:t>
                  </a:r>
                  <a:endParaRPr kumimoji="0" lang="en-IN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497" name="Rectangle: Rounded Corners 496">
                  <a:extLst>
                    <a:ext uri="{FF2B5EF4-FFF2-40B4-BE49-F238E27FC236}">
                      <a16:creationId xmlns:a16="http://schemas.microsoft.com/office/drawing/2014/main" id="{2310A4F8-8624-43A1-03D5-D7983334159A}"/>
                    </a:ext>
                  </a:extLst>
                </p:cNvPr>
                <p:cNvSpPr/>
                <p:nvPr/>
              </p:nvSpPr>
              <p:spPr bwMode="auto">
                <a:xfrm>
                  <a:off x="9123651" y="1139460"/>
                  <a:ext cx="1504296" cy="1075828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Metrics Explorer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Dashboards</a:t>
                  </a: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workbooks</a:t>
                  </a:r>
                </a:p>
              </p:txBody>
            </p:sp>
            <p:grpSp>
              <p:nvGrpSpPr>
                <p:cNvPr id="498" name="Group 497">
                  <a:extLst>
                    <a:ext uri="{FF2B5EF4-FFF2-40B4-BE49-F238E27FC236}">
                      <a16:creationId xmlns:a16="http://schemas.microsoft.com/office/drawing/2014/main" id="{A27DE692-2C65-2EFB-4316-51847997C13A}"/>
                    </a:ext>
                  </a:extLst>
                </p:cNvPr>
                <p:cNvGrpSpPr/>
                <p:nvPr/>
              </p:nvGrpSpPr>
              <p:grpSpPr>
                <a:xfrm>
                  <a:off x="9231458" y="1699230"/>
                  <a:ext cx="1288681" cy="395791"/>
                  <a:chOff x="6771902" y="1188118"/>
                  <a:chExt cx="1288681" cy="395791"/>
                </a:xfrm>
              </p:grpSpPr>
              <p:pic>
                <p:nvPicPr>
                  <p:cNvPr id="513" name="Graphic 512">
                    <a:extLst>
                      <a:ext uri="{FF2B5EF4-FFF2-40B4-BE49-F238E27FC236}">
                        <a16:creationId xmlns:a16="http://schemas.microsoft.com/office/drawing/2014/main" id="{9845DE2C-ACDC-DAF0-028F-FACAEB3230B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40543" y="1235959"/>
                    <a:ext cx="320040" cy="320040"/>
                  </a:xfrm>
                  <a:prstGeom prst="rect">
                    <a:avLst/>
                  </a:prstGeom>
                </p:spPr>
              </p:pic>
              <p:pic>
                <p:nvPicPr>
                  <p:cNvPr id="514" name="Graphic 513">
                    <a:extLst>
                      <a:ext uri="{FF2B5EF4-FFF2-40B4-BE49-F238E27FC236}">
                        <a16:creationId xmlns:a16="http://schemas.microsoft.com/office/drawing/2014/main" id="{C67F95A7-1732-46CC-4823-01DDC84C07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29102" y="1218149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515" name="Graphic 514">
                    <a:extLst>
                      <a:ext uri="{FF2B5EF4-FFF2-40B4-BE49-F238E27FC236}">
                        <a16:creationId xmlns:a16="http://schemas.microsoft.com/office/drawing/2014/main" id="{979A76B8-C8DA-2612-55D0-F6F4716F62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71902" y="1188118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9" name="Group 498">
                  <a:extLst>
                    <a:ext uri="{FF2B5EF4-FFF2-40B4-BE49-F238E27FC236}">
                      <a16:creationId xmlns:a16="http://schemas.microsoft.com/office/drawing/2014/main" id="{625D2C56-5C23-2753-FFA3-E745E240EC0A}"/>
                    </a:ext>
                  </a:extLst>
                </p:cNvPr>
                <p:cNvGrpSpPr/>
                <p:nvPr/>
              </p:nvGrpSpPr>
              <p:grpSpPr>
                <a:xfrm>
                  <a:off x="9123651" y="2291856"/>
                  <a:ext cx="1504296" cy="1075828"/>
                  <a:chOff x="7400397" y="1859396"/>
                  <a:chExt cx="1504296" cy="1075828"/>
                </a:xfrm>
              </p:grpSpPr>
              <p:sp>
                <p:nvSpPr>
                  <p:cNvPr id="508" name="Rectangle: Rounded Corners 507">
                    <a:extLst>
                      <a:ext uri="{FF2B5EF4-FFF2-40B4-BE49-F238E27FC236}">
                        <a16:creationId xmlns:a16="http://schemas.microsoft.com/office/drawing/2014/main" id="{3DB9A40B-3656-EEED-3CF2-9F21DD7686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00397" y="1859396"/>
                    <a:ext cx="1504296" cy="1075828"/>
                  </a:xfrm>
                  <a:prstGeom prst="roundRect">
                    <a:avLst>
                      <a:gd name="adj" fmla="val 35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Alert rules</a:t>
                    </a:r>
                    <a:endParaRPr kumimoji="0" lang="en-IN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</p:txBody>
              </p:sp>
              <p:grpSp>
                <p:nvGrpSpPr>
                  <p:cNvPr id="509" name="Group 508">
                    <a:extLst>
                      <a:ext uri="{FF2B5EF4-FFF2-40B4-BE49-F238E27FC236}">
                        <a16:creationId xmlns:a16="http://schemas.microsoft.com/office/drawing/2014/main" id="{83198846-3A46-4543-D31C-608B1B4A3DA1}"/>
                      </a:ext>
                    </a:extLst>
                  </p:cNvPr>
                  <p:cNvGrpSpPr/>
                  <p:nvPr/>
                </p:nvGrpSpPr>
                <p:grpSpPr>
                  <a:xfrm>
                    <a:off x="7537097" y="2101598"/>
                    <a:ext cx="1230896" cy="759572"/>
                    <a:chOff x="6456160" y="2114959"/>
                    <a:chExt cx="1230896" cy="842606"/>
                  </a:xfrm>
                </p:grpSpPr>
                <p:sp>
                  <p:nvSpPr>
                    <p:cNvPr id="510" name="Rectangle: Rounded Corners 509">
                      <a:extLst>
                        <a:ext uri="{FF2B5EF4-FFF2-40B4-BE49-F238E27FC236}">
                          <a16:creationId xmlns:a16="http://schemas.microsoft.com/office/drawing/2014/main" id="{F839CB08-ADCA-804B-04BC-860E615F3D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56160" y="2114959"/>
                      <a:ext cx="1230896" cy="249082"/>
                    </a:xfrm>
                    <a:prstGeom prst="roundRect">
                      <a:avLst>
                        <a:gd name="adj" fmla="val 35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Resource/Scope</a:t>
                      </a: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11" name="Rectangle: Rounded Corners 510">
                      <a:extLst>
                        <a:ext uri="{FF2B5EF4-FFF2-40B4-BE49-F238E27FC236}">
                          <a16:creationId xmlns:a16="http://schemas.microsoft.com/office/drawing/2014/main" id="{CCD8A57F-8A3F-9C8F-3443-62DF9272061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56160" y="2411721"/>
                      <a:ext cx="1230896" cy="249082"/>
                    </a:xfrm>
                    <a:prstGeom prst="roundRect">
                      <a:avLst>
                        <a:gd name="adj" fmla="val 35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Signal</a:t>
                      </a: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12" name="Rectangle: Rounded Corners 511">
                      <a:extLst>
                        <a:ext uri="{FF2B5EF4-FFF2-40B4-BE49-F238E27FC236}">
                          <a16:creationId xmlns:a16="http://schemas.microsoft.com/office/drawing/2014/main" id="{11D41DBD-5BCC-0D92-35D2-7E1ED02C6AC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56160" y="2708483"/>
                      <a:ext cx="1230896" cy="249082"/>
                    </a:xfrm>
                    <a:prstGeom prst="roundRect">
                      <a:avLst>
                        <a:gd name="adj" fmla="val 3500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Conditions</a:t>
                      </a: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400358E4-B40B-B3E0-E917-F69A10A2A545}"/>
                    </a:ext>
                  </a:extLst>
                </p:cNvPr>
                <p:cNvGrpSpPr/>
                <p:nvPr/>
              </p:nvGrpSpPr>
              <p:grpSpPr>
                <a:xfrm>
                  <a:off x="10696486" y="1139460"/>
                  <a:ext cx="1141384" cy="1075828"/>
                  <a:chOff x="10939606" y="2213216"/>
                  <a:chExt cx="1141384" cy="1075828"/>
                </a:xfrm>
              </p:grpSpPr>
              <p:sp>
                <p:nvSpPr>
                  <p:cNvPr id="503" name="Rectangle: Rounded Corners 502">
                    <a:extLst>
                      <a:ext uri="{FF2B5EF4-FFF2-40B4-BE49-F238E27FC236}">
                        <a16:creationId xmlns:a16="http://schemas.microsoft.com/office/drawing/2014/main" id="{7CEE0E51-3555-C7F4-8500-2D3AE6143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9606" y="2213216"/>
                    <a:ext cx="1141384" cy="1075828"/>
                  </a:xfrm>
                  <a:prstGeom prst="roundRect">
                    <a:avLst>
                      <a:gd name="adj" fmla="val 3500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Notification channels</a:t>
                    </a:r>
                    <a:endParaRPr kumimoji="0" lang="en-IN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</p:txBody>
              </p:sp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ABCD7449-B0FB-2EED-D76A-686056B84B00}"/>
                      </a:ext>
                    </a:extLst>
                  </p:cNvPr>
                  <p:cNvGrpSpPr/>
                  <p:nvPr/>
                </p:nvGrpSpPr>
                <p:grpSpPr>
                  <a:xfrm>
                    <a:off x="11038121" y="2823590"/>
                    <a:ext cx="947346" cy="295315"/>
                    <a:chOff x="6551552" y="1814361"/>
                    <a:chExt cx="947346" cy="295315"/>
                  </a:xfrm>
                </p:grpSpPr>
                <p:pic>
                  <p:nvPicPr>
                    <p:cNvPr id="505" name="Graphic 504">
                      <a:extLst>
                        <a:ext uri="{FF2B5EF4-FFF2-40B4-BE49-F238E27FC236}">
                          <a16:creationId xmlns:a16="http://schemas.microsoft.com/office/drawing/2014/main" id="{10BF1CFB-FCDD-0AC5-20A7-43F8531748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224578" y="1814361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6" name="Graphic 505">
                      <a:extLst>
                        <a:ext uri="{FF2B5EF4-FFF2-40B4-BE49-F238E27FC236}">
                          <a16:creationId xmlns:a16="http://schemas.microsoft.com/office/drawing/2014/main" id="{5FFA9BE3-3020-5C3F-0E4B-C8F87895F07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65069" y="1835356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7" name="Graphic 506">
                      <a:extLst>
                        <a:ext uri="{FF2B5EF4-FFF2-40B4-BE49-F238E27FC236}">
                          <a16:creationId xmlns:a16="http://schemas.microsoft.com/office/drawing/2014/main" id="{139F202F-8B03-A3B0-2706-48B445D0CDE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51552" y="1814620"/>
                      <a:ext cx="274320" cy="274320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501" name="Connector: Elbow 500">
                  <a:extLst>
                    <a:ext uri="{FF2B5EF4-FFF2-40B4-BE49-F238E27FC236}">
                      <a16:creationId xmlns:a16="http://schemas.microsoft.com/office/drawing/2014/main" id="{9D059E89-EEAD-E729-523D-6D8A04FD79D2}"/>
                    </a:ext>
                  </a:extLst>
                </p:cNvPr>
                <p:cNvCxnSpPr>
                  <a:cxnSpLocks/>
                  <a:stCxn id="503" idx="2"/>
                  <a:endCxn id="508" idx="3"/>
                </p:cNvCxnSpPr>
                <p:nvPr/>
              </p:nvCxnSpPr>
              <p:spPr>
                <a:xfrm rot="5400000">
                  <a:off x="10640322" y="2202914"/>
                  <a:ext cx="614482" cy="639231"/>
                </a:xfrm>
                <a:prstGeom prst="bentConnector2">
                  <a:avLst/>
                </a:prstGeom>
                <a:ln w="12700">
                  <a:solidFill>
                    <a:srgbClr val="F4540C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B5FDA265-7BB0-8B84-875C-96EAF5D5A3A5}"/>
                    </a:ext>
                  </a:extLst>
                </p:cNvPr>
                <p:cNvSpPr/>
                <p:nvPr/>
              </p:nvSpPr>
              <p:spPr bwMode="auto">
                <a:xfrm>
                  <a:off x="10680528" y="2574580"/>
                  <a:ext cx="586650" cy="221599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4540C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/>
                    </a:rPr>
                    <a:t>Actions Groups</a:t>
                  </a: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4540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endParaRPr>
                </a:p>
              </p:txBody>
            </p:sp>
          </p:grpSp>
          <p:cxnSp>
            <p:nvCxnSpPr>
              <p:cNvPr id="490" name="Connector: Elbow 489">
                <a:extLst>
                  <a:ext uri="{FF2B5EF4-FFF2-40B4-BE49-F238E27FC236}">
                    <a16:creationId xmlns:a16="http://schemas.microsoft.com/office/drawing/2014/main" id="{86B3DE49-7C0F-37E9-214E-C4C122B53477}"/>
                  </a:ext>
                </a:extLst>
              </p:cNvPr>
              <p:cNvCxnSpPr>
                <a:cxnSpLocks/>
                <a:stCxn id="497" idx="1"/>
              </p:cNvCxnSpPr>
              <p:nvPr/>
            </p:nvCxnSpPr>
            <p:spPr>
              <a:xfrm rot="10800000">
                <a:off x="8492258" y="999918"/>
                <a:ext cx="591491" cy="669950"/>
              </a:xfrm>
              <a:prstGeom prst="bentConnector2">
                <a:avLst/>
              </a:prstGeom>
              <a:ln w="12700">
                <a:solidFill>
                  <a:srgbClr val="A1F30D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1" name="Graphic 490">
                <a:extLst>
                  <a:ext uri="{FF2B5EF4-FFF2-40B4-BE49-F238E27FC236}">
                    <a16:creationId xmlns:a16="http://schemas.microsoft.com/office/drawing/2014/main" id="{1B9A844B-5917-6473-3384-FF05D0669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834904" y="141228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2225C046-36F2-97C2-7B44-DD2065158274}"/>
                  </a:ext>
                </a:extLst>
              </p:cNvPr>
              <p:cNvSpPr txBox="1"/>
              <p:nvPr/>
            </p:nvSpPr>
            <p:spPr>
              <a:xfrm>
                <a:off x="276105" y="1928446"/>
                <a:ext cx="1574799" cy="2769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800">
                    <a:solidFill>
                      <a:srgbClr val="F4540C"/>
                    </a:solidFill>
                    <a:latin typeface="+mj-lt"/>
                    <a:cs typeface="Segoe UI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Microsoft Customer Service and Support (CSS)</a:t>
                </a:r>
              </a:p>
            </p:txBody>
          </p:sp>
          <p:cxnSp>
            <p:nvCxnSpPr>
              <p:cNvPr id="493" name="Connector: Elbow 492">
                <a:extLst>
                  <a:ext uri="{FF2B5EF4-FFF2-40B4-BE49-F238E27FC236}">
                    <a16:creationId xmlns:a16="http://schemas.microsoft.com/office/drawing/2014/main" id="{2036F486-EE3D-4417-CDA9-64B9A7B0150A}"/>
                  </a:ext>
                </a:extLst>
              </p:cNvPr>
              <p:cNvCxnSpPr>
                <a:cxnSpLocks/>
                <a:stCxn id="492" idx="2"/>
                <a:endCxn id="520" idx="1"/>
              </p:cNvCxnSpPr>
              <p:nvPr/>
            </p:nvCxnSpPr>
            <p:spPr>
              <a:xfrm rot="16200000" flipH="1">
                <a:off x="1622272" y="1646678"/>
                <a:ext cx="305910" cy="1423444"/>
              </a:xfrm>
              <a:prstGeom prst="bentConnector2">
                <a:avLst/>
              </a:prstGeom>
              <a:ln w="12700">
                <a:solidFill>
                  <a:srgbClr val="A1F30D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4BCC62A7-7753-CAAC-1450-415335DD9040}"/>
                  </a:ext>
                </a:extLst>
              </p:cNvPr>
              <p:cNvSpPr/>
              <p:nvPr/>
            </p:nvSpPr>
            <p:spPr bwMode="auto">
              <a:xfrm>
                <a:off x="1253034" y="2582443"/>
                <a:ext cx="1046002" cy="2215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/>
                  </a:rPr>
                  <a:t>Telemetry,</a:t>
                </a:r>
              </a:p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/>
                  </a:rPr>
                  <a:t>Diagnostics, Metrics</a:t>
                </a:r>
              </a:p>
            </p:txBody>
          </p: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E768864C-1798-573B-308B-C5FBC9AEFC45}"/>
                  </a:ext>
                </a:extLst>
              </p:cNvPr>
              <p:cNvCxnSpPr>
                <a:cxnSpLocks/>
                <a:stCxn id="508" idx="1"/>
              </p:cNvCxnSpPr>
              <p:nvPr/>
            </p:nvCxnSpPr>
            <p:spPr>
              <a:xfrm flipH="1">
                <a:off x="5976285" y="2822264"/>
                <a:ext cx="3107463" cy="0"/>
              </a:xfrm>
              <a:prstGeom prst="straightConnector1">
                <a:avLst/>
              </a:prstGeom>
              <a:ln w="12700">
                <a:solidFill>
                  <a:srgbClr val="F4540C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50" name="Graphic 449">
              <a:extLst>
                <a:ext uri="{FF2B5EF4-FFF2-40B4-BE49-F238E27FC236}">
                  <a16:creationId xmlns:a16="http://schemas.microsoft.com/office/drawing/2014/main" id="{9639B5F1-8BD3-392F-34F7-CE744D032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31985" y="6354210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23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98714-C902-1DBF-6951-400B2CD5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62AC-90E4-801E-2B6F-5D7F4036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Local – 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Storage </a:t>
            </a:r>
            <a:r>
              <a:rPr lang="en-US" dirty="0"/>
              <a:t>architecture</a:t>
            </a: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944CCA69-114C-A3E6-84D6-AFEA4FD54164}"/>
              </a:ext>
            </a:extLst>
          </p:cNvPr>
          <p:cNvSpPr/>
          <p:nvPr/>
        </p:nvSpPr>
        <p:spPr bwMode="auto">
          <a:xfrm>
            <a:off x="4836932" y="969798"/>
            <a:ext cx="2782607" cy="39260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Windows Admin Center (WAC)</a:t>
            </a: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65EE026A-1B54-E55B-16F6-689B660AB48B}"/>
              </a:ext>
            </a:extLst>
          </p:cNvPr>
          <p:cNvSpPr/>
          <p:nvPr/>
        </p:nvSpPr>
        <p:spPr bwMode="auto">
          <a:xfrm>
            <a:off x="674780" y="1418334"/>
            <a:ext cx="11106912" cy="526694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E883FC51-81AB-D9DB-4604-DB7D5A0044CF}"/>
              </a:ext>
            </a:extLst>
          </p:cNvPr>
          <p:cNvSpPr/>
          <p:nvPr/>
        </p:nvSpPr>
        <p:spPr bwMode="auto">
          <a:xfrm>
            <a:off x="804900" y="2240713"/>
            <a:ext cx="10858763" cy="1745695"/>
          </a:xfrm>
          <a:prstGeom prst="roundRect">
            <a:avLst>
              <a:gd name="adj" fmla="val 4645"/>
            </a:avLst>
          </a:prstGeom>
          <a:solidFill>
            <a:schemeClr val="accent4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0" rIns="18288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Instance-wide storage pool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8CC0350-47CE-15F3-5F4C-083666B9D07A}"/>
              </a:ext>
            </a:extLst>
          </p:cNvPr>
          <p:cNvGrpSpPr/>
          <p:nvPr/>
        </p:nvGrpSpPr>
        <p:grpSpPr>
          <a:xfrm>
            <a:off x="804900" y="5339076"/>
            <a:ext cx="10858763" cy="1255764"/>
            <a:chOff x="1114777" y="5141260"/>
            <a:chExt cx="10858763" cy="1255764"/>
          </a:xfrm>
        </p:grpSpPr>
        <p:sp>
          <p:nvSpPr>
            <p:cNvPr id="379" name="Rectangle: Rounded Corners 378">
              <a:extLst>
                <a:ext uri="{FF2B5EF4-FFF2-40B4-BE49-F238E27FC236}">
                  <a16:creationId xmlns:a16="http://schemas.microsoft.com/office/drawing/2014/main" id="{5ADB4A7C-5A21-D683-6679-CCCE58068A69}"/>
                </a:ext>
              </a:extLst>
            </p:cNvPr>
            <p:cNvSpPr/>
            <p:nvPr/>
          </p:nvSpPr>
          <p:spPr bwMode="auto">
            <a:xfrm>
              <a:off x="1114777" y="5141260"/>
              <a:ext cx="10858763" cy="125576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Storage pool of local drives with Storage Spaces Direct (S2D)</a:t>
              </a:r>
            </a:p>
          </p:txBody>
        </p: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94A545EF-9921-44E2-FAC1-91D8579449F9}"/>
                </a:ext>
              </a:extLst>
            </p:cNvPr>
            <p:cNvGrpSpPr/>
            <p:nvPr/>
          </p:nvGrpSpPr>
          <p:grpSpPr>
            <a:xfrm>
              <a:off x="3516118" y="5241850"/>
              <a:ext cx="1189728" cy="855969"/>
              <a:chOff x="5669508" y="5196132"/>
              <a:chExt cx="1189728" cy="855969"/>
            </a:xfrm>
          </p:grpSpPr>
          <p:sp>
            <p:nvSpPr>
              <p:cNvPr id="458" name="Rectangle: Rounded Corners 457">
                <a:extLst>
                  <a:ext uri="{FF2B5EF4-FFF2-40B4-BE49-F238E27FC236}">
                    <a16:creationId xmlns:a16="http://schemas.microsoft.com/office/drawing/2014/main" id="{E4EA7C47-0D42-3355-76A6-8A9A70776AB1}"/>
                  </a:ext>
                </a:extLst>
              </p:cNvPr>
              <p:cNvSpPr/>
              <p:nvPr/>
            </p:nvSpPr>
            <p:spPr bwMode="auto">
              <a:xfrm>
                <a:off x="5669508" y="5196132"/>
                <a:ext cx="1189728" cy="855969"/>
              </a:xfrm>
              <a:prstGeom prst="roundRect">
                <a:avLst>
                  <a:gd name="adj" fmla="val 4645"/>
                </a:avLst>
              </a:prstGeom>
              <a:solidFill>
                <a:srgbClr val="007D9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Cache-tier</a:t>
                </a:r>
              </a:p>
            </p:txBody>
          </p:sp>
          <p:pic>
            <p:nvPicPr>
              <p:cNvPr id="459" name="Graphic 458">
                <a:extLst>
                  <a:ext uri="{FF2B5EF4-FFF2-40B4-BE49-F238E27FC236}">
                    <a16:creationId xmlns:a16="http://schemas.microsoft.com/office/drawing/2014/main" id="{B59E7043-2BEE-E59F-7435-3452C9B53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78883" y="5753604"/>
                <a:ext cx="274320" cy="274320"/>
              </a:xfrm>
              <a:prstGeom prst="rect">
                <a:avLst/>
              </a:prstGeom>
            </p:spPr>
          </p:pic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1CCAA09D-FB4D-85BE-F6B9-F8385C0AB71E}"/>
                  </a:ext>
                </a:extLst>
              </p:cNvPr>
              <p:cNvGrpSpPr/>
              <p:nvPr/>
            </p:nvGrpSpPr>
            <p:grpSpPr>
              <a:xfrm>
                <a:off x="5756242" y="5244774"/>
                <a:ext cx="1016259" cy="460188"/>
                <a:chOff x="5372742" y="5201212"/>
                <a:chExt cx="1016259" cy="460188"/>
              </a:xfrm>
            </p:grpSpPr>
            <p:grpSp>
              <p:nvGrpSpPr>
                <p:cNvPr id="461" name="Group 460">
                  <a:extLst>
                    <a:ext uri="{FF2B5EF4-FFF2-40B4-BE49-F238E27FC236}">
                      <a16:creationId xmlns:a16="http://schemas.microsoft.com/office/drawing/2014/main" id="{8BCB025E-9E37-CC86-5BBC-6EB4BAA6A430}"/>
                    </a:ext>
                  </a:extLst>
                </p:cNvPr>
                <p:cNvGrpSpPr/>
                <p:nvPr/>
              </p:nvGrpSpPr>
              <p:grpSpPr>
                <a:xfrm>
                  <a:off x="5850970" y="5201212"/>
                  <a:ext cx="538031" cy="460188"/>
                  <a:chOff x="7243487" y="5309703"/>
                  <a:chExt cx="538031" cy="460188"/>
                </a:xfrm>
              </p:grpSpPr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39B004EC-B389-8109-3D11-FD95F69C64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03288" y="5309703"/>
                    <a:ext cx="418427" cy="460188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66" name="TextBox 465">
                    <a:extLst>
                      <a:ext uri="{FF2B5EF4-FFF2-40B4-BE49-F238E27FC236}">
                        <a16:creationId xmlns:a16="http://schemas.microsoft.com/office/drawing/2014/main" id="{6369AB07-0B08-E876-5E3A-32863F3CF625}"/>
                      </a:ext>
                    </a:extLst>
                  </p:cNvPr>
                  <p:cNvSpPr txBox="1"/>
                  <p:nvPr/>
                </p:nvSpPr>
                <p:spPr>
                  <a:xfrm>
                    <a:off x="7243487" y="5431306"/>
                    <a:ext cx="538031" cy="216982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1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Segoe UI" pitchFamily="34" charset="0"/>
                        <a:cs typeface="Segoe UI" pitchFamily="34" charset="0"/>
                      </a:rPr>
                      <a:t>NVMe</a:t>
                    </a:r>
                  </a:p>
                </p:txBody>
              </p:sp>
            </p:grpSp>
            <p:grpSp>
              <p:nvGrpSpPr>
                <p:cNvPr id="462" name="Group 461">
                  <a:extLst>
                    <a:ext uri="{FF2B5EF4-FFF2-40B4-BE49-F238E27FC236}">
                      <a16:creationId xmlns:a16="http://schemas.microsoft.com/office/drawing/2014/main" id="{E9DD8295-2D92-6B24-6831-52B38F34210E}"/>
                    </a:ext>
                  </a:extLst>
                </p:cNvPr>
                <p:cNvGrpSpPr/>
                <p:nvPr/>
              </p:nvGrpSpPr>
              <p:grpSpPr>
                <a:xfrm>
                  <a:off x="5372742" y="5201212"/>
                  <a:ext cx="538031" cy="460188"/>
                  <a:chOff x="7243487" y="5309703"/>
                  <a:chExt cx="538031" cy="460188"/>
                </a:xfrm>
              </p:grpSpPr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0AC6A0DB-0EF2-2423-D1A2-423C79DE11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03288" y="5309703"/>
                    <a:ext cx="418427" cy="460188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" b="1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64" name="TextBox 463">
                    <a:extLst>
                      <a:ext uri="{FF2B5EF4-FFF2-40B4-BE49-F238E27FC236}">
                        <a16:creationId xmlns:a16="http://schemas.microsoft.com/office/drawing/2014/main" id="{A39A420E-88B6-F79A-999C-70A74E7F1EA1}"/>
                      </a:ext>
                    </a:extLst>
                  </p:cNvPr>
                  <p:cNvSpPr txBox="1"/>
                  <p:nvPr/>
                </p:nvSpPr>
                <p:spPr>
                  <a:xfrm>
                    <a:off x="7243487" y="5431306"/>
                    <a:ext cx="538031" cy="216982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1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Segoe UI" pitchFamily="34" charset="0"/>
                        <a:cs typeface="Segoe UI" pitchFamily="34" charset="0"/>
                      </a:rPr>
                      <a:t>NVMe</a:t>
                    </a:r>
                  </a:p>
                </p:txBody>
              </p:sp>
            </p:grpSp>
          </p:grpSp>
        </p:grp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C030D827-3485-D4CA-D9F9-1315F7D97A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4283" y="1332000"/>
            <a:ext cx="12700" cy="7165166"/>
          </a:xfrm>
          <a:prstGeom prst="bentConnector3">
            <a:avLst>
              <a:gd name="adj1" fmla="val 1800000"/>
            </a:avLst>
          </a:prstGeom>
          <a:ln w="12700">
            <a:solidFill>
              <a:srgbClr val="F4540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DB665F5F-8757-E9C3-645A-4650EA88CA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2991" y="3123291"/>
            <a:ext cx="12700" cy="3582583"/>
          </a:xfrm>
          <a:prstGeom prst="bentConnector3">
            <a:avLst>
              <a:gd name="adj1" fmla="val 1800000"/>
            </a:avLst>
          </a:prstGeom>
          <a:ln w="12700">
            <a:solidFill>
              <a:srgbClr val="F4540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AA5D900F-6C98-3A3D-A7AD-89A07EBF8382}"/>
              </a:ext>
            </a:extLst>
          </p:cNvPr>
          <p:cNvCxnSpPr/>
          <p:nvPr/>
        </p:nvCxnSpPr>
        <p:spPr>
          <a:xfrm>
            <a:off x="2774556" y="5199400"/>
            <a:ext cx="7219327" cy="0"/>
          </a:xfrm>
          <a:prstGeom prst="line">
            <a:avLst/>
          </a:prstGeom>
          <a:ln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2488387-2B8F-A373-800B-45ECB7B6CF01}"/>
              </a:ext>
            </a:extLst>
          </p:cNvPr>
          <p:cNvCxnSpPr>
            <a:cxnSpLocks/>
          </p:cNvCxnSpPr>
          <p:nvPr/>
        </p:nvCxnSpPr>
        <p:spPr>
          <a:xfrm flipV="1">
            <a:off x="2774556" y="4908232"/>
            <a:ext cx="0" cy="291168"/>
          </a:xfrm>
          <a:prstGeom prst="line">
            <a:avLst/>
          </a:prstGeom>
          <a:ln w="1270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F15880D7-9726-3CAE-2E8F-FAC87D2A3BC0}"/>
              </a:ext>
            </a:extLst>
          </p:cNvPr>
          <p:cNvCxnSpPr/>
          <p:nvPr/>
        </p:nvCxnSpPr>
        <p:spPr>
          <a:xfrm flipV="1">
            <a:off x="6380592" y="4907597"/>
            <a:ext cx="0" cy="292608"/>
          </a:xfrm>
          <a:prstGeom prst="line">
            <a:avLst/>
          </a:prstGeom>
          <a:ln w="1270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E1E8880F-DE57-F885-9B4F-3D3F1406E244}"/>
              </a:ext>
            </a:extLst>
          </p:cNvPr>
          <p:cNvCxnSpPr/>
          <p:nvPr/>
        </p:nvCxnSpPr>
        <p:spPr>
          <a:xfrm flipV="1">
            <a:off x="9993883" y="4911407"/>
            <a:ext cx="0" cy="292608"/>
          </a:xfrm>
          <a:prstGeom prst="line">
            <a:avLst/>
          </a:prstGeom>
          <a:ln w="12700">
            <a:solidFill>
              <a:srgbClr val="F4540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821998C0-7BE0-E86A-EFAB-E8F8C3E6A3D1}"/>
              </a:ext>
            </a:extLst>
          </p:cNvPr>
          <p:cNvSpPr txBox="1"/>
          <p:nvPr/>
        </p:nvSpPr>
        <p:spPr>
          <a:xfrm>
            <a:off x="760297" y="4898708"/>
            <a:ext cx="19697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4540C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Software-defined storage with mirrored resiliency provide by Software Bus Layer (SBL)</a:t>
            </a: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48A7E25-2640-53CA-80BA-E21C44D10064}"/>
              </a:ext>
            </a:extLst>
          </p:cNvPr>
          <p:cNvGrpSpPr/>
          <p:nvPr/>
        </p:nvGrpSpPr>
        <p:grpSpPr>
          <a:xfrm>
            <a:off x="1578729" y="2467653"/>
            <a:ext cx="1973225" cy="1334224"/>
            <a:chOff x="7142424" y="1447801"/>
            <a:chExt cx="1973225" cy="1334224"/>
          </a:xfrm>
        </p:grpSpPr>
        <p:sp>
          <p:nvSpPr>
            <p:cNvPr id="373" name="Rectangle: Rounded Corners 372">
              <a:extLst>
                <a:ext uri="{FF2B5EF4-FFF2-40B4-BE49-F238E27FC236}">
                  <a16:creationId xmlns:a16="http://schemas.microsoft.com/office/drawing/2014/main" id="{34C1EBE3-28CF-1AC1-8CA2-37437AF30D26}"/>
                </a:ext>
              </a:extLst>
            </p:cNvPr>
            <p:cNvSpPr/>
            <p:nvPr/>
          </p:nvSpPr>
          <p:spPr bwMode="auto">
            <a:xfrm>
              <a:off x="7142424" y="1447801"/>
              <a:ext cx="1973225" cy="133422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Storage Spaces Virtual Disk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8FD6FC17-4DDE-A57A-0428-251155F42A97}"/>
                </a:ext>
              </a:extLst>
            </p:cNvPr>
            <p:cNvGrpSpPr/>
            <p:nvPr/>
          </p:nvGrpSpPr>
          <p:grpSpPr>
            <a:xfrm>
              <a:off x="7190813" y="1514208"/>
              <a:ext cx="1864360" cy="996349"/>
              <a:chOff x="6822440" y="2096012"/>
              <a:chExt cx="1864360" cy="996349"/>
            </a:xfrm>
          </p:grpSpPr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E7BC5CE2-2147-8219-676C-B1D66BBA6333}"/>
                  </a:ext>
                </a:extLst>
              </p:cNvPr>
              <p:cNvSpPr/>
              <p:nvPr/>
            </p:nvSpPr>
            <p:spPr bwMode="auto">
              <a:xfrm>
                <a:off x="6822440" y="2096012"/>
                <a:ext cx="1864360" cy="996349"/>
              </a:xfrm>
              <a:prstGeom prst="roundRect">
                <a:avLst>
                  <a:gd name="adj" fmla="val 4645"/>
                </a:avLst>
              </a:prstGeom>
              <a:solidFill>
                <a:srgbClr val="00206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UserStorage_1 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(CSV)</a:t>
                </a:r>
              </a:p>
            </p:txBody>
          </p:sp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E5D85A20-268C-8B90-9A9F-A716A2D3778C}"/>
                  </a:ext>
                </a:extLst>
              </p:cNvPr>
              <p:cNvSpPr/>
              <p:nvPr/>
            </p:nvSpPr>
            <p:spPr bwMode="auto">
              <a:xfrm>
                <a:off x="6888480" y="2162975"/>
                <a:ext cx="1732280" cy="675024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Resilient File System (ReFS)</a:t>
                </a:r>
              </a:p>
            </p:txBody>
          </p:sp>
          <p:sp>
            <p:nvSpPr>
              <p:cNvPr id="377" name="Rectangle: Rounded Corners 376">
                <a:extLst>
                  <a:ext uri="{FF2B5EF4-FFF2-40B4-BE49-F238E27FC236}">
                    <a16:creationId xmlns:a16="http://schemas.microsoft.com/office/drawing/2014/main" id="{35639598-F60E-A223-E2DA-6FFC6190E398}"/>
                  </a:ext>
                </a:extLst>
              </p:cNvPr>
              <p:cNvSpPr/>
              <p:nvPr/>
            </p:nvSpPr>
            <p:spPr bwMode="auto">
              <a:xfrm>
                <a:off x="7101840" y="2238846"/>
                <a:ext cx="1305560" cy="320806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    VHD / VHDX</a:t>
                </a:r>
              </a:p>
            </p:txBody>
          </p:sp>
          <p:pic>
            <p:nvPicPr>
              <p:cNvPr id="378" name="Graphic 377">
                <a:extLst>
                  <a:ext uri="{FF2B5EF4-FFF2-40B4-BE49-F238E27FC236}">
                    <a16:creationId xmlns:a16="http://schemas.microsoft.com/office/drawing/2014/main" id="{39041CC4-AEA9-1D5F-4B99-C990092E0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30848" y="2260432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B8D77C6-34C3-B03A-E6A0-5A4F6A982BCA}"/>
              </a:ext>
            </a:extLst>
          </p:cNvPr>
          <p:cNvGrpSpPr/>
          <p:nvPr/>
        </p:nvGrpSpPr>
        <p:grpSpPr>
          <a:xfrm>
            <a:off x="5247668" y="2472775"/>
            <a:ext cx="1973225" cy="1334224"/>
            <a:chOff x="7142424" y="1447801"/>
            <a:chExt cx="1973225" cy="1334224"/>
          </a:xfrm>
        </p:grpSpPr>
        <p:sp>
          <p:nvSpPr>
            <p:cNvPr id="367" name="Rectangle: Rounded Corners 366">
              <a:extLst>
                <a:ext uri="{FF2B5EF4-FFF2-40B4-BE49-F238E27FC236}">
                  <a16:creationId xmlns:a16="http://schemas.microsoft.com/office/drawing/2014/main" id="{F8853475-B62D-09DD-33A1-25FDD965D016}"/>
                </a:ext>
              </a:extLst>
            </p:cNvPr>
            <p:cNvSpPr/>
            <p:nvPr/>
          </p:nvSpPr>
          <p:spPr bwMode="auto">
            <a:xfrm>
              <a:off x="7142424" y="1447801"/>
              <a:ext cx="1973225" cy="133422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Storage Spaces Virtual Disk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4A1F0C70-2D4A-D2E9-8834-2270C1FA3525}"/>
                </a:ext>
              </a:extLst>
            </p:cNvPr>
            <p:cNvGrpSpPr/>
            <p:nvPr/>
          </p:nvGrpSpPr>
          <p:grpSpPr>
            <a:xfrm>
              <a:off x="7190813" y="1514208"/>
              <a:ext cx="1864360" cy="996349"/>
              <a:chOff x="6822440" y="2096012"/>
              <a:chExt cx="1864360" cy="996349"/>
            </a:xfrm>
          </p:grpSpPr>
          <p:sp>
            <p:nvSpPr>
              <p:cNvPr id="369" name="Rectangle: Rounded Corners 368">
                <a:extLst>
                  <a:ext uri="{FF2B5EF4-FFF2-40B4-BE49-F238E27FC236}">
                    <a16:creationId xmlns:a16="http://schemas.microsoft.com/office/drawing/2014/main" id="{89064E48-9190-13C7-8B1D-83790C38D804}"/>
                  </a:ext>
                </a:extLst>
              </p:cNvPr>
              <p:cNvSpPr/>
              <p:nvPr/>
            </p:nvSpPr>
            <p:spPr bwMode="auto">
              <a:xfrm>
                <a:off x="6822440" y="2096012"/>
                <a:ext cx="1864360" cy="996349"/>
              </a:xfrm>
              <a:prstGeom prst="roundRect">
                <a:avLst>
                  <a:gd name="adj" fmla="val 4645"/>
                </a:avLst>
              </a:prstGeom>
              <a:solidFill>
                <a:srgbClr val="00206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UserStorage_2 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(CSV)</a:t>
                </a:r>
              </a:p>
            </p:txBody>
          </p:sp>
          <p:sp>
            <p:nvSpPr>
              <p:cNvPr id="370" name="Rectangle: Rounded Corners 369">
                <a:extLst>
                  <a:ext uri="{FF2B5EF4-FFF2-40B4-BE49-F238E27FC236}">
                    <a16:creationId xmlns:a16="http://schemas.microsoft.com/office/drawing/2014/main" id="{F43EC6C6-B47C-0989-5570-0E760F0293B0}"/>
                  </a:ext>
                </a:extLst>
              </p:cNvPr>
              <p:cNvSpPr/>
              <p:nvPr/>
            </p:nvSpPr>
            <p:spPr bwMode="auto">
              <a:xfrm>
                <a:off x="6888480" y="2162975"/>
                <a:ext cx="1732280" cy="675024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Resilient File System (ReFS)</a:t>
                </a:r>
              </a:p>
            </p:txBody>
          </p:sp>
          <p:sp>
            <p:nvSpPr>
              <p:cNvPr id="371" name="Rectangle: Rounded Corners 370">
                <a:extLst>
                  <a:ext uri="{FF2B5EF4-FFF2-40B4-BE49-F238E27FC236}">
                    <a16:creationId xmlns:a16="http://schemas.microsoft.com/office/drawing/2014/main" id="{EE6E410D-DB06-1801-071A-54BAADC0B6DD}"/>
                  </a:ext>
                </a:extLst>
              </p:cNvPr>
              <p:cNvSpPr/>
              <p:nvPr/>
            </p:nvSpPr>
            <p:spPr bwMode="auto">
              <a:xfrm>
                <a:off x="7101840" y="2238846"/>
                <a:ext cx="1305560" cy="320806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    VHD / VHDX</a:t>
                </a:r>
              </a:p>
            </p:txBody>
          </p:sp>
          <p:pic>
            <p:nvPicPr>
              <p:cNvPr id="372" name="Graphic 371">
                <a:extLst>
                  <a:ext uri="{FF2B5EF4-FFF2-40B4-BE49-F238E27FC236}">
                    <a16:creationId xmlns:a16="http://schemas.microsoft.com/office/drawing/2014/main" id="{9CA2E17A-612B-867C-07C3-41A1976ED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30848" y="2260432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04DC6373-AF6B-2421-84CF-11CCFD5F3436}"/>
              </a:ext>
            </a:extLst>
          </p:cNvPr>
          <p:cNvGrpSpPr/>
          <p:nvPr/>
        </p:nvGrpSpPr>
        <p:grpSpPr>
          <a:xfrm>
            <a:off x="8830882" y="2477897"/>
            <a:ext cx="1973225" cy="1334224"/>
            <a:chOff x="7056699" y="1447801"/>
            <a:chExt cx="1973225" cy="1334224"/>
          </a:xfrm>
        </p:grpSpPr>
        <p:sp>
          <p:nvSpPr>
            <p:cNvPr id="361" name="Rectangle: Rounded Corners 360">
              <a:extLst>
                <a:ext uri="{FF2B5EF4-FFF2-40B4-BE49-F238E27FC236}">
                  <a16:creationId xmlns:a16="http://schemas.microsoft.com/office/drawing/2014/main" id="{62A8D8F2-4B1D-767D-F73E-F92CC3117E4A}"/>
                </a:ext>
              </a:extLst>
            </p:cNvPr>
            <p:cNvSpPr/>
            <p:nvPr/>
          </p:nvSpPr>
          <p:spPr bwMode="auto">
            <a:xfrm>
              <a:off x="7056699" y="1447801"/>
              <a:ext cx="1973225" cy="133422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Storage Spaces Virtual Disk</a:t>
              </a:r>
            </a:p>
          </p:txBody>
        </p: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E5806E2E-613C-0451-D607-B74523DFF8FF}"/>
                </a:ext>
              </a:extLst>
            </p:cNvPr>
            <p:cNvGrpSpPr/>
            <p:nvPr/>
          </p:nvGrpSpPr>
          <p:grpSpPr>
            <a:xfrm>
              <a:off x="7105088" y="1514208"/>
              <a:ext cx="1864360" cy="996349"/>
              <a:chOff x="6736715" y="2096012"/>
              <a:chExt cx="1864360" cy="996349"/>
            </a:xfrm>
          </p:grpSpPr>
          <p:sp>
            <p:nvSpPr>
              <p:cNvPr id="363" name="Rectangle: Rounded Corners 362">
                <a:extLst>
                  <a:ext uri="{FF2B5EF4-FFF2-40B4-BE49-F238E27FC236}">
                    <a16:creationId xmlns:a16="http://schemas.microsoft.com/office/drawing/2014/main" id="{63E3DD84-615A-6BB8-558B-CBF3A2DA4623}"/>
                  </a:ext>
                </a:extLst>
              </p:cNvPr>
              <p:cNvSpPr/>
              <p:nvPr/>
            </p:nvSpPr>
            <p:spPr bwMode="auto">
              <a:xfrm>
                <a:off x="6736715" y="2096012"/>
                <a:ext cx="1864360" cy="996349"/>
              </a:xfrm>
              <a:prstGeom prst="roundRect">
                <a:avLst>
                  <a:gd name="adj" fmla="val 4645"/>
                </a:avLst>
              </a:prstGeom>
              <a:solidFill>
                <a:srgbClr val="00206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UserStorage_3 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(CSV)</a:t>
                </a:r>
              </a:p>
            </p:txBody>
          </p:sp>
          <p:sp>
            <p:nvSpPr>
              <p:cNvPr id="364" name="Rectangle: Rounded Corners 363">
                <a:extLst>
                  <a:ext uri="{FF2B5EF4-FFF2-40B4-BE49-F238E27FC236}">
                    <a16:creationId xmlns:a16="http://schemas.microsoft.com/office/drawing/2014/main" id="{E12CFB7A-9A7B-FB54-AA80-991E5852CAE6}"/>
                  </a:ext>
                </a:extLst>
              </p:cNvPr>
              <p:cNvSpPr/>
              <p:nvPr/>
            </p:nvSpPr>
            <p:spPr bwMode="auto">
              <a:xfrm>
                <a:off x="6802755" y="2162975"/>
                <a:ext cx="1732280" cy="675024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Resilient File System (ReFS)</a:t>
                </a:r>
              </a:p>
            </p:txBody>
          </p:sp>
          <p:sp>
            <p:nvSpPr>
              <p:cNvPr id="365" name="Rectangle: Rounded Corners 364">
                <a:extLst>
                  <a:ext uri="{FF2B5EF4-FFF2-40B4-BE49-F238E27FC236}">
                    <a16:creationId xmlns:a16="http://schemas.microsoft.com/office/drawing/2014/main" id="{5FAE8B40-5026-1CAE-A2F0-7318A772F50D}"/>
                  </a:ext>
                </a:extLst>
              </p:cNvPr>
              <p:cNvSpPr/>
              <p:nvPr/>
            </p:nvSpPr>
            <p:spPr bwMode="auto">
              <a:xfrm>
                <a:off x="7016115" y="2238846"/>
                <a:ext cx="1305560" cy="320806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     VHD / VHDX</a:t>
                </a:r>
              </a:p>
            </p:txBody>
          </p:sp>
          <p:pic>
            <p:nvPicPr>
              <p:cNvPr id="366" name="Graphic 365">
                <a:extLst>
                  <a:ext uri="{FF2B5EF4-FFF2-40B4-BE49-F238E27FC236}">
                    <a16:creationId xmlns:a16="http://schemas.microsoft.com/office/drawing/2014/main" id="{2D648010-83B8-C859-C04B-1CC2D36BE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45123" y="2260432"/>
                <a:ext cx="274320" cy="274320"/>
              </a:xfrm>
              <a:prstGeom prst="rect">
                <a:avLst/>
              </a:prstGeom>
            </p:spPr>
          </p:pic>
        </p:grpSp>
      </p:grp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id="{746A8031-0EA4-0AF9-7709-D138952C5B4E}"/>
              </a:ext>
            </a:extLst>
          </p:cNvPr>
          <p:cNvCxnSpPr>
            <a:cxnSpLocks/>
            <a:stCxn id="458" idx="0"/>
            <a:endCxn id="373" idx="3"/>
          </p:cNvCxnSpPr>
          <p:nvPr/>
        </p:nvCxnSpPr>
        <p:spPr>
          <a:xfrm rot="16200000" flipV="1">
            <a:off x="2524080" y="4162640"/>
            <a:ext cx="2304901" cy="249151"/>
          </a:xfrm>
          <a:prstGeom prst="bentConnector2">
            <a:avLst/>
          </a:prstGeom>
          <a:ln w="12700"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2F78F072-125B-BD68-8C77-6A26B81197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2352" y="5243009"/>
            <a:ext cx="393311" cy="3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626B300C-F2A7-EA2E-EF35-7C384C2C651A}"/>
              </a:ext>
            </a:extLst>
          </p:cNvPr>
          <p:cNvCxnSpPr>
            <a:cxnSpLocks/>
          </p:cNvCxnSpPr>
          <p:nvPr/>
        </p:nvCxnSpPr>
        <p:spPr>
          <a:xfrm>
            <a:off x="3799894" y="5042760"/>
            <a:ext cx="7199395" cy="0"/>
          </a:xfrm>
          <a:prstGeom prst="line">
            <a:avLst/>
          </a:prstGeom>
          <a:ln w="12700">
            <a:solidFill>
              <a:srgbClr val="A1F30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D1B84C64-7ACE-33DF-C07E-0DDAF4463E10}"/>
              </a:ext>
            </a:extLst>
          </p:cNvPr>
          <p:cNvSpPr txBox="1"/>
          <p:nvPr/>
        </p:nvSpPr>
        <p:spPr>
          <a:xfrm>
            <a:off x="3799894" y="3264093"/>
            <a:ext cx="14547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S2D writes multiple copies to persistent cache, using the physical flash drives in the instance machines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6B88D30-C44E-B7C9-D56B-70E0DADC6820}"/>
              </a:ext>
            </a:extLst>
          </p:cNvPr>
          <p:cNvSpPr txBox="1"/>
          <p:nvPr/>
        </p:nvSpPr>
        <p:spPr>
          <a:xfrm>
            <a:off x="3765777" y="2345070"/>
            <a:ext cx="14235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9EAFF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VMs can read/write to a VHD/X file on any cluster-shared volume (CSV)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1CB943B-0CEA-0452-D14E-89963FB3FF37}"/>
              </a:ext>
            </a:extLst>
          </p:cNvPr>
          <p:cNvSpPr txBox="1"/>
          <p:nvPr/>
        </p:nvSpPr>
        <p:spPr>
          <a:xfrm>
            <a:off x="1055740" y="1580839"/>
            <a:ext cx="20338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70B205A1-9A08-AFD3-49BA-23788BDE854C}"/>
              </a:ext>
            </a:extLst>
          </p:cNvPr>
          <p:cNvGrpSpPr/>
          <p:nvPr/>
        </p:nvGrpSpPr>
        <p:grpSpPr>
          <a:xfrm>
            <a:off x="911654" y="4033704"/>
            <a:ext cx="3492287" cy="869058"/>
            <a:chOff x="1221531" y="3810186"/>
            <a:chExt cx="3492287" cy="869058"/>
          </a:xfrm>
        </p:grpSpPr>
        <p:sp>
          <p:nvSpPr>
            <p:cNvPr id="352" name="Rectangle: Rounded Corners 351">
              <a:extLst>
                <a:ext uri="{FF2B5EF4-FFF2-40B4-BE49-F238E27FC236}">
                  <a16:creationId xmlns:a16="http://schemas.microsoft.com/office/drawing/2014/main" id="{2D90B09E-9E69-0330-4564-FAD31ACCED5A}"/>
                </a:ext>
              </a:extLst>
            </p:cNvPr>
            <p:cNvSpPr/>
            <p:nvPr/>
          </p:nvSpPr>
          <p:spPr bwMode="auto">
            <a:xfrm>
              <a:off x="1221531" y="3810186"/>
              <a:ext cx="349228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4572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Machine Operating System </a:t>
              </a:r>
            </a:p>
          </p:txBody>
        </p:sp>
        <p:pic>
          <p:nvPicPr>
            <p:cNvPr id="353" name="Graphic 352">
              <a:extLst>
                <a:ext uri="{FF2B5EF4-FFF2-40B4-BE49-F238E27FC236}">
                  <a16:creationId xmlns:a16="http://schemas.microsoft.com/office/drawing/2014/main" id="{BF48E375-9181-AA02-D873-2C201E63F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97483" y="3887078"/>
              <a:ext cx="274320" cy="274320"/>
            </a:xfrm>
            <a:prstGeom prst="rect">
              <a:avLst/>
            </a:prstGeom>
          </p:spPr>
        </p:pic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D669056-74FD-2EF0-1F5A-999811A8E1AB}"/>
                </a:ext>
              </a:extLst>
            </p:cNvPr>
            <p:cNvGrpSpPr/>
            <p:nvPr/>
          </p:nvGrpSpPr>
          <p:grpSpPr>
            <a:xfrm>
              <a:off x="1221531" y="4275525"/>
              <a:ext cx="3492287" cy="403719"/>
              <a:chOff x="1221531" y="4342581"/>
              <a:chExt cx="3492287" cy="403719"/>
            </a:xfrm>
          </p:grpSpPr>
          <p:sp>
            <p:nvSpPr>
              <p:cNvPr id="355" name="Rectangle: Rounded Corners 354">
                <a:extLst>
                  <a:ext uri="{FF2B5EF4-FFF2-40B4-BE49-F238E27FC236}">
                    <a16:creationId xmlns:a16="http://schemas.microsoft.com/office/drawing/2014/main" id="{5A4BD8F6-477B-7933-0253-DD93B0937E4A}"/>
                  </a:ext>
                </a:extLst>
              </p:cNvPr>
              <p:cNvSpPr/>
              <p:nvPr/>
            </p:nvSpPr>
            <p:spPr bwMode="auto">
              <a:xfrm>
                <a:off x="1221531" y="4342581"/>
                <a:ext cx="3492287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</a:t>
                </a:r>
              </a:p>
            </p:txBody>
          </p:sp>
          <p:pic>
            <p:nvPicPr>
              <p:cNvPr id="356" name="Graphic 355">
                <a:extLst>
                  <a:ext uri="{FF2B5EF4-FFF2-40B4-BE49-F238E27FC236}">
                    <a16:creationId xmlns:a16="http://schemas.microsoft.com/office/drawing/2014/main" id="{17A93714-C704-F68C-3A22-4F4CD90E4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97483" y="4407281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C8E0D943-F3C5-D64E-F305-DC903D2A6372}"/>
              </a:ext>
            </a:extLst>
          </p:cNvPr>
          <p:cNvGrpSpPr/>
          <p:nvPr/>
        </p:nvGrpSpPr>
        <p:grpSpPr>
          <a:xfrm>
            <a:off x="4493286" y="4033673"/>
            <a:ext cx="3492287" cy="869058"/>
            <a:chOff x="1221531" y="3810186"/>
            <a:chExt cx="3492287" cy="869058"/>
          </a:xfrm>
        </p:grpSpPr>
        <p:sp>
          <p:nvSpPr>
            <p:cNvPr id="347" name="Rectangle: Rounded Corners 346">
              <a:extLst>
                <a:ext uri="{FF2B5EF4-FFF2-40B4-BE49-F238E27FC236}">
                  <a16:creationId xmlns:a16="http://schemas.microsoft.com/office/drawing/2014/main" id="{62B6418A-F896-E563-4915-DED498F649F0}"/>
                </a:ext>
              </a:extLst>
            </p:cNvPr>
            <p:cNvSpPr/>
            <p:nvPr/>
          </p:nvSpPr>
          <p:spPr bwMode="auto">
            <a:xfrm>
              <a:off x="1221531" y="3810186"/>
              <a:ext cx="349228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4572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Machine Operating System </a:t>
              </a:r>
            </a:p>
          </p:txBody>
        </p: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A54C49F4-332F-A450-A141-C2DC98B1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97483" y="3887078"/>
              <a:ext cx="274320" cy="274320"/>
            </a:xfrm>
            <a:prstGeom prst="rect">
              <a:avLst/>
            </a:prstGeom>
          </p:spPr>
        </p:pic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73B20B-D763-FB38-B042-C6769F9F65C7}"/>
                </a:ext>
              </a:extLst>
            </p:cNvPr>
            <p:cNvGrpSpPr/>
            <p:nvPr/>
          </p:nvGrpSpPr>
          <p:grpSpPr>
            <a:xfrm>
              <a:off x="1221531" y="4275525"/>
              <a:ext cx="3492287" cy="403719"/>
              <a:chOff x="1221531" y="4342581"/>
              <a:chExt cx="3492287" cy="403719"/>
            </a:xfrm>
          </p:grpSpPr>
          <p:sp>
            <p:nvSpPr>
              <p:cNvPr id="350" name="Rectangle: Rounded Corners 349">
                <a:extLst>
                  <a:ext uri="{FF2B5EF4-FFF2-40B4-BE49-F238E27FC236}">
                    <a16:creationId xmlns:a16="http://schemas.microsoft.com/office/drawing/2014/main" id="{A9918FE0-04B8-CC5C-5266-143AA1886C69}"/>
                  </a:ext>
                </a:extLst>
              </p:cNvPr>
              <p:cNvSpPr/>
              <p:nvPr/>
            </p:nvSpPr>
            <p:spPr bwMode="auto">
              <a:xfrm>
                <a:off x="1221531" y="4342581"/>
                <a:ext cx="3492287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</a:t>
                </a:r>
              </a:p>
            </p:txBody>
          </p:sp>
          <p:pic>
            <p:nvPicPr>
              <p:cNvPr id="351" name="Graphic 350">
                <a:extLst>
                  <a:ext uri="{FF2B5EF4-FFF2-40B4-BE49-F238E27FC236}">
                    <a16:creationId xmlns:a16="http://schemas.microsoft.com/office/drawing/2014/main" id="{1D0E85C9-BF36-1936-D87E-30719F533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97483" y="4407281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BEEB8C2-3E02-0B1F-6780-AC705E90EA6B}"/>
              </a:ext>
            </a:extLst>
          </p:cNvPr>
          <p:cNvGrpSpPr/>
          <p:nvPr/>
        </p:nvGrpSpPr>
        <p:grpSpPr>
          <a:xfrm>
            <a:off x="8074918" y="4033642"/>
            <a:ext cx="3492287" cy="869058"/>
            <a:chOff x="1221531" y="3810186"/>
            <a:chExt cx="3492287" cy="869058"/>
          </a:xfrm>
        </p:grpSpPr>
        <p:sp>
          <p:nvSpPr>
            <p:cNvPr id="342" name="Rectangle: Rounded Corners 341">
              <a:extLst>
                <a:ext uri="{FF2B5EF4-FFF2-40B4-BE49-F238E27FC236}">
                  <a16:creationId xmlns:a16="http://schemas.microsoft.com/office/drawing/2014/main" id="{C00F4188-13FD-CD75-4267-28AA422D9EFF}"/>
                </a:ext>
              </a:extLst>
            </p:cNvPr>
            <p:cNvSpPr/>
            <p:nvPr/>
          </p:nvSpPr>
          <p:spPr bwMode="auto">
            <a:xfrm>
              <a:off x="1221531" y="3810186"/>
              <a:ext cx="349228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4572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Machine Operating System </a:t>
              </a:r>
            </a:p>
          </p:txBody>
        </p:sp>
        <p:pic>
          <p:nvPicPr>
            <p:cNvPr id="343" name="Graphic 342">
              <a:extLst>
                <a:ext uri="{FF2B5EF4-FFF2-40B4-BE49-F238E27FC236}">
                  <a16:creationId xmlns:a16="http://schemas.microsoft.com/office/drawing/2014/main" id="{CD3452A4-9CE9-E642-CF6B-CA67EF8A4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97483" y="3887078"/>
              <a:ext cx="274320" cy="274320"/>
            </a:xfrm>
            <a:prstGeom prst="rect">
              <a:avLst/>
            </a:prstGeom>
          </p:spPr>
        </p:pic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07AB312-A938-8692-7C48-73DC5CDE4D28}"/>
                </a:ext>
              </a:extLst>
            </p:cNvPr>
            <p:cNvGrpSpPr/>
            <p:nvPr/>
          </p:nvGrpSpPr>
          <p:grpSpPr>
            <a:xfrm>
              <a:off x="1221531" y="4275525"/>
              <a:ext cx="3492287" cy="403719"/>
              <a:chOff x="1221531" y="4342581"/>
              <a:chExt cx="3492287" cy="403719"/>
            </a:xfrm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C9BC07FE-F127-F808-9D6F-1A67A1301D96}"/>
                  </a:ext>
                </a:extLst>
              </p:cNvPr>
              <p:cNvSpPr/>
              <p:nvPr/>
            </p:nvSpPr>
            <p:spPr bwMode="auto">
              <a:xfrm>
                <a:off x="1221531" y="4342581"/>
                <a:ext cx="3492287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</a:t>
                </a:r>
              </a:p>
            </p:txBody>
          </p:sp>
          <p:pic>
            <p:nvPicPr>
              <p:cNvPr id="346" name="Graphic 345">
                <a:extLst>
                  <a:ext uri="{FF2B5EF4-FFF2-40B4-BE49-F238E27FC236}">
                    <a16:creationId xmlns:a16="http://schemas.microsoft.com/office/drawing/2014/main" id="{C539A35D-0B51-FE1D-C21C-D24F005D9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97483" y="4407281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32" name="Graphic 331">
            <a:extLst>
              <a:ext uri="{FF2B5EF4-FFF2-40B4-BE49-F238E27FC236}">
                <a16:creationId xmlns:a16="http://schemas.microsoft.com/office/drawing/2014/main" id="{22B9D8C1-2754-4DC8-316D-6A8D17568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8762" y="1039456"/>
            <a:ext cx="274320" cy="274320"/>
          </a:xfrm>
          <a:prstGeom prst="rect">
            <a:avLst/>
          </a:prstGeom>
        </p:spPr>
      </p:pic>
      <p:sp>
        <p:nvSpPr>
          <p:cNvPr id="333" name="Rectangle: Rounded Corners 332">
            <a:extLst>
              <a:ext uri="{FF2B5EF4-FFF2-40B4-BE49-F238E27FC236}">
                <a16:creationId xmlns:a16="http://schemas.microsoft.com/office/drawing/2014/main" id="{0466BB5D-FC35-D8EE-B004-D3F5550C95C1}"/>
              </a:ext>
            </a:extLst>
          </p:cNvPr>
          <p:cNvSpPr/>
          <p:nvPr/>
        </p:nvSpPr>
        <p:spPr bwMode="auto">
          <a:xfrm>
            <a:off x="7767349" y="975040"/>
            <a:ext cx="2782607" cy="39260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PowerShell</a:t>
            </a:r>
          </a:p>
        </p:txBody>
      </p:sp>
      <p:pic>
        <p:nvPicPr>
          <p:cNvPr id="334" name="Graphic 333">
            <a:extLst>
              <a:ext uri="{FF2B5EF4-FFF2-40B4-BE49-F238E27FC236}">
                <a16:creationId xmlns:a16="http://schemas.microsoft.com/office/drawing/2014/main" id="{CBDF1626-8A7E-DF16-5963-2F5636A333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46087" y="1039456"/>
            <a:ext cx="274320" cy="274320"/>
          </a:xfrm>
          <a:prstGeom prst="rect">
            <a:avLst/>
          </a:prstGeom>
        </p:spPr>
      </p:pic>
      <p:sp>
        <p:nvSpPr>
          <p:cNvPr id="335" name="Rectangle: Rounded Corners 334">
            <a:extLst>
              <a:ext uri="{FF2B5EF4-FFF2-40B4-BE49-F238E27FC236}">
                <a16:creationId xmlns:a16="http://schemas.microsoft.com/office/drawing/2014/main" id="{6E7DDC1A-98AD-DEA7-1FC0-299722025631}"/>
              </a:ext>
            </a:extLst>
          </p:cNvPr>
          <p:cNvSpPr/>
          <p:nvPr/>
        </p:nvSpPr>
        <p:spPr bwMode="auto">
          <a:xfrm>
            <a:off x="1906515" y="964772"/>
            <a:ext cx="2782607" cy="39260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Cloud Deployment</a:t>
            </a:r>
          </a:p>
        </p:txBody>
      </p:sp>
      <p:pic>
        <p:nvPicPr>
          <p:cNvPr id="336" name="Picture 335" descr="A blue and white cloud with squares and arrows&#10;&#10;Description automatically generated">
            <a:extLst>
              <a:ext uri="{FF2B5EF4-FFF2-40B4-BE49-F238E27FC236}">
                <a16:creationId xmlns:a16="http://schemas.microsoft.com/office/drawing/2014/main" id="{C6787682-6A6A-03B2-1458-40E615DC61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90" y="1001052"/>
            <a:ext cx="320040" cy="320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E51D4CAF-CD00-51FC-9EDF-725B8DB2E2E7}"/>
              </a:ext>
            </a:extLst>
          </p:cNvPr>
          <p:cNvSpPr txBox="1"/>
          <p:nvPr/>
        </p:nvSpPr>
        <p:spPr>
          <a:xfrm>
            <a:off x="150843" y="882283"/>
            <a:ext cx="17204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Cloud Deployment automatically configures storage volumes with recommended resiliency</a:t>
            </a:r>
          </a:p>
        </p:txBody>
      </p:sp>
      <p:cxnSp>
        <p:nvCxnSpPr>
          <p:cNvPr id="338" name="Connector: Elbow 337">
            <a:extLst>
              <a:ext uri="{FF2B5EF4-FFF2-40B4-BE49-F238E27FC236}">
                <a16:creationId xmlns:a16="http://schemas.microsoft.com/office/drawing/2014/main" id="{23A341D0-07AE-E461-A549-60942BCEF05C}"/>
              </a:ext>
            </a:extLst>
          </p:cNvPr>
          <p:cNvCxnSpPr>
            <a:cxnSpLocks/>
            <a:stCxn id="335" idx="0"/>
            <a:endCxn id="306" idx="1"/>
          </p:cNvCxnSpPr>
          <p:nvPr/>
        </p:nvCxnSpPr>
        <p:spPr>
          <a:xfrm rot="16200000" flipH="1" flipV="1">
            <a:off x="442783" y="1196769"/>
            <a:ext cx="3087034" cy="2623039"/>
          </a:xfrm>
          <a:prstGeom prst="bentConnector4">
            <a:avLst>
              <a:gd name="adj1" fmla="val -4607"/>
              <a:gd name="adj2" fmla="val 119367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A5D68181-E5C3-B400-A52C-9D15B5B0629A}"/>
              </a:ext>
            </a:extLst>
          </p:cNvPr>
          <p:cNvSpPr txBox="1"/>
          <p:nvPr/>
        </p:nvSpPr>
        <p:spPr>
          <a:xfrm>
            <a:off x="10540517" y="930026"/>
            <a:ext cx="14559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Cluster-shared volumes can be managed via Portal, WAC and PowerShell</a:t>
            </a:r>
          </a:p>
        </p:txBody>
      </p: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33BA1935-982D-A209-1756-D8744777FDAE}"/>
              </a:ext>
            </a:extLst>
          </p:cNvPr>
          <p:cNvCxnSpPr>
            <a:cxnSpLocks/>
            <a:stCxn id="305" idx="0"/>
            <a:endCxn id="306" idx="3"/>
          </p:cNvCxnSpPr>
          <p:nvPr/>
        </p:nvCxnSpPr>
        <p:spPr>
          <a:xfrm rot="16200000" flipH="1">
            <a:off x="7463960" y="-265926"/>
            <a:ext cx="3082008" cy="5553456"/>
          </a:xfrm>
          <a:prstGeom prst="bentConnector4">
            <a:avLst>
              <a:gd name="adj1" fmla="val -3659"/>
              <a:gd name="adj2" fmla="val 104116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1A2D5E47-4C74-DA1A-143C-8767B19F0482}"/>
              </a:ext>
            </a:extLst>
          </p:cNvPr>
          <p:cNvCxnSpPr>
            <a:cxnSpLocks/>
            <a:stCxn id="333" idx="0"/>
          </p:cNvCxnSpPr>
          <p:nvPr/>
        </p:nvCxnSpPr>
        <p:spPr>
          <a:xfrm flipH="1" flipV="1">
            <a:off x="9153933" y="857161"/>
            <a:ext cx="0" cy="11787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4" name="Graphic 303">
            <a:extLst>
              <a:ext uri="{FF2B5EF4-FFF2-40B4-BE49-F238E27FC236}">
                <a16:creationId xmlns:a16="http://schemas.microsoft.com/office/drawing/2014/main" id="{CC8E2F82-4C22-C606-93FD-F25DA7746A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051" y="1536458"/>
            <a:ext cx="365760" cy="3657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08BBBD-0CDF-DCDF-3405-1F9A82B920D7}"/>
              </a:ext>
            </a:extLst>
          </p:cNvPr>
          <p:cNvSpPr/>
          <p:nvPr/>
        </p:nvSpPr>
        <p:spPr bwMode="auto">
          <a:xfrm>
            <a:off x="911197" y="5441342"/>
            <a:ext cx="2242758" cy="855969"/>
          </a:xfrm>
          <a:prstGeom prst="roundRect">
            <a:avLst>
              <a:gd name="adj" fmla="val 4645"/>
            </a:avLst>
          </a:prstGeom>
          <a:solidFill>
            <a:srgbClr val="04202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Capacity-tier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C872193-403C-D390-5AB7-EF6BFECFF2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8800" y="6002886"/>
            <a:ext cx="274320" cy="274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06E8CF-5748-1CE5-B6C6-5167EB0CA07B}"/>
              </a:ext>
            </a:extLst>
          </p:cNvPr>
          <p:cNvSpPr/>
          <p:nvPr/>
        </p:nvSpPr>
        <p:spPr bwMode="auto">
          <a:xfrm>
            <a:off x="1584828" y="5489985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B99BC-834D-EAA3-292F-DD4CB2112889}"/>
              </a:ext>
            </a:extLst>
          </p:cNvPr>
          <p:cNvSpPr txBox="1"/>
          <p:nvPr/>
        </p:nvSpPr>
        <p:spPr>
          <a:xfrm>
            <a:off x="1525027" y="5611588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0C514-A2F9-3ECC-DB65-5CB9788AE29C}"/>
              </a:ext>
            </a:extLst>
          </p:cNvPr>
          <p:cNvSpPr/>
          <p:nvPr/>
        </p:nvSpPr>
        <p:spPr bwMode="auto">
          <a:xfrm>
            <a:off x="1106600" y="5489985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26069-FD99-F8EC-0DDD-F50DCAA91744}"/>
              </a:ext>
            </a:extLst>
          </p:cNvPr>
          <p:cNvSpPr txBox="1"/>
          <p:nvPr/>
        </p:nvSpPr>
        <p:spPr>
          <a:xfrm>
            <a:off x="1046799" y="5611588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5E8B2-AEAF-8304-6309-E3E7F61176EB}"/>
              </a:ext>
            </a:extLst>
          </p:cNvPr>
          <p:cNvSpPr/>
          <p:nvPr/>
        </p:nvSpPr>
        <p:spPr bwMode="auto">
          <a:xfrm>
            <a:off x="2541284" y="5489985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5D86B-62F5-8A05-5AD1-53640B5696C9}"/>
              </a:ext>
            </a:extLst>
          </p:cNvPr>
          <p:cNvSpPr txBox="1"/>
          <p:nvPr/>
        </p:nvSpPr>
        <p:spPr>
          <a:xfrm>
            <a:off x="2481483" y="5611588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8787CE-D2BD-22E5-8859-9A15A109D513}"/>
              </a:ext>
            </a:extLst>
          </p:cNvPr>
          <p:cNvSpPr/>
          <p:nvPr/>
        </p:nvSpPr>
        <p:spPr bwMode="auto">
          <a:xfrm>
            <a:off x="2063056" y="5489985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D89E6-D281-708C-FBF0-BF9289051423}"/>
              </a:ext>
            </a:extLst>
          </p:cNvPr>
          <p:cNvSpPr txBox="1"/>
          <p:nvPr/>
        </p:nvSpPr>
        <p:spPr>
          <a:xfrm>
            <a:off x="2003255" y="5611588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F5B561-9A28-1829-2DD4-EFA646DBCA9B}"/>
              </a:ext>
            </a:extLst>
          </p:cNvPr>
          <p:cNvSpPr/>
          <p:nvPr/>
        </p:nvSpPr>
        <p:spPr bwMode="auto">
          <a:xfrm>
            <a:off x="4493286" y="5440640"/>
            <a:ext cx="2242758" cy="855969"/>
          </a:xfrm>
          <a:prstGeom prst="roundRect">
            <a:avLst>
              <a:gd name="adj" fmla="val 4645"/>
            </a:avLst>
          </a:prstGeom>
          <a:solidFill>
            <a:srgbClr val="04202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Capacity-tier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C510037-2369-9532-674E-1BEDD7A241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10889" y="6002184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AD19C3-D1A8-1BB3-890B-22F4F19E267A}"/>
              </a:ext>
            </a:extLst>
          </p:cNvPr>
          <p:cNvSpPr/>
          <p:nvPr/>
        </p:nvSpPr>
        <p:spPr bwMode="auto">
          <a:xfrm>
            <a:off x="5166917" y="5489283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B01EC-DE0D-0BC2-65F5-C5AAF59EE690}"/>
              </a:ext>
            </a:extLst>
          </p:cNvPr>
          <p:cNvSpPr txBox="1"/>
          <p:nvPr/>
        </p:nvSpPr>
        <p:spPr>
          <a:xfrm>
            <a:off x="5107116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222CE-36BA-E29F-DF2C-0058D813C57D}"/>
              </a:ext>
            </a:extLst>
          </p:cNvPr>
          <p:cNvSpPr/>
          <p:nvPr/>
        </p:nvSpPr>
        <p:spPr bwMode="auto">
          <a:xfrm>
            <a:off x="4688689" y="5489283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8D0E84-1237-FC62-44C8-6C7C53CA4227}"/>
              </a:ext>
            </a:extLst>
          </p:cNvPr>
          <p:cNvSpPr txBox="1"/>
          <p:nvPr/>
        </p:nvSpPr>
        <p:spPr>
          <a:xfrm>
            <a:off x="4628888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893EA-D359-B523-B1D2-4B1B952A899E}"/>
              </a:ext>
            </a:extLst>
          </p:cNvPr>
          <p:cNvSpPr/>
          <p:nvPr/>
        </p:nvSpPr>
        <p:spPr bwMode="auto">
          <a:xfrm>
            <a:off x="6123373" y="5489283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7D0F78-AFF6-1E5D-8E14-7248B5729B38}"/>
              </a:ext>
            </a:extLst>
          </p:cNvPr>
          <p:cNvSpPr txBox="1"/>
          <p:nvPr/>
        </p:nvSpPr>
        <p:spPr>
          <a:xfrm>
            <a:off x="6063572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6EBC7C-11FE-ED4D-8BCF-4D16B48BC43C}"/>
              </a:ext>
            </a:extLst>
          </p:cNvPr>
          <p:cNvSpPr/>
          <p:nvPr/>
        </p:nvSpPr>
        <p:spPr bwMode="auto">
          <a:xfrm>
            <a:off x="5645145" y="5489283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EADBE7-3BE0-329A-155D-26E0980C8282}"/>
              </a:ext>
            </a:extLst>
          </p:cNvPr>
          <p:cNvSpPr txBox="1"/>
          <p:nvPr/>
        </p:nvSpPr>
        <p:spPr>
          <a:xfrm>
            <a:off x="5585344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EE12E05-686D-CF38-C4AE-656430F42EF8}"/>
              </a:ext>
            </a:extLst>
          </p:cNvPr>
          <p:cNvSpPr/>
          <p:nvPr/>
        </p:nvSpPr>
        <p:spPr bwMode="auto">
          <a:xfrm>
            <a:off x="8120407" y="5440640"/>
            <a:ext cx="2242758" cy="855969"/>
          </a:xfrm>
          <a:prstGeom prst="roundRect">
            <a:avLst>
              <a:gd name="adj" fmla="val 4645"/>
            </a:avLst>
          </a:prstGeom>
          <a:solidFill>
            <a:srgbClr val="04202C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Capacity-tier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F8623F47-D71F-860E-9A31-6942F1473D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38010" y="6002184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FEB40D9-1485-02A4-0317-3C6B46CE99B2}"/>
              </a:ext>
            </a:extLst>
          </p:cNvPr>
          <p:cNvSpPr/>
          <p:nvPr/>
        </p:nvSpPr>
        <p:spPr bwMode="auto">
          <a:xfrm>
            <a:off x="8794038" y="5489283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ACAB1-B4E6-AB23-2DC4-979AB601FA28}"/>
              </a:ext>
            </a:extLst>
          </p:cNvPr>
          <p:cNvSpPr txBox="1"/>
          <p:nvPr/>
        </p:nvSpPr>
        <p:spPr>
          <a:xfrm>
            <a:off x="8734237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CFF65F-C5C9-DD19-DED0-18C6609CF03A}"/>
              </a:ext>
            </a:extLst>
          </p:cNvPr>
          <p:cNvSpPr/>
          <p:nvPr/>
        </p:nvSpPr>
        <p:spPr bwMode="auto">
          <a:xfrm>
            <a:off x="8315810" y="5489283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BE03AB-3506-3C74-28B8-BD2C98E1FCE2}"/>
              </a:ext>
            </a:extLst>
          </p:cNvPr>
          <p:cNvSpPr txBox="1"/>
          <p:nvPr/>
        </p:nvSpPr>
        <p:spPr>
          <a:xfrm>
            <a:off x="8256009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930590-039E-BC09-D0FC-C46F4E576A08}"/>
              </a:ext>
            </a:extLst>
          </p:cNvPr>
          <p:cNvSpPr/>
          <p:nvPr/>
        </p:nvSpPr>
        <p:spPr bwMode="auto">
          <a:xfrm>
            <a:off x="9750494" y="5489283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54F3F9-B860-598C-18E2-60252EA16E91}"/>
              </a:ext>
            </a:extLst>
          </p:cNvPr>
          <p:cNvSpPr txBox="1"/>
          <p:nvPr/>
        </p:nvSpPr>
        <p:spPr>
          <a:xfrm>
            <a:off x="9690693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203081-9AFC-9B59-F52D-CA397A6C4485}"/>
              </a:ext>
            </a:extLst>
          </p:cNvPr>
          <p:cNvSpPr/>
          <p:nvPr/>
        </p:nvSpPr>
        <p:spPr bwMode="auto">
          <a:xfrm>
            <a:off x="9272266" y="5489283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4B83E3-A835-7387-7C89-946ADE5C3453}"/>
              </a:ext>
            </a:extLst>
          </p:cNvPr>
          <p:cNvSpPr txBox="1"/>
          <p:nvPr/>
        </p:nvSpPr>
        <p:spPr>
          <a:xfrm>
            <a:off x="9212465" y="5610886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SSD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A35736-C073-1AE9-1F27-EE0BBB8DFE45}"/>
              </a:ext>
            </a:extLst>
          </p:cNvPr>
          <p:cNvSpPr/>
          <p:nvPr/>
        </p:nvSpPr>
        <p:spPr bwMode="auto">
          <a:xfrm>
            <a:off x="6784141" y="5439666"/>
            <a:ext cx="1189728" cy="855969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Cache-tier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B9B19FD-EA84-91A9-934F-9DD00F932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3516" y="5997138"/>
            <a:ext cx="274320" cy="27432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03396C1-A7EC-5E87-8DAF-935F89A2DF58}"/>
              </a:ext>
            </a:extLst>
          </p:cNvPr>
          <p:cNvSpPr/>
          <p:nvPr/>
        </p:nvSpPr>
        <p:spPr bwMode="auto">
          <a:xfrm>
            <a:off x="7408904" y="5488308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57C0A7-9196-5CA5-16A0-6538C357243B}"/>
              </a:ext>
            </a:extLst>
          </p:cNvPr>
          <p:cNvSpPr txBox="1"/>
          <p:nvPr/>
        </p:nvSpPr>
        <p:spPr>
          <a:xfrm>
            <a:off x="7349103" y="5609911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NVMe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030581-186E-5604-BECB-3F9F144F5FB9}"/>
              </a:ext>
            </a:extLst>
          </p:cNvPr>
          <p:cNvSpPr/>
          <p:nvPr/>
        </p:nvSpPr>
        <p:spPr bwMode="auto">
          <a:xfrm>
            <a:off x="6930676" y="5488308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CE7E3-5878-1E00-BA3A-04A71A9C1739}"/>
              </a:ext>
            </a:extLst>
          </p:cNvPr>
          <p:cNvSpPr txBox="1"/>
          <p:nvPr/>
        </p:nvSpPr>
        <p:spPr>
          <a:xfrm>
            <a:off x="6870875" y="5609911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NVMe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F569697-20C1-159E-85F2-9132817F49DF}"/>
              </a:ext>
            </a:extLst>
          </p:cNvPr>
          <p:cNvSpPr/>
          <p:nvPr/>
        </p:nvSpPr>
        <p:spPr bwMode="auto">
          <a:xfrm>
            <a:off x="10407028" y="5439666"/>
            <a:ext cx="1189728" cy="855969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Cache-tier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7385F6F-66F2-64BD-4CBB-6D545387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6403" y="5997138"/>
            <a:ext cx="274320" cy="27432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CEE37A5-AAE6-25CA-3A89-0CA2DBDDB0EB}"/>
              </a:ext>
            </a:extLst>
          </p:cNvPr>
          <p:cNvSpPr/>
          <p:nvPr/>
        </p:nvSpPr>
        <p:spPr bwMode="auto">
          <a:xfrm>
            <a:off x="11031791" y="5488308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069FFA-F064-27F7-FF56-E29604CA8BD0}"/>
              </a:ext>
            </a:extLst>
          </p:cNvPr>
          <p:cNvSpPr txBox="1"/>
          <p:nvPr/>
        </p:nvSpPr>
        <p:spPr>
          <a:xfrm>
            <a:off x="10971990" y="5609911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NVMe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A43CCB-E15E-3A60-1915-66FEF973ABEF}"/>
              </a:ext>
            </a:extLst>
          </p:cNvPr>
          <p:cNvSpPr/>
          <p:nvPr/>
        </p:nvSpPr>
        <p:spPr bwMode="auto">
          <a:xfrm>
            <a:off x="10553563" y="5488308"/>
            <a:ext cx="418427" cy="46018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794A36-4878-3983-7DA3-402E16AABF82}"/>
              </a:ext>
            </a:extLst>
          </p:cNvPr>
          <p:cNvSpPr txBox="1"/>
          <p:nvPr/>
        </p:nvSpPr>
        <p:spPr>
          <a:xfrm>
            <a:off x="10493762" y="5609911"/>
            <a:ext cx="538031" cy="2169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NVMe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5B72DD9-CD1C-97B8-731F-B4A9AEDD0EB2}"/>
              </a:ext>
            </a:extLst>
          </p:cNvPr>
          <p:cNvSpPr/>
          <p:nvPr/>
        </p:nvSpPr>
        <p:spPr bwMode="auto">
          <a:xfrm>
            <a:off x="3613004" y="4098467"/>
            <a:ext cx="741452" cy="289727"/>
          </a:xfrm>
          <a:prstGeom prst="roundRect">
            <a:avLst>
              <a:gd name="adj" fmla="val 7098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chemeClr val="accent4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In-memory read cache</a:t>
            </a:r>
          </a:p>
        </p:txBody>
      </p:sp>
      <p:cxnSp>
        <p:nvCxnSpPr>
          <p:cNvPr id="479" name="Connector: Elbow 478">
            <a:extLst>
              <a:ext uri="{FF2B5EF4-FFF2-40B4-BE49-F238E27FC236}">
                <a16:creationId xmlns:a16="http://schemas.microsoft.com/office/drawing/2014/main" id="{A313C43A-0B47-8D10-C2B4-5FD6E1A9C0B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800254" y="5239414"/>
            <a:ext cx="393311" cy="3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4501B1-796C-FE88-F9DE-9A781A539FCA}"/>
              </a:ext>
            </a:extLst>
          </p:cNvPr>
          <p:cNvSpPr/>
          <p:nvPr/>
        </p:nvSpPr>
        <p:spPr bwMode="auto">
          <a:xfrm>
            <a:off x="4437320" y="1516770"/>
            <a:ext cx="3571386" cy="695496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 VMs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0E03626-A3A4-1E9F-FC6F-7B677053FF30}"/>
              </a:ext>
            </a:extLst>
          </p:cNvPr>
          <p:cNvCxnSpPr>
            <a:cxnSpLocks/>
            <a:stCxn id="56" idx="1"/>
            <a:endCxn id="57" idx="3"/>
          </p:cNvCxnSpPr>
          <p:nvPr/>
        </p:nvCxnSpPr>
        <p:spPr>
          <a:xfrm flipH="1" flipV="1">
            <a:off x="4968089" y="1992043"/>
            <a:ext cx="2444593" cy="830"/>
          </a:xfrm>
          <a:prstGeom prst="straightConnector1">
            <a:avLst/>
          </a:prstGeom>
          <a:ln w="12700">
            <a:solidFill>
              <a:srgbClr val="69EAFF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4F7B5B-547A-23B9-DF4A-08D044868859}"/>
              </a:ext>
            </a:extLst>
          </p:cNvPr>
          <p:cNvSpPr txBox="1"/>
          <p:nvPr/>
        </p:nvSpPr>
        <p:spPr>
          <a:xfrm>
            <a:off x="5054281" y="1777528"/>
            <a:ext cx="227220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Live Migration across Azure Local machines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147B8476-0045-35C1-D709-356A927AD7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2682" y="1814365"/>
            <a:ext cx="365760" cy="357016"/>
          </a:xfrm>
          <a:prstGeom prst="rect">
            <a:avLst/>
          </a:prstGeom>
          <a:effectLst/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4DAE3EE-DF35-6A2F-F440-C186B4D4E0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02329" y="1813535"/>
            <a:ext cx="365760" cy="357016"/>
          </a:xfrm>
          <a:prstGeom prst="rect">
            <a:avLst/>
          </a:prstGeom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AF175-F912-7843-F54C-13D2902A2CA6}"/>
              </a:ext>
            </a:extLst>
          </p:cNvPr>
          <p:cNvSpPr/>
          <p:nvPr/>
        </p:nvSpPr>
        <p:spPr bwMode="auto">
          <a:xfrm>
            <a:off x="7199104" y="4097521"/>
            <a:ext cx="741452" cy="289727"/>
          </a:xfrm>
          <a:prstGeom prst="roundRect">
            <a:avLst>
              <a:gd name="adj" fmla="val 7098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chemeClr val="accent4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In-memory read cache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1D3148-3648-EFAF-8D1E-4093AE78AB2F}"/>
              </a:ext>
            </a:extLst>
          </p:cNvPr>
          <p:cNvSpPr/>
          <p:nvPr/>
        </p:nvSpPr>
        <p:spPr bwMode="auto">
          <a:xfrm>
            <a:off x="10775768" y="4100331"/>
            <a:ext cx="741452" cy="289727"/>
          </a:xfrm>
          <a:prstGeom prst="roundRect">
            <a:avLst>
              <a:gd name="adj" fmla="val 7098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chemeClr val="accent4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In-memory read cache</a:t>
            </a:r>
          </a:p>
        </p:txBody>
      </p:sp>
      <p:cxnSp>
        <p:nvCxnSpPr>
          <p:cNvPr id="327" name="Connector: Elbow 326">
            <a:extLst>
              <a:ext uri="{FF2B5EF4-FFF2-40B4-BE49-F238E27FC236}">
                <a16:creationId xmlns:a16="http://schemas.microsoft.com/office/drawing/2014/main" id="{4AFA5060-C770-B817-8B21-7BE27F2A6DE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3551955" y="1992043"/>
            <a:ext cx="1050374" cy="1005157"/>
          </a:xfrm>
          <a:prstGeom prst="bentConnector3">
            <a:avLst>
              <a:gd name="adj1" fmla="val 21465"/>
            </a:avLst>
          </a:prstGeom>
          <a:ln w="12700">
            <a:solidFill>
              <a:srgbClr val="69EA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2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AFDAE2A4-6D54-B327-C2BE-FD43562F5975}"/>
              </a:ext>
            </a:extLst>
          </p:cNvPr>
          <p:cNvSpPr/>
          <p:nvPr/>
        </p:nvSpPr>
        <p:spPr bwMode="auto">
          <a:xfrm rot="10800000">
            <a:off x="1262718" y="2859793"/>
            <a:ext cx="9790488" cy="3891995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1884F76-8090-E26E-D456-00EF323D3DA0}"/>
              </a:ext>
            </a:extLst>
          </p:cNvPr>
          <p:cNvSpPr/>
          <p:nvPr/>
        </p:nvSpPr>
        <p:spPr bwMode="auto">
          <a:xfrm>
            <a:off x="7525124" y="4116141"/>
            <a:ext cx="2916026" cy="2103994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0505725-1BD2-7619-8A4B-549D6C177BC6}"/>
              </a:ext>
            </a:extLst>
          </p:cNvPr>
          <p:cNvSpPr/>
          <p:nvPr/>
        </p:nvSpPr>
        <p:spPr bwMode="auto">
          <a:xfrm>
            <a:off x="7372724" y="3963741"/>
            <a:ext cx="2916026" cy="2103994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0369E-8AE8-F257-A040-1690F9E2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68" y="0"/>
            <a:ext cx="10914498" cy="338811"/>
          </a:xfrm>
        </p:spPr>
        <p:txBody>
          <a:bodyPr/>
          <a:lstStyle/>
          <a:p>
            <a:r>
              <a:rPr lang="en-US" sz="1400"/>
              <a:t>Azure Local – Storage Switched 2+ machines, Dual TOR, dedicated Storage, converged Management + Compute, logical connectivity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1BA07186-8AC5-28A1-7E02-F4AF59768640}"/>
              </a:ext>
            </a:extLst>
          </p:cNvPr>
          <p:cNvGrpSpPr/>
          <p:nvPr/>
        </p:nvGrpSpPr>
        <p:grpSpPr>
          <a:xfrm>
            <a:off x="5254452" y="825254"/>
            <a:ext cx="1808407" cy="638061"/>
            <a:chOff x="5416463" y="859087"/>
            <a:chExt cx="1808407" cy="638061"/>
          </a:xfrm>
        </p:grpSpPr>
        <p:sp>
          <p:nvSpPr>
            <p:cNvPr id="1112" name="Rectangle: Rounded Corners 1111">
              <a:extLst>
                <a:ext uri="{FF2B5EF4-FFF2-40B4-BE49-F238E27FC236}">
                  <a16:creationId xmlns:a16="http://schemas.microsoft.com/office/drawing/2014/main" id="{87E304AB-0B44-A9E0-2620-2455836C5C8C}"/>
                </a:ext>
              </a:extLst>
            </p:cNvPr>
            <p:cNvSpPr/>
            <p:nvPr/>
          </p:nvSpPr>
          <p:spPr bwMode="auto">
            <a:xfrm>
              <a:off x="5416463" y="859087"/>
              <a:ext cx="1808407" cy="63806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Switch / Router / Firewall</a:t>
              </a:r>
            </a:p>
          </p:txBody>
        </p:sp>
        <p:pic>
          <p:nvPicPr>
            <p:cNvPr id="1113" name="Graphic 1112">
              <a:extLst>
                <a:ext uri="{FF2B5EF4-FFF2-40B4-BE49-F238E27FC236}">
                  <a16:creationId xmlns:a16="http://schemas.microsoft.com/office/drawing/2014/main" id="{0DF521A4-8D7A-D6AF-00FE-4B5E9DA5D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7787" y="912971"/>
              <a:ext cx="365760" cy="365760"/>
            </a:xfrm>
            <a:prstGeom prst="rect">
              <a:avLst/>
            </a:prstGeom>
          </p:spPr>
        </p:pic>
      </p:grpSp>
      <p:cxnSp>
        <p:nvCxnSpPr>
          <p:cNvPr id="1102" name="Connector: Elbow 1101">
            <a:extLst>
              <a:ext uri="{FF2B5EF4-FFF2-40B4-BE49-F238E27FC236}">
                <a16:creationId xmlns:a16="http://schemas.microsoft.com/office/drawing/2014/main" id="{D7C3C7B1-7814-9B09-48B0-71AD6FC8D233}"/>
              </a:ext>
            </a:extLst>
          </p:cNvPr>
          <p:cNvCxnSpPr>
            <a:cxnSpLocks/>
            <a:stCxn id="1114" idx="0"/>
            <a:endCxn id="1112" idx="1"/>
          </p:cNvCxnSpPr>
          <p:nvPr/>
        </p:nvCxnSpPr>
        <p:spPr>
          <a:xfrm rot="5400000" flipH="1" flipV="1">
            <a:off x="4260145" y="523049"/>
            <a:ext cx="373070" cy="1615543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ctor: Elbow 1103">
            <a:extLst>
              <a:ext uri="{FF2B5EF4-FFF2-40B4-BE49-F238E27FC236}">
                <a16:creationId xmlns:a16="http://schemas.microsoft.com/office/drawing/2014/main" id="{C9E573D2-7C26-3C58-0D9A-F3444A3466B3}"/>
              </a:ext>
            </a:extLst>
          </p:cNvPr>
          <p:cNvCxnSpPr>
            <a:cxnSpLocks/>
            <a:stCxn id="1112" idx="3"/>
            <a:endCxn id="15" idx="0"/>
          </p:cNvCxnSpPr>
          <p:nvPr/>
        </p:nvCxnSpPr>
        <p:spPr>
          <a:xfrm>
            <a:off x="7062859" y="1144285"/>
            <a:ext cx="1615544" cy="373070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E171C6-F9DD-4B56-5030-DCE306F709A9}"/>
              </a:ext>
            </a:extLst>
          </p:cNvPr>
          <p:cNvGrpSpPr/>
          <p:nvPr/>
        </p:nvGrpSpPr>
        <p:grpSpPr>
          <a:xfrm>
            <a:off x="1288155" y="2954528"/>
            <a:ext cx="925318" cy="762079"/>
            <a:chOff x="157054" y="3400596"/>
            <a:chExt cx="925318" cy="762079"/>
          </a:xfrm>
        </p:grpSpPr>
        <p:pic>
          <p:nvPicPr>
            <p:cNvPr id="1091" name="Graphic 1090">
              <a:extLst>
                <a:ext uri="{FF2B5EF4-FFF2-40B4-BE49-F238E27FC236}">
                  <a16:creationId xmlns:a16="http://schemas.microsoft.com/office/drawing/2014/main" id="{9F9CB850-554E-E24F-D374-D87704A4F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546" y="3400596"/>
              <a:ext cx="365760" cy="365760"/>
            </a:xfrm>
            <a:prstGeom prst="rect">
              <a:avLst/>
            </a:prstGeom>
          </p:spPr>
        </p:pic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28F96727-C1AB-6A99-1296-196DDE06E7E4}"/>
                </a:ext>
              </a:extLst>
            </p:cNvPr>
            <p:cNvSpPr txBox="1"/>
            <p:nvPr/>
          </p:nvSpPr>
          <p:spPr>
            <a:xfrm>
              <a:off x="157054" y="3824121"/>
              <a:ext cx="92531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Local instance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403246-6EEB-5DDC-680F-0681F30FA85F}"/>
              </a:ext>
            </a:extLst>
          </p:cNvPr>
          <p:cNvGrpSpPr/>
          <p:nvPr/>
        </p:nvGrpSpPr>
        <p:grpSpPr>
          <a:xfrm>
            <a:off x="2390232" y="1517355"/>
            <a:ext cx="7536847" cy="986798"/>
            <a:chOff x="2440341" y="1313506"/>
            <a:chExt cx="7536847" cy="9867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52EA94-0A65-5DDF-45A2-B31299C50A48}"/>
                </a:ext>
              </a:extLst>
            </p:cNvPr>
            <p:cNvGrpSpPr/>
            <p:nvPr/>
          </p:nvGrpSpPr>
          <p:grpSpPr>
            <a:xfrm>
              <a:off x="2440341" y="1313506"/>
              <a:ext cx="2497353" cy="986798"/>
              <a:chOff x="2440341" y="1313506"/>
              <a:chExt cx="2497353" cy="986798"/>
            </a:xfrm>
          </p:grpSpPr>
          <p:sp>
            <p:nvSpPr>
              <p:cNvPr id="1114" name="Rectangle: Rounded Corners 1113">
                <a:extLst>
                  <a:ext uri="{FF2B5EF4-FFF2-40B4-BE49-F238E27FC236}">
                    <a16:creationId xmlns:a16="http://schemas.microsoft.com/office/drawing/2014/main" id="{03A26137-E2CA-3635-E1B8-BE6DA197BFA6}"/>
                  </a:ext>
                </a:extLst>
              </p:cNvPr>
              <p:cNvSpPr/>
              <p:nvPr/>
            </p:nvSpPr>
            <p:spPr bwMode="auto">
              <a:xfrm>
                <a:off x="2440341" y="1313506"/>
                <a:ext cx="2497353" cy="986798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Management, Compute, and Storage TOR 1 Network switch</a:t>
                </a:r>
              </a:p>
            </p:txBody>
          </p: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BD14BFB-CBD5-59B6-905F-F6A51A1C3BDB}"/>
                  </a:ext>
                </a:extLst>
              </p:cNvPr>
              <p:cNvGrpSpPr/>
              <p:nvPr/>
            </p:nvGrpSpPr>
            <p:grpSpPr>
              <a:xfrm>
                <a:off x="3109235" y="1788803"/>
                <a:ext cx="1159435" cy="335280"/>
                <a:chOff x="7538489" y="1620801"/>
                <a:chExt cx="1159435" cy="335280"/>
              </a:xfrm>
            </p:grpSpPr>
            <p:sp>
              <p:nvSpPr>
                <p:cNvPr id="1116" name="Rectangle: Rounded Corners 1115">
                  <a:extLst>
                    <a:ext uri="{FF2B5EF4-FFF2-40B4-BE49-F238E27FC236}">
                      <a16:creationId xmlns:a16="http://schemas.microsoft.com/office/drawing/2014/main" id="{D9C202A0-C89C-C3D5-E6C0-4F2F78B3A5A2}"/>
                    </a:ext>
                  </a:extLst>
                </p:cNvPr>
                <p:cNvSpPr/>
                <p:nvPr/>
              </p:nvSpPr>
              <p:spPr bwMode="auto">
                <a:xfrm rot="10800000">
                  <a:off x="7538489" y="1620801"/>
                  <a:ext cx="1159435" cy="33528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17" name="Graphic 1116">
                  <a:extLst>
                    <a:ext uri="{FF2B5EF4-FFF2-40B4-BE49-F238E27FC236}">
                      <a16:creationId xmlns:a16="http://schemas.microsoft.com/office/drawing/2014/main" id="{BCFA9083-55F3-36CF-496C-30BF63DBA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336672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118" name="Graphic 1117">
                  <a:extLst>
                    <a:ext uri="{FF2B5EF4-FFF2-40B4-BE49-F238E27FC236}">
                      <a16:creationId xmlns:a16="http://schemas.microsoft.com/office/drawing/2014/main" id="{A02F49ED-4FBC-DA77-26B6-F6FEDD145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130068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119" name="Graphic 1118">
                  <a:extLst>
                    <a:ext uri="{FF2B5EF4-FFF2-40B4-BE49-F238E27FC236}">
                      <a16:creationId xmlns:a16="http://schemas.microsoft.com/office/drawing/2014/main" id="{0E10A87A-E11F-9B9F-6702-6B5B68B1B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923464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120" name="Graphic 1119">
                  <a:extLst>
                    <a:ext uri="{FF2B5EF4-FFF2-40B4-BE49-F238E27FC236}">
                      <a16:creationId xmlns:a16="http://schemas.microsoft.com/office/drawing/2014/main" id="{9868D6C0-B508-9FC0-14F5-5393B9550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716860" y="1706526"/>
                  <a:ext cx="182880" cy="182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699828-21A5-459D-3C14-65D567497FB0}"/>
                </a:ext>
              </a:extLst>
            </p:cNvPr>
            <p:cNvGrpSpPr/>
            <p:nvPr/>
          </p:nvGrpSpPr>
          <p:grpSpPr>
            <a:xfrm>
              <a:off x="7479835" y="1313506"/>
              <a:ext cx="2497353" cy="986798"/>
              <a:chOff x="2440341" y="1313506"/>
              <a:chExt cx="2497353" cy="986798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D64ACB8-4FB9-0D82-99DF-D5E288472A3D}"/>
                  </a:ext>
                </a:extLst>
              </p:cNvPr>
              <p:cNvSpPr/>
              <p:nvPr/>
            </p:nvSpPr>
            <p:spPr bwMode="auto">
              <a:xfrm>
                <a:off x="2440341" y="1313506"/>
                <a:ext cx="2497353" cy="986798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Management, Compute, and Storage TOR 2 Network switch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39DE56-B0A9-CC16-478B-4AF9ED6F8AD3}"/>
                  </a:ext>
                </a:extLst>
              </p:cNvPr>
              <p:cNvGrpSpPr/>
              <p:nvPr/>
            </p:nvGrpSpPr>
            <p:grpSpPr>
              <a:xfrm>
                <a:off x="3109235" y="1788803"/>
                <a:ext cx="1159435" cy="335280"/>
                <a:chOff x="7538489" y="1620801"/>
                <a:chExt cx="1159435" cy="33528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F803D024-228D-620C-6967-16C6A7764B63}"/>
                    </a:ext>
                  </a:extLst>
                </p:cNvPr>
                <p:cNvSpPr/>
                <p:nvPr/>
              </p:nvSpPr>
              <p:spPr bwMode="auto">
                <a:xfrm rot="10800000">
                  <a:off x="7538489" y="1620801"/>
                  <a:ext cx="1159435" cy="33528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DB5FA94B-62D7-0915-D5D3-2E3BAEDA3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336672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D98ECD3C-7DF1-3231-74FC-55183EC720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130068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22" name="Graphic 21">
                  <a:extLst>
                    <a:ext uri="{FF2B5EF4-FFF2-40B4-BE49-F238E27FC236}">
                      <a16:creationId xmlns:a16="http://schemas.microsoft.com/office/drawing/2014/main" id="{491028B2-FB2D-068E-B2A6-A948DF121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923464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23" name="Graphic 22">
                  <a:extLst>
                    <a:ext uri="{FF2B5EF4-FFF2-40B4-BE49-F238E27FC236}">
                      <a16:creationId xmlns:a16="http://schemas.microsoft.com/office/drawing/2014/main" id="{9CBCCBDC-E2F6-B5BB-54E0-ABD336DE2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716860" y="1706526"/>
                  <a:ext cx="182880" cy="1828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F105F4-2EB1-36DF-8682-EE6B39148D3E}"/>
              </a:ext>
            </a:extLst>
          </p:cNvPr>
          <p:cNvGrpSpPr/>
          <p:nvPr/>
        </p:nvGrpSpPr>
        <p:grpSpPr>
          <a:xfrm>
            <a:off x="4887584" y="1702583"/>
            <a:ext cx="2542141" cy="308681"/>
            <a:chOff x="4887585" y="1844892"/>
            <a:chExt cx="2542141" cy="3086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032C79-7417-C15F-06EA-D6D484777BCA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85" y="1844892"/>
              <a:ext cx="254214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DDDB9C-B508-D570-733E-4C49179BE982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85" y="2153573"/>
              <a:ext cx="254214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BC592A1-5ED0-27EB-B0E9-C4B929F4CE3C}"/>
              </a:ext>
            </a:extLst>
          </p:cNvPr>
          <p:cNvSpPr txBox="1"/>
          <p:nvPr/>
        </p:nvSpPr>
        <p:spPr>
          <a:xfrm>
            <a:off x="339716" y="309218"/>
            <a:ext cx="224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F053E496-FB9E-A91B-A337-307A28EC0C48}"/>
              </a:ext>
            </a:extLst>
          </p:cNvPr>
          <p:cNvSpPr/>
          <p:nvPr/>
        </p:nvSpPr>
        <p:spPr bwMode="auto">
          <a:xfrm rot="5400000">
            <a:off x="5933084" y="1210543"/>
            <a:ext cx="472075" cy="1299102"/>
          </a:xfrm>
          <a:prstGeom prst="can">
            <a:avLst/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Link Aggregation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8895BB-F3A7-B2EE-9F19-09275C91B7A7}"/>
              </a:ext>
            </a:extLst>
          </p:cNvPr>
          <p:cNvGrpSpPr/>
          <p:nvPr/>
        </p:nvGrpSpPr>
        <p:grpSpPr>
          <a:xfrm>
            <a:off x="2180830" y="3241897"/>
            <a:ext cx="2916026" cy="3166950"/>
            <a:chOff x="7732265" y="2859556"/>
            <a:chExt cx="2916026" cy="3166950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025DABDE-5F19-C827-4608-8B1DEB931CF5}"/>
                </a:ext>
              </a:extLst>
            </p:cNvPr>
            <p:cNvSpPr/>
            <p:nvPr/>
          </p:nvSpPr>
          <p:spPr bwMode="auto">
            <a:xfrm>
              <a:off x="7732265" y="3429000"/>
              <a:ext cx="2916026" cy="210399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711018-7FD4-B088-D3A6-3BC2343B9446}"/>
                </a:ext>
              </a:extLst>
            </p:cNvPr>
            <p:cNvGrpSpPr/>
            <p:nvPr/>
          </p:nvGrpSpPr>
          <p:grpSpPr>
            <a:xfrm>
              <a:off x="8218914" y="2971819"/>
              <a:ext cx="663301" cy="831436"/>
              <a:chOff x="3678099" y="3259958"/>
              <a:chExt cx="663301" cy="831436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C2B4C901-A7C9-937E-7C76-FC5AF4F6955B}"/>
                  </a:ext>
                </a:extLst>
              </p:cNvPr>
              <p:cNvSpPr/>
              <p:nvPr/>
            </p:nvSpPr>
            <p:spPr bwMode="auto">
              <a:xfrm>
                <a:off x="3678099" y="3259958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D67EE819-111E-D793-1878-C39913578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853876" y="3515578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A72A480-96C9-99B6-F66D-2939A1CC9873}"/>
                </a:ext>
              </a:extLst>
            </p:cNvPr>
            <p:cNvGrpSpPr/>
            <p:nvPr/>
          </p:nvGrpSpPr>
          <p:grpSpPr>
            <a:xfrm>
              <a:off x="9498341" y="2968753"/>
              <a:ext cx="663301" cy="831436"/>
              <a:chOff x="3678099" y="3259958"/>
              <a:chExt cx="663301" cy="831436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023A36BF-B72F-B008-9E5A-2A6A076166A0}"/>
                  </a:ext>
                </a:extLst>
              </p:cNvPr>
              <p:cNvSpPr/>
              <p:nvPr/>
            </p:nvSpPr>
            <p:spPr bwMode="auto">
              <a:xfrm>
                <a:off x="3678099" y="3259958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ADF146DD-45A9-D42F-E051-6508574B6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853876" y="3515578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3D9AB43-F35E-0D7D-80C1-AC703E9DAC55}"/>
                </a:ext>
              </a:extLst>
            </p:cNvPr>
            <p:cNvSpPr/>
            <p:nvPr/>
          </p:nvSpPr>
          <p:spPr bwMode="auto">
            <a:xfrm>
              <a:off x="8218914" y="3721405"/>
              <a:ext cx="1942728" cy="455001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NICs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Switch Embedded Team (SET) and 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Virtual Filtering Platform (VFP)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77D642E-6E13-EF74-F3D2-D9D91A02AC90}"/>
                </a:ext>
              </a:extLst>
            </p:cNvPr>
            <p:cNvGrpSpPr/>
            <p:nvPr/>
          </p:nvGrpSpPr>
          <p:grpSpPr>
            <a:xfrm>
              <a:off x="8218914" y="5195070"/>
              <a:ext cx="663301" cy="831436"/>
              <a:chOff x="6877311" y="4467146"/>
              <a:chExt cx="663301" cy="831436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C3257F73-BCAC-868F-F5ED-0499F8A24167}"/>
                  </a:ext>
                </a:extLst>
              </p:cNvPr>
              <p:cNvSpPr/>
              <p:nvPr/>
            </p:nvSpPr>
            <p:spPr bwMode="auto">
              <a:xfrm>
                <a:off x="6877311" y="4467146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SMB1</a:t>
                </a:r>
                <a:endPara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65E76B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8512B373-70EE-D588-5EB9-4E51C34BC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053086" y="4810181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BECFDE4-6AAE-6D79-0973-8750D1F0F2A3}"/>
                </a:ext>
              </a:extLst>
            </p:cNvPr>
            <p:cNvGrpSpPr/>
            <p:nvPr/>
          </p:nvGrpSpPr>
          <p:grpSpPr>
            <a:xfrm>
              <a:off x="9497086" y="5195070"/>
              <a:ext cx="663301" cy="831436"/>
              <a:chOff x="7613690" y="4467670"/>
              <a:chExt cx="663301" cy="83143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5E6AF99D-544C-925D-CFAB-AB4F74AAB7BD}"/>
                  </a:ext>
                </a:extLst>
              </p:cNvPr>
              <p:cNvSpPr/>
              <p:nvPr/>
            </p:nvSpPr>
            <p:spPr bwMode="auto">
              <a:xfrm>
                <a:off x="7613690" y="4467670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SMB2</a:t>
                </a:r>
                <a:endPara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A44D3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912E621E-74A5-C201-7955-3EF4C3E94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795620" y="4810181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B8A9205F-EEB2-F7B9-E1EB-E57B84CDB53E}"/>
                </a:ext>
              </a:extLst>
            </p:cNvPr>
            <p:cNvSpPr/>
            <p:nvPr/>
          </p:nvSpPr>
          <p:spPr bwMode="auto">
            <a:xfrm>
              <a:off x="8218914" y="4961946"/>
              <a:ext cx="1942728" cy="320040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 | Storage Intent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18371C9-8820-ABF2-3691-70B3C413F4AD}"/>
                </a:ext>
              </a:extLst>
            </p:cNvPr>
            <p:cNvGrpSpPr/>
            <p:nvPr/>
          </p:nvGrpSpPr>
          <p:grpSpPr>
            <a:xfrm>
              <a:off x="8858628" y="2859556"/>
              <a:ext cx="663301" cy="645404"/>
              <a:chOff x="3678099" y="3259958"/>
              <a:chExt cx="663301" cy="645404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CFC58026-CA93-33FE-2D85-BF780B16EA02}"/>
                  </a:ext>
                </a:extLst>
              </p:cNvPr>
              <p:cNvSpPr/>
              <p:nvPr/>
            </p:nvSpPr>
            <p:spPr bwMode="auto">
              <a:xfrm>
                <a:off x="3678099" y="3259958"/>
                <a:ext cx="663301" cy="645404"/>
              </a:xfrm>
              <a:prstGeom prst="roundRect">
                <a:avLst>
                  <a:gd name="adj" fmla="val 4645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Management</a:t>
                </a:r>
                <a:b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vNIC</a:t>
                </a:r>
                <a:endPara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84DC94CC-6E45-A00D-98EB-642D4C152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853876" y="3515578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2063C3-FC5E-9E50-B6AF-3291A94FB0C0}"/>
                </a:ext>
              </a:extLst>
            </p:cNvPr>
            <p:cNvSpPr txBox="1"/>
            <p:nvPr/>
          </p:nvSpPr>
          <p:spPr>
            <a:xfrm>
              <a:off x="8170084" y="4369633"/>
              <a:ext cx="2064110" cy="400110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Local machine 1</a:t>
              </a:r>
            </a:p>
          </p:txBody>
        </p:sp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1E9DD89F-DCF8-F50D-7579-E66E8003463D}"/>
              </a:ext>
            </a:extLst>
          </p:cNvPr>
          <p:cNvSpPr/>
          <p:nvPr/>
        </p:nvSpPr>
        <p:spPr bwMode="auto">
          <a:xfrm>
            <a:off x="7220324" y="3811341"/>
            <a:ext cx="2916026" cy="2103994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C6070D8-18B9-0A52-AB05-5CCF27D73522}"/>
              </a:ext>
            </a:extLst>
          </p:cNvPr>
          <p:cNvGrpSpPr/>
          <p:nvPr/>
        </p:nvGrpSpPr>
        <p:grpSpPr>
          <a:xfrm>
            <a:off x="7706973" y="3354160"/>
            <a:ext cx="663301" cy="831436"/>
            <a:chOff x="3678099" y="3259958"/>
            <a:chExt cx="663301" cy="83143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381C317-ABF0-C0D7-61BA-D018C699BB4F}"/>
                </a:ext>
              </a:extLst>
            </p:cNvPr>
            <p:cNvSpPr/>
            <p:nvPr/>
          </p:nvSpPr>
          <p:spPr bwMode="auto">
            <a:xfrm>
              <a:off x="3678099" y="3259958"/>
              <a:ext cx="663301" cy="8314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Ethernet Port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51D9799B-339A-6114-DEE3-2A76D6CE2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53876" y="3515578"/>
              <a:ext cx="311749" cy="318772"/>
            </a:xfrm>
            <a:prstGeom prst="rect">
              <a:avLst/>
            </a:prstGeom>
            <a:effectLst/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591F310-A8E9-B545-35AE-E81B7BE20B6D}"/>
              </a:ext>
            </a:extLst>
          </p:cNvPr>
          <p:cNvGrpSpPr/>
          <p:nvPr/>
        </p:nvGrpSpPr>
        <p:grpSpPr>
          <a:xfrm>
            <a:off x="8986400" y="3351094"/>
            <a:ext cx="663301" cy="831436"/>
            <a:chOff x="3678099" y="3259958"/>
            <a:chExt cx="663301" cy="831436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AFB5EDB1-B102-D284-FF52-3B264046365C}"/>
                </a:ext>
              </a:extLst>
            </p:cNvPr>
            <p:cNvSpPr/>
            <p:nvPr/>
          </p:nvSpPr>
          <p:spPr bwMode="auto">
            <a:xfrm>
              <a:off x="3678099" y="3259958"/>
              <a:ext cx="663301" cy="8314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Ethernet Port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38A8ACDB-FCB9-FE99-E551-9FA20B49C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53876" y="3515578"/>
              <a:ext cx="311749" cy="318772"/>
            </a:xfrm>
            <a:prstGeom prst="rect">
              <a:avLst/>
            </a:prstGeom>
            <a:effectLst/>
          </p:spPr>
        </p:pic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BA4468B7-8193-B5B7-3370-717E65F964EA}"/>
              </a:ext>
            </a:extLst>
          </p:cNvPr>
          <p:cNvSpPr/>
          <p:nvPr/>
        </p:nvSpPr>
        <p:spPr bwMode="auto">
          <a:xfrm>
            <a:off x="7706973" y="4103746"/>
            <a:ext cx="1942728" cy="455001"/>
          </a:xfrm>
          <a:prstGeom prst="roundRect">
            <a:avLst>
              <a:gd name="adj" fmla="val 4645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+ Compute NICs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Switch Embedded Team (SET) and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Virtual Filtering Platform (VFP)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5E6F044-CB51-53E3-E125-3AB1BC887A53}"/>
              </a:ext>
            </a:extLst>
          </p:cNvPr>
          <p:cNvGrpSpPr/>
          <p:nvPr/>
        </p:nvGrpSpPr>
        <p:grpSpPr>
          <a:xfrm>
            <a:off x="7706973" y="5577411"/>
            <a:ext cx="663301" cy="831436"/>
            <a:chOff x="6877311" y="4467146"/>
            <a:chExt cx="663301" cy="831436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51C7C600-2025-6665-09ED-7B54D8C551FD}"/>
                </a:ext>
              </a:extLst>
            </p:cNvPr>
            <p:cNvSpPr/>
            <p:nvPr/>
          </p:nvSpPr>
          <p:spPr bwMode="auto">
            <a:xfrm>
              <a:off x="6877311" y="4467146"/>
              <a:ext cx="663301" cy="8314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Ethernet 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SMB1</a:t>
              </a: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65E76B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E0DFF8FB-5CA7-209B-CCD5-8B8B5F3E0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53086" y="4810181"/>
              <a:ext cx="311749" cy="318772"/>
            </a:xfrm>
            <a:prstGeom prst="rect">
              <a:avLst/>
            </a:prstGeom>
            <a:effectLst/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6908C1A-0F44-9302-D0A3-D3773648FA80}"/>
              </a:ext>
            </a:extLst>
          </p:cNvPr>
          <p:cNvGrpSpPr/>
          <p:nvPr/>
        </p:nvGrpSpPr>
        <p:grpSpPr>
          <a:xfrm>
            <a:off x="8985145" y="5577411"/>
            <a:ext cx="663301" cy="831436"/>
            <a:chOff x="7613690" y="4467670"/>
            <a:chExt cx="663301" cy="831436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2C71DE09-506F-D357-B722-D2573B0A3ACF}"/>
                </a:ext>
              </a:extLst>
            </p:cNvPr>
            <p:cNvSpPr/>
            <p:nvPr/>
          </p:nvSpPr>
          <p:spPr bwMode="auto">
            <a:xfrm>
              <a:off x="7613690" y="4467670"/>
              <a:ext cx="663301" cy="8314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Ethernet 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SMB2</a:t>
              </a: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A44D3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1C409071-ABBD-76CE-4498-19DD3E12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95620" y="4810181"/>
              <a:ext cx="311749" cy="318772"/>
            </a:xfrm>
            <a:prstGeom prst="rect">
              <a:avLst/>
            </a:prstGeom>
            <a:effectLst/>
          </p:spPr>
        </p:pic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EFC21D4-A335-6E66-947F-B593D49CE0F1}"/>
              </a:ext>
            </a:extLst>
          </p:cNvPr>
          <p:cNvSpPr/>
          <p:nvPr/>
        </p:nvSpPr>
        <p:spPr bwMode="auto">
          <a:xfrm>
            <a:off x="7706973" y="5344287"/>
            <a:ext cx="1942728" cy="320040"/>
          </a:xfrm>
          <a:prstGeom prst="roundRect">
            <a:avLst>
              <a:gd name="adj" fmla="val 4645"/>
            </a:avLst>
          </a:prstGeom>
          <a:solidFill>
            <a:srgbClr val="73236D"/>
          </a:solidFill>
          <a:ln w="1270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 | Storage Intent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EB697F7-9B96-C79E-1B0C-5DB92A91F7C3}"/>
              </a:ext>
            </a:extLst>
          </p:cNvPr>
          <p:cNvGrpSpPr/>
          <p:nvPr/>
        </p:nvGrpSpPr>
        <p:grpSpPr>
          <a:xfrm>
            <a:off x="8346687" y="3241897"/>
            <a:ext cx="663301" cy="645404"/>
            <a:chOff x="3678099" y="3259958"/>
            <a:chExt cx="663301" cy="645404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CD077918-B9C9-2BE0-7991-EBB035D9FE0D}"/>
                </a:ext>
              </a:extLst>
            </p:cNvPr>
            <p:cNvSpPr/>
            <p:nvPr/>
          </p:nvSpPr>
          <p:spPr bwMode="auto">
            <a:xfrm>
              <a:off x="3678099" y="3259958"/>
              <a:ext cx="663301" cy="645404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</a:t>
              </a:r>
              <a:b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vNIC</a:t>
              </a:r>
              <a:endParaRPr kumimoji="0" lang="en-US" sz="7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A6A883D3-C99B-ED33-1A51-6B4900836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53876" y="3515578"/>
              <a:ext cx="311749" cy="318772"/>
            </a:xfrm>
            <a:prstGeom prst="rect">
              <a:avLst/>
            </a:prstGeom>
            <a:effectLst/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7CDDEF9D-BA51-D5A0-7694-BDA564064FBE}"/>
              </a:ext>
            </a:extLst>
          </p:cNvPr>
          <p:cNvSpPr txBox="1"/>
          <p:nvPr/>
        </p:nvSpPr>
        <p:spPr>
          <a:xfrm>
            <a:off x="7627410" y="4642777"/>
            <a:ext cx="2101853" cy="61555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Scale: 2 to 16 machines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EA2FF35C-10E5-DF86-3092-7604941E634C}"/>
              </a:ext>
            </a:extLst>
          </p:cNvPr>
          <p:cNvSpPr/>
          <p:nvPr/>
        </p:nvSpPr>
        <p:spPr bwMode="auto">
          <a:xfrm rot="10800000">
            <a:off x="2530561" y="3150929"/>
            <a:ext cx="7256058" cy="1515481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F0B65CB-C77F-4DFD-002E-060445D252B5}"/>
              </a:ext>
            </a:extLst>
          </p:cNvPr>
          <p:cNvSpPr/>
          <p:nvPr/>
        </p:nvSpPr>
        <p:spPr bwMode="auto">
          <a:xfrm rot="10800000">
            <a:off x="2530561" y="5264869"/>
            <a:ext cx="7256058" cy="1250745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FB6BF93E-9CCD-08B9-632B-E72883E0DEAC}"/>
              </a:ext>
            </a:extLst>
          </p:cNvPr>
          <p:cNvSpPr/>
          <p:nvPr/>
        </p:nvSpPr>
        <p:spPr bwMode="auto">
          <a:xfrm>
            <a:off x="5231548" y="6402657"/>
            <a:ext cx="1852828" cy="225915"/>
          </a:xfrm>
          <a:prstGeom prst="roundRect">
            <a:avLst>
              <a:gd name="adj" fmla="val 4645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Network ATC: Storage Intent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E902FDC7-E1D3-0B30-C16E-DFF53250CFC2}"/>
              </a:ext>
            </a:extLst>
          </p:cNvPr>
          <p:cNvSpPr/>
          <p:nvPr/>
        </p:nvSpPr>
        <p:spPr bwMode="auto">
          <a:xfrm>
            <a:off x="4676220" y="3037971"/>
            <a:ext cx="2963484" cy="228600"/>
          </a:xfrm>
          <a:prstGeom prst="roundRect">
            <a:avLst>
              <a:gd name="adj" fmla="val 4645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Network ATC: Management and Compute Intent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36F0F67-3886-5D2C-610D-767066C29E6F}"/>
              </a:ext>
            </a:extLst>
          </p:cNvPr>
          <p:cNvSpPr/>
          <p:nvPr/>
        </p:nvSpPr>
        <p:spPr bwMode="auto">
          <a:xfrm>
            <a:off x="4614258" y="2187833"/>
            <a:ext cx="2963484" cy="228600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Management, Compute, and Storage VLANs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80FE2EC-C54B-7305-178E-5F804E79D4A9}"/>
              </a:ext>
            </a:extLst>
          </p:cNvPr>
          <p:cNvCxnSpPr>
            <a:cxnSpLocks/>
            <a:stCxn id="117" idx="2"/>
            <a:endCxn id="1114" idx="2"/>
          </p:cNvCxnSpPr>
          <p:nvPr/>
        </p:nvCxnSpPr>
        <p:spPr>
          <a:xfrm rot="16200000" flipV="1">
            <a:off x="4720616" y="1422446"/>
            <a:ext cx="355640" cy="2519053"/>
          </a:xfrm>
          <a:prstGeom prst="bentConnector3">
            <a:avLst>
              <a:gd name="adj1" fmla="val 50000"/>
            </a:avLst>
          </a:prstGeom>
          <a:ln w="12700">
            <a:solidFill>
              <a:srgbClr val="ED4DF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A141C65-1D15-2015-1E18-5678D8767726}"/>
              </a:ext>
            </a:extLst>
          </p:cNvPr>
          <p:cNvCxnSpPr>
            <a:cxnSpLocks/>
            <a:stCxn id="117" idx="2"/>
            <a:endCxn id="15" idx="2"/>
          </p:cNvCxnSpPr>
          <p:nvPr/>
        </p:nvCxnSpPr>
        <p:spPr>
          <a:xfrm rot="5400000" flipH="1" flipV="1">
            <a:off x="7240362" y="1421753"/>
            <a:ext cx="355640" cy="2520441"/>
          </a:xfrm>
          <a:prstGeom prst="bentConnector3">
            <a:avLst>
              <a:gd name="adj1" fmla="val 50000"/>
            </a:avLst>
          </a:prstGeom>
          <a:ln w="12700">
            <a:solidFill>
              <a:srgbClr val="ED4DF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7098C83-852A-94C9-7AFE-D0DDEA10D3C8}"/>
              </a:ext>
            </a:extLst>
          </p:cNvPr>
          <p:cNvSpPr/>
          <p:nvPr/>
        </p:nvSpPr>
        <p:spPr bwMode="auto">
          <a:xfrm rot="10800000">
            <a:off x="401428" y="3100872"/>
            <a:ext cx="11514451" cy="274790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BA03E9B-7FC3-CDFE-70D7-1EE0FC737073}"/>
              </a:ext>
            </a:extLst>
          </p:cNvPr>
          <p:cNvSpPr/>
          <p:nvPr/>
        </p:nvSpPr>
        <p:spPr bwMode="auto">
          <a:xfrm>
            <a:off x="6768198" y="4237098"/>
            <a:ext cx="4429878" cy="1373403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3B7D032-BEEC-5458-BD2D-057932A750F3}"/>
              </a:ext>
            </a:extLst>
          </p:cNvPr>
          <p:cNvSpPr/>
          <p:nvPr/>
        </p:nvSpPr>
        <p:spPr bwMode="auto">
          <a:xfrm>
            <a:off x="6615798" y="4084698"/>
            <a:ext cx="4429878" cy="1373403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0369E-8AE8-F257-A040-1690F9E2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67" y="0"/>
            <a:ext cx="11136157" cy="341697"/>
          </a:xfrm>
        </p:spPr>
        <p:txBody>
          <a:bodyPr/>
          <a:lstStyle/>
          <a:p>
            <a:r>
              <a:rPr lang="en-US" sz="1400"/>
              <a:t>Azure Local – Storage Switched 2+ machines, Dual TOR, dedicated Storage, converged Management + Compute, physical connectivity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1BA07186-8AC5-28A1-7E02-F4AF59768640}"/>
              </a:ext>
            </a:extLst>
          </p:cNvPr>
          <p:cNvGrpSpPr/>
          <p:nvPr/>
        </p:nvGrpSpPr>
        <p:grpSpPr>
          <a:xfrm>
            <a:off x="5254452" y="860198"/>
            <a:ext cx="1808407" cy="638061"/>
            <a:chOff x="5416463" y="859087"/>
            <a:chExt cx="1808407" cy="638061"/>
          </a:xfrm>
        </p:grpSpPr>
        <p:sp>
          <p:nvSpPr>
            <p:cNvPr id="1112" name="Rectangle: Rounded Corners 1111">
              <a:extLst>
                <a:ext uri="{FF2B5EF4-FFF2-40B4-BE49-F238E27FC236}">
                  <a16:creationId xmlns:a16="http://schemas.microsoft.com/office/drawing/2014/main" id="{87E304AB-0B44-A9E0-2620-2455836C5C8C}"/>
                </a:ext>
              </a:extLst>
            </p:cNvPr>
            <p:cNvSpPr/>
            <p:nvPr/>
          </p:nvSpPr>
          <p:spPr bwMode="auto">
            <a:xfrm>
              <a:off x="5416463" y="859087"/>
              <a:ext cx="1808407" cy="63806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Switch / Router / Firewall</a:t>
              </a:r>
            </a:p>
          </p:txBody>
        </p:sp>
        <p:pic>
          <p:nvPicPr>
            <p:cNvPr id="1113" name="Graphic 1112">
              <a:extLst>
                <a:ext uri="{FF2B5EF4-FFF2-40B4-BE49-F238E27FC236}">
                  <a16:creationId xmlns:a16="http://schemas.microsoft.com/office/drawing/2014/main" id="{0DF521A4-8D7A-D6AF-00FE-4B5E9DA5D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7787" y="912971"/>
              <a:ext cx="365760" cy="365760"/>
            </a:xfrm>
            <a:prstGeom prst="rect">
              <a:avLst/>
            </a:prstGeom>
          </p:spPr>
        </p:pic>
      </p:grpSp>
      <p:cxnSp>
        <p:nvCxnSpPr>
          <p:cNvPr id="1102" name="Connector: Elbow 1101">
            <a:extLst>
              <a:ext uri="{FF2B5EF4-FFF2-40B4-BE49-F238E27FC236}">
                <a16:creationId xmlns:a16="http://schemas.microsoft.com/office/drawing/2014/main" id="{D7C3C7B1-7814-9B09-48B0-71AD6FC8D233}"/>
              </a:ext>
            </a:extLst>
          </p:cNvPr>
          <p:cNvCxnSpPr>
            <a:cxnSpLocks/>
            <a:stCxn id="1114" idx="0"/>
            <a:endCxn id="1112" idx="1"/>
          </p:cNvCxnSpPr>
          <p:nvPr/>
        </p:nvCxnSpPr>
        <p:spPr>
          <a:xfrm rot="5400000" flipH="1" flipV="1">
            <a:off x="4260145" y="557993"/>
            <a:ext cx="373070" cy="1615543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ctor: Elbow 1103">
            <a:extLst>
              <a:ext uri="{FF2B5EF4-FFF2-40B4-BE49-F238E27FC236}">
                <a16:creationId xmlns:a16="http://schemas.microsoft.com/office/drawing/2014/main" id="{C9E573D2-7C26-3C58-0D9A-F3444A3466B3}"/>
              </a:ext>
            </a:extLst>
          </p:cNvPr>
          <p:cNvCxnSpPr>
            <a:cxnSpLocks/>
            <a:stCxn id="1112" idx="3"/>
            <a:endCxn id="15" idx="0"/>
          </p:cNvCxnSpPr>
          <p:nvPr/>
        </p:nvCxnSpPr>
        <p:spPr>
          <a:xfrm>
            <a:off x="7062859" y="1179229"/>
            <a:ext cx="1615544" cy="37307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E171C6-F9DD-4B56-5030-DCE306F709A9}"/>
              </a:ext>
            </a:extLst>
          </p:cNvPr>
          <p:cNvGrpSpPr/>
          <p:nvPr/>
        </p:nvGrpSpPr>
        <p:grpSpPr>
          <a:xfrm>
            <a:off x="457327" y="3187734"/>
            <a:ext cx="925318" cy="762079"/>
            <a:chOff x="157054" y="3400596"/>
            <a:chExt cx="925318" cy="762079"/>
          </a:xfrm>
        </p:grpSpPr>
        <p:pic>
          <p:nvPicPr>
            <p:cNvPr id="1091" name="Graphic 1090">
              <a:extLst>
                <a:ext uri="{FF2B5EF4-FFF2-40B4-BE49-F238E27FC236}">
                  <a16:creationId xmlns:a16="http://schemas.microsoft.com/office/drawing/2014/main" id="{9F9CB850-554E-E24F-D374-D87704A4F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546" y="3400596"/>
              <a:ext cx="365760" cy="365760"/>
            </a:xfrm>
            <a:prstGeom prst="rect">
              <a:avLst/>
            </a:prstGeom>
          </p:spPr>
        </p:pic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28F96727-C1AB-6A99-1296-196DDE06E7E4}"/>
                </a:ext>
              </a:extLst>
            </p:cNvPr>
            <p:cNvSpPr txBox="1"/>
            <p:nvPr/>
          </p:nvSpPr>
          <p:spPr>
            <a:xfrm>
              <a:off x="157054" y="3824121"/>
              <a:ext cx="92531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Local instance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403246-6EEB-5DDC-680F-0681F30FA85F}"/>
              </a:ext>
            </a:extLst>
          </p:cNvPr>
          <p:cNvGrpSpPr/>
          <p:nvPr/>
        </p:nvGrpSpPr>
        <p:grpSpPr>
          <a:xfrm>
            <a:off x="2390232" y="1552299"/>
            <a:ext cx="7536847" cy="922987"/>
            <a:chOff x="2440341" y="1313506"/>
            <a:chExt cx="7536847" cy="9229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52EA94-0A65-5DDF-45A2-B31299C50A48}"/>
                </a:ext>
              </a:extLst>
            </p:cNvPr>
            <p:cNvGrpSpPr/>
            <p:nvPr/>
          </p:nvGrpSpPr>
          <p:grpSpPr>
            <a:xfrm>
              <a:off x="2440341" y="1313506"/>
              <a:ext cx="2497353" cy="922987"/>
              <a:chOff x="2440341" y="1313506"/>
              <a:chExt cx="2497353" cy="922987"/>
            </a:xfrm>
          </p:grpSpPr>
          <p:sp>
            <p:nvSpPr>
              <p:cNvPr id="1114" name="Rectangle: Rounded Corners 1113">
                <a:extLst>
                  <a:ext uri="{FF2B5EF4-FFF2-40B4-BE49-F238E27FC236}">
                    <a16:creationId xmlns:a16="http://schemas.microsoft.com/office/drawing/2014/main" id="{03A26137-E2CA-3635-E1B8-BE6DA197BFA6}"/>
                  </a:ext>
                </a:extLst>
              </p:cNvPr>
              <p:cNvSpPr/>
              <p:nvPr/>
            </p:nvSpPr>
            <p:spPr bwMode="auto">
              <a:xfrm>
                <a:off x="2440341" y="1313506"/>
                <a:ext cx="2497353" cy="922987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Management, Compute, and Storage TOR 1 Network switch</a:t>
                </a:r>
              </a:p>
            </p:txBody>
          </p: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BD14BFB-CBD5-59B6-905F-F6A51A1C3BDB}"/>
                  </a:ext>
                </a:extLst>
              </p:cNvPr>
              <p:cNvGrpSpPr/>
              <p:nvPr/>
            </p:nvGrpSpPr>
            <p:grpSpPr>
              <a:xfrm>
                <a:off x="3109235" y="1788803"/>
                <a:ext cx="1159435" cy="335280"/>
                <a:chOff x="7538489" y="1620801"/>
                <a:chExt cx="1159435" cy="335280"/>
              </a:xfrm>
            </p:grpSpPr>
            <p:sp>
              <p:nvSpPr>
                <p:cNvPr id="1116" name="Rectangle: Rounded Corners 1115">
                  <a:extLst>
                    <a:ext uri="{FF2B5EF4-FFF2-40B4-BE49-F238E27FC236}">
                      <a16:creationId xmlns:a16="http://schemas.microsoft.com/office/drawing/2014/main" id="{D9C202A0-C89C-C3D5-E6C0-4F2F78B3A5A2}"/>
                    </a:ext>
                  </a:extLst>
                </p:cNvPr>
                <p:cNvSpPr/>
                <p:nvPr/>
              </p:nvSpPr>
              <p:spPr bwMode="auto">
                <a:xfrm rot="10800000">
                  <a:off x="7538489" y="1620801"/>
                  <a:ext cx="1159435" cy="33528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17" name="Graphic 1116">
                  <a:extLst>
                    <a:ext uri="{FF2B5EF4-FFF2-40B4-BE49-F238E27FC236}">
                      <a16:creationId xmlns:a16="http://schemas.microsoft.com/office/drawing/2014/main" id="{BCFA9083-55F3-36CF-496C-30BF63DBA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336672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118" name="Graphic 1117">
                  <a:extLst>
                    <a:ext uri="{FF2B5EF4-FFF2-40B4-BE49-F238E27FC236}">
                      <a16:creationId xmlns:a16="http://schemas.microsoft.com/office/drawing/2014/main" id="{A02F49ED-4FBC-DA77-26B6-F6FEDD145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130068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119" name="Graphic 1118">
                  <a:extLst>
                    <a:ext uri="{FF2B5EF4-FFF2-40B4-BE49-F238E27FC236}">
                      <a16:creationId xmlns:a16="http://schemas.microsoft.com/office/drawing/2014/main" id="{0E10A87A-E11F-9B9F-6702-6B5B68B1B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923464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120" name="Graphic 1119">
                  <a:extLst>
                    <a:ext uri="{FF2B5EF4-FFF2-40B4-BE49-F238E27FC236}">
                      <a16:creationId xmlns:a16="http://schemas.microsoft.com/office/drawing/2014/main" id="{9868D6C0-B508-9FC0-14F5-5393B9550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716860" y="1706526"/>
                  <a:ext cx="182880" cy="182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699828-21A5-459D-3C14-65D567497FB0}"/>
                </a:ext>
              </a:extLst>
            </p:cNvPr>
            <p:cNvGrpSpPr/>
            <p:nvPr/>
          </p:nvGrpSpPr>
          <p:grpSpPr>
            <a:xfrm>
              <a:off x="7479835" y="1313506"/>
              <a:ext cx="2497353" cy="922987"/>
              <a:chOff x="2440341" y="1313506"/>
              <a:chExt cx="2497353" cy="92298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D64ACB8-4FB9-0D82-99DF-D5E288472A3D}"/>
                  </a:ext>
                </a:extLst>
              </p:cNvPr>
              <p:cNvSpPr/>
              <p:nvPr/>
            </p:nvSpPr>
            <p:spPr bwMode="auto">
              <a:xfrm>
                <a:off x="2440341" y="1313506"/>
                <a:ext cx="2497353" cy="922987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Management, Compute, and Storage TOR 2 Network switch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39DE56-B0A9-CC16-478B-4AF9ED6F8AD3}"/>
                  </a:ext>
                </a:extLst>
              </p:cNvPr>
              <p:cNvGrpSpPr/>
              <p:nvPr/>
            </p:nvGrpSpPr>
            <p:grpSpPr>
              <a:xfrm>
                <a:off x="3109235" y="1788803"/>
                <a:ext cx="1159435" cy="335280"/>
                <a:chOff x="7538489" y="1620801"/>
                <a:chExt cx="1159435" cy="33528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F803D024-228D-620C-6967-16C6A7764B63}"/>
                    </a:ext>
                  </a:extLst>
                </p:cNvPr>
                <p:cNvSpPr/>
                <p:nvPr/>
              </p:nvSpPr>
              <p:spPr bwMode="auto">
                <a:xfrm rot="10800000">
                  <a:off x="7538489" y="1620801"/>
                  <a:ext cx="1159435" cy="33528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DB5FA94B-62D7-0915-D5D3-2E3BAEDA3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336672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D98ECD3C-7DF1-3231-74FC-55183EC720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130068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22" name="Graphic 21">
                  <a:extLst>
                    <a:ext uri="{FF2B5EF4-FFF2-40B4-BE49-F238E27FC236}">
                      <a16:creationId xmlns:a16="http://schemas.microsoft.com/office/drawing/2014/main" id="{491028B2-FB2D-068E-B2A6-A948DF121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923464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23" name="Graphic 22">
                  <a:extLst>
                    <a:ext uri="{FF2B5EF4-FFF2-40B4-BE49-F238E27FC236}">
                      <a16:creationId xmlns:a16="http://schemas.microsoft.com/office/drawing/2014/main" id="{9CBCCBDC-E2F6-B5BB-54E0-ABD336DE2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716860" y="1706526"/>
                  <a:ext cx="182880" cy="1828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A987BC-8C12-0343-A493-0ACE2956D127}"/>
              </a:ext>
            </a:extLst>
          </p:cNvPr>
          <p:cNvGrpSpPr/>
          <p:nvPr/>
        </p:nvGrpSpPr>
        <p:grpSpPr>
          <a:xfrm>
            <a:off x="1423904" y="3562787"/>
            <a:ext cx="4429878" cy="1742914"/>
            <a:chOff x="1373860" y="3562787"/>
            <a:chExt cx="4429878" cy="174291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2B12207-134F-5343-B803-3ABEAAE804AD}"/>
                </a:ext>
              </a:extLst>
            </p:cNvPr>
            <p:cNvSpPr/>
            <p:nvPr/>
          </p:nvSpPr>
          <p:spPr bwMode="auto">
            <a:xfrm>
              <a:off x="1373860" y="3932298"/>
              <a:ext cx="4429878" cy="1373403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67957B-7FE3-558B-4870-39F336914B40}"/>
                </a:ext>
              </a:extLst>
            </p:cNvPr>
            <p:cNvSpPr txBox="1"/>
            <p:nvPr/>
          </p:nvSpPr>
          <p:spPr>
            <a:xfrm>
              <a:off x="2581008" y="4771111"/>
              <a:ext cx="1991858" cy="400110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Local machine 1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E8E93BA-F9DE-A5DF-ACBF-7A037BA7AB58}"/>
                </a:ext>
              </a:extLst>
            </p:cNvPr>
            <p:cNvGrpSpPr/>
            <p:nvPr/>
          </p:nvGrpSpPr>
          <p:grpSpPr>
            <a:xfrm>
              <a:off x="3689172" y="3566062"/>
              <a:ext cx="1942728" cy="1068147"/>
              <a:chOff x="3689172" y="3566062"/>
              <a:chExt cx="1942728" cy="106814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A543392-6BC4-B535-538A-E62CC4C526E2}"/>
                  </a:ext>
                </a:extLst>
              </p:cNvPr>
              <p:cNvGrpSpPr/>
              <p:nvPr/>
            </p:nvGrpSpPr>
            <p:grpSpPr>
              <a:xfrm>
                <a:off x="3689172" y="3569128"/>
                <a:ext cx="663301" cy="831436"/>
                <a:chOff x="3678099" y="3259958"/>
                <a:chExt cx="663301" cy="831436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443DD61A-D98B-BF92-1F4D-8DC09DFF6236}"/>
                    </a:ext>
                  </a:extLst>
                </p:cNvPr>
                <p:cNvSpPr/>
                <p:nvPr/>
              </p:nvSpPr>
              <p:spPr bwMode="auto">
                <a:xfrm>
                  <a:off x="3678099" y="3259958"/>
                  <a:ext cx="663301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SMB1</a:t>
                  </a:r>
                </a:p>
              </p:txBody>
            </p:sp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0482B033-F897-58B2-A717-FBD6FB119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3876" y="3515578"/>
                  <a:ext cx="311749" cy="318772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0762327-3774-D82F-D221-50208A685955}"/>
                  </a:ext>
                </a:extLst>
              </p:cNvPr>
              <p:cNvGrpSpPr/>
              <p:nvPr/>
            </p:nvGrpSpPr>
            <p:grpSpPr>
              <a:xfrm>
                <a:off x="4968599" y="3566062"/>
                <a:ext cx="663301" cy="831436"/>
                <a:chOff x="3678099" y="3259958"/>
                <a:chExt cx="663301" cy="831436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ECFE188D-34AD-F2A6-D321-0318DE712B00}"/>
                    </a:ext>
                  </a:extLst>
                </p:cNvPr>
                <p:cNvSpPr/>
                <p:nvPr/>
              </p:nvSpPr>
              <p:spPr bwMode="auto">
                <a:xfrm>
                  <a:off x="3678099" y="3259958"/>
                  <a:ext cx="663301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SMB2</a:t>
                  </a:r>
                </a:p>
              </p:txBody>
            </p:sp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0331B450-158C-84D6-8591-0E2D619B9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3876" y="3515578"/>
                  <a:ext cx="311749" cy="31877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31" name="Rectangle: Rounded Corners 1130">
                <a:extLst>
                  <a:ext uri="{FF2B5EF4-FFF2-40B4-BE49-F238E27FC236}">
                    <a16:creationId xmlns:a16="http://schemas.microsoft.com/office/drawing/2014/main" id="{F902188C-EB83-7CE0-7961-DAD79E9E6B17}"/>
                  </a:ext>
                </a:extLst>
              </p:cNvPr>
              <p:cNvSpPr/>
              <p:nvPr/>
            </p:nvSpPr>
            <p:spPr bwMode="auto">
              <a:xfrm>
                <a:off x="3689172" y="4318714"/>
                <a:ext cx="1942728" cy="315495"/>
              </a:xfrm>
              <a:prstGeom prst="roundRect">
                <a:avLst>
                  <a:gd name="adj" fmla="val 4645"/>
                </a:avLst>
              </a:prstGeom>
              <a:solidFill>
                <a:srgbClr val="73236D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RDMA NICs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0B1843-7AE8-4D6C-CE3A-442CE00AF411}"/>
                </a:ext>
              </a:extLst>
            </p:cNvPr>
            <p:cNvGrpSpPr/>
            <p:nvPr/>
          </p:nvGrpSpPr>
          <p:grpSpPr>
            <a:xfrm>
              <a:off x="1544023" y="3565853"/>
              <a:ext cx="663301" cy="831436"/>
              <a:chOff x="3678099" y="3259958"/>
              <a:chExt cx="663301" cy="831436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CEECA79-ADAB-ECAB-2E22-F90DED38AD20}"/>
                  </a:ext>
                </a:extLst>
              </p:cNvPr>
              <p:cNvSpPr/>
              <p:nvPr/>
            </p:nvSpPr>
            <p:spPr bwMode="auto">
              <a:xfrm>
                <a:off x="3678099" y="3259958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95D1CBD4-8EF7-FC63-4CE5-FFCA487E7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853876" y="3515578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B52AE53-5D99-1BA8-3DC1-876AB265A9FE}"/>
                </a:ext>
              </a:extLst>
            </p:cNvPr>
            <p:cNvGrpSpPr/>
            <p:nvPr/>
          </p:nvGrpSpPr>
          <p:grpSpPr>
            <a:xfrm>
              <a:off x="2823450" y="3562787"/>
              <a:ext cx="663301" cy="831436"/>
              <a:chOff x="3678099" y="3259958"/>
              <a:chExt cx="663301" cy="831436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3645E19-DC46-9CF4-247F-6F77836E29A2}"/>
                  </a:ext>
                </a:extLst>
              </p:cNvPr>
              <p:cNvSpPr/>
              <p:nvPr/>
            </p:nvSpPr>
            <p:spPr bwMode="auto">
              <a:xfrm>
                <a:off x="3678099" y="3259958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3CDBA274-3B48-33F6-BA93-8F6FFBE8A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853876" y="3515578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599C417-A452-7578-7B28-44741C13099A}"/>
                </a:ext>
              </a:extLst>
            </p:cNvPr>
            <p:cNvSpPr/>
            <p:nvPr/>
          </p:nvSpPr>
          <p:spPr bwMode="auto">
            <a:xfrm>
              <a:off x="1544023" y="4315439"/>
              <a:ext cx="1942728" cy="318771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NICs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Switch Embedded Team (SET)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CF63CC-1D1A-B634-5668-A6C999D88397}"/>
              </a:ext>
            </a:extLst>
          </p:cNvPr>
          <p:cNvGrpSpPr/>
          <p:nvPr/>
        </p:nvGrpSpPr>
        <p:grpSpPr>
          <a:xfrm>
            <a:off x="6463398" y="3562787"/>
            <a:ext cx="4429878" cy="1742914"/>
            <a:chOff x="1373860" y="3562787"/>
            <a:chExt cx="4429878" cy="1742914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0B12E59-E8DE-09E1-1D40-48B6C3C9B7C8}"/>
                </a:ext>
              </a:extLst>
            </p:cNvPr>
            <p:cNvSpPr/>
            <p:nvPr/>
          </p:nvSpPr>
          <p:spPr bwMode="auto">
            <a:xfrm>
              <a:off x="1373860" y="3932298"/>
              <a:ext cx="4429878" cy="1373403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46496E-CD4F-E795-B86C-0C9CB0AB5C84}"/>
                </a:ext>
              </a:extLst>
            </p:cNvPr>
            <p:cNvSpPr txBox="1"/>
            <p:nvPr/>
          </p:nvSpPr>
          <p:spPr>
            <a:xfrm>
              <a:off x="2463653" y="4664193"/>
              <a:ext cx="2250291" cy="615553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Local machine </a:t>
              </a: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Scale: 2 to 16 machines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ABF7746-079F-0F9E-EAAA-76D0D61E9BB6}"/>
                </a:ext>
              </a:extLst>
            </p:cNvPr>
            <p:cNvGrpSpPr/>
            <p:nvPr/>
          </p:nvGrpSpPr>
          <p:grpSpPr>
            <a:xfrm>
              <a:off x="3689172" y="3566062"/>
              <a:ext cx="1942728" cy="1068147"/>
              <a:chOff x="3689172" y="3566062"/>
              <a:chExt cx="1942728" cy="1068147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6DC1A7F-103C-51AE-F363-BBEFDBF81B38}"/>
                  </a:ext>
                </a:extLst>
              </p:cNvPr>
              <p:cNvGrpSpPr/>
              <p:nvPr/>
            </p:nvGrpSpPr>
            <p:grpSpPr>
              <a:xfrm>
                <a:off x="3689172" y="3569128"/>
                <a:ext cx="663301" cy="831436"/>
                <a:chOff x="3678099" y="3259958"/>
                <a:chExt cx="663301" cy="831436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44ACA649-F96B-FD6C-7843-33301AA55168}"/>
                    </a:ext>
                  </a:extLst>
                </p:cNvPr>
                <p:cNvSpPr/>
                <p:nvPr/>
              </p:nvSpPr>
              <p:spPr bwMode="auto">
                <a:xfrm>
                  <a:off x="3678099" y="3259958"/>
                  <a:ext cx="663301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SMB1</a:t>
                  </a:r>
                </a:p>
              </p:txBody>
            </p:sp>
            <p:pic>
              <p:nvPicPr>
                <p:cNvPr id="62" name="Graphic 61">
                  <a:extLst>
                    <a:ext uri="{FF2B5EF4-FFF2-40B4-BE49-F238E27FC236}">
                      <a16:creationId xmlns:a16="http://schemas.microsoft.com/office/drawing/2014/main" id="{F37D48C5-8A5F-75F9-5EBB-0E1FE46C9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3876" y="3515578"/>
                  <a:ext cx="311749" cy="318772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24A3687-8D98-1C54-029A-ECD7FA598929}"/>
                  </a:ext>
                </a:extLst>
              </p:cNvPr>
              <p:cNvGrpSpPr/>
              <p:nvPr/>
            </p:nvGrpSpPr>
            <p:grpSpPr>
              <a:xfrm>
                <a:off x="4968599" y="3566062"/>
                <a:ext cx="663301" cy="831436"/>
                <a:chOff x="3678099" y="3259958"/>
                <a:chExt cx="663301" cy="831436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8EF3C8DA-4313-F953-F1AE-EFE7E5B0AE10}"/>
                    </a:ext>
                  </a:extLst>
                </p:cNvPr>
                <p:cNvSpPr/>
                <p:nvPr/>
              </p:nvSpPr>
              <p:spPr bwMode="auto">
                <a:xfrm>
                  <a:off x="3678099" y="3259958"/>
                  <a:ext cx="663301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SMB2</a:t>
                  </a:r>
                </a:p>
              </p:txBody>
            </p:sp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40BB776B-510E-EB91-4015-028203ECC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3876" y="3515578"/>
                  <a:ext cx="311749" cy="31877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5B05F010-A301-2F2E-5165-2D2FA64E4F15}"/>
                  </a:ext>
                </a:extLst>
              </p:cNvPr>
              <p:cNvSpPr/>
              <p:nvPr/>
            </p:nvSpPr>
            <p:spPr bwMode="auto">
              <a:xfrm>
                <a:off x="3689172" y="4318714"/>
                <a:ext cx="1942728" cy="315495"/>
              </a:xfrm>
              <a:prstGeom prst="roundRect">
                <a:avLst>
                  <a:gd name="adj" fmla="val 4645"/>
                </a:avLst>
              </a:prstGeom>
              <a:solidFill>
                <a:srgbClr val="73236D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RDMA NICs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AA70B99-55F8-3C5C-2FA3-433FC68631A2}"/>
                </a:ext>
              </a:extLst>
            </p:cNvPr>
            <p:cNvGrpSpPr/>
            <p:nvPr/>
          </p:nvGrpSpPr>
          <p:grpSpPr>
            <a:xfrm>
              <a:off x="1544023" y="3565853"/>
              <a:ext cx="663301" cy="831436"/>
              <a:chOff x="3678099" y="3259958"/>
              <a:chExt cx="663301" cy="83143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B0DBFF52-E5DF-A13F-FD82-6E3C918A4D07}"/>
                  </a:ext>
                </a:extLst>
              </p:cNvPr>
              <p:cNvSpPr/>
              <p:nvPr/>
            </p:nvSpPr>
            <p:spPr bwMode="auto">
              <a:xfrm>
                <a:off x="3678099" y="3259958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7224589D-07D8-ACB7-1912-A8AC46F11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853876" y="3515578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FD5ACA-3C7C-4A78-987D-D52136C568B8}"/>
                </a:ext>
              </a:extLst>
            </p:cNvPr>
            <p:cNvGrpSpPr/>
            <p:nvPr/>
          </p:nvGrpSpPr>
          <p:grpSpPr>
            <a:xfrm>
              <a:off x="2823450" y="3562787"/>
              <a:ext cx="663301" cy="831436"/>
              <a:chOff x="3678099" y="3259958"/>
              <a:chExt cx="663301" cy="83143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9E9C942-0C10-93CD-A54F-4BA18ACECEAB}"/>
                  </a:ext>
                </a:extLst>
              </p:cNvPr>
              <p:cNvSpPr/>
              <p:nvPr/>
            </p:nvSpPr>
            <p:spPr bwMode="auto">
              <a:xfrm>
                <a:off x="3678099" y="3259958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70762969-DAB4-E7AC-76BA-9CAB694B8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853876" y="3515578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8793B7-3ED9-CC65-E899-A570F2A2D455}"/>
                </a:ext>
              </a:extLst>
            </p:cNvPr>
            <p:cNvSpPr/>
            <p:nvPr/>
          </p:nvSpPr>
          <p:spPr bwMode="auto">
            <a:xfrm>
              <a:off x="1544023" y="4315439"/>
              <a:ext cx="1942728" cy="318771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NICs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Switch Embedded Team (SET)</a:t>
              </a: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DA10386-422E-580D-72F3-552E372D87CC}"/>
              </a:ext>
            </a:extLst>
          </p:cNvPr>
          <p:cNvCxnSpPr>
            <a:cxnSpLocks/>
            <a:endCxn id="1114" idx="2"/>
          </p:cNvCxnSpPr>
          <p:nvPr/>
        </p:nvCxnSpPr>
        <p:spPr>
          <a:xfrm flipV="1">
            <a:off x="1925718" y="2475286"/>
            <a:ext cx="1713191" cy="1090567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15549E-0589-F972-F015-F382B0104A9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205145" y="2475286"/>
            <a:ext cx="5473258" cy="1087501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E3E6B6-7AB2-50D0-53FE-D3AE8847B030}"/>
              </a:ext>
            </a:extLst>
          </p:cNvPr>
          <p:cNvCxnSpPr>
            <a:cxnSpLocks/>
            <a:endCxn id="1114" idx="2"/>
          </p:cNvCxnSpPr>
          <p:nvPr/>
        </p:nvCxnSpPr>
        <p:spPr>
          <a:xfrm flipH="1" flipV="1">
            <a:off x="3638909" y="2475286"/>
            <a:ext cx="3326303" cy="1090567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513C0-E8C5-0B61-DC18-ECB25A76322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244639" y="2475286"/>
            <a:ext cx="433764" cy="1087501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171420-6B2C-9A28-65B4-7DD3470DC0EE}"/>
              </a:ext>
            </a:extLst>
          </p:cNvPr>
          <p:cNvCxnSpPr>
            <a:cxnSpLocks/>
            <a:endCxn id="1114" idx="2"/>
          </p:cNvCxnSpPr>
          <p:nvPr/>
        </p:nvCxnSpPr>
        <p:spPr>
          <a:xfrm flipH="1" flipV="1">
            <a:off x="3638909" y="2475286"/>
            <a:ext cx="431958" cy="1093842"/>
          </a:xfrm>
          <a:prstGeom prst="line">
            <a:avLst/>
          </a:prstGeom>
          <a:ln w="12700">
            <a:solidFill>
              <a:srgbClr val="ED4DF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CAE3E3-F677-B828-F823-FCD26E0E2126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350294" y="2475286"/>
            <a:ext cx="3328109" cy="1090776"/>
          </a:xfrm>
          <a:prstGeom prst="line">
            <a:avLst/>
          </a:prstGeom>
          <a:ln w="12700">
            <a:solidFill>
              <a:srgbClr val="ED4DF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581FF6-5F4C-5A39-5F3D-984C16743602}"/>
              </a:ext>
            </a:extLst>
          </p:cNvPr>
          <p:cNvCxnSpPr>
            <a:cxnSpLocks/>
            <a:endCxn id="1114" idx="2"/>
          </p:cNvCxnSpPr>
          <p:nvPr/>
        </p:nvCxnSpPr>
        <p:spPr>
          <a:xfrm flipH="1" flipV="1">
            <a:off x="3638909" y="2475286"/>
            <a:ext cx="5471452" cy="1093842"/>
          </a:xfrm>
          <a:prstGeom prst="line">
            <a:avLst/>
          </a:prstGeom>
          <a:ln w="12700">
            <a:solidFill>
              <a:srgbClr val="ED4DF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56DFCB-1DAF-45E6-02DA-521536892CCC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8678403" y="2475286"/>
            <a:ext cx="1711385" cy="1090776"/>
          </a:xfrm>
          <a:prstGeom prst="line">
            <a:avLst/>
          </a:prstGeom>
          <a:ln w="12700">
            <a:solidFill>
              <a:srgbClr val="ED4DF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F105F4-2EB1-36DF-8682-EE6B39148D3E}"/>
              </a:ext>
            </a:extLst>
          </p:cNvPr>
          <p:cNvGrpSpPr/>
          <p:nvPr/>
        </p:nvGrpSpPr>
        <p:grpSpPr>
          <a:xfrm>
            <a:off x="4887584" y="1856281"/>
            <a:ext cx="2542141" cy="308681"/>
            <a:chOff x="4887585" y="1844892"/>
            <a:chExt cx="2542141" cy="3086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032C79-7417-C15F-06EA-D6D484777BCA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85" y="1844892"/>
              <a:ext cx="254214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DDDB9C-B508-D570-733E-4C49179BE982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85" y="2153573"/>
              <a:ext cx="254214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BC592A1-5ED0-27EB-B0E9-C4B929F4CE3C}"/>
              </a:ext>
            </a:extLst>
          </p:cNvPr>
          <p:cNvSpPr txBox="1"/>
          <p:nvPr/>
        </p:nvSpPr>
        <p:spPr>
          <a:xfrm>
            <a:off x="339716" y="309218"/>
            <a:ext cx="224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F053E496-FB9E-A91B-A337-307A28EC0C48}"/>
              </a:ext>
            </a:extLst>
          </p:cNvPr>
          <p:cNvSpPr/>
          <p:nvPr/>
        </p:nvSpPr>
        <p:spPr bwMode="auto">
          <a:xfrm rot="5400000">
            <a:off x="5933084" y="1364241"/>
            <a:ext cx="472075" cy="1299102"/>
          </a:xfrm>
          <a:prstGeom prst="can">
            <a:avLst/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Link Aggregation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750A78C-713B-3B1B-B391-F6FCB48B8070}"/>
              </a:ext>
            </a:extLst>
          </p:cNvPr>
          <p:cNvSpPr/>
          <p:nvPr/>
        </p:nvSpPr>
        <p:spPr bwMode="auto">
          <a:xfrm rot="10800000">
            <a:off x="164954" y="3023194"/>
            <a:ext cx="11842646" cy="376482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9BE297-FEC5-3509-26E3-37D288912A18}"/>
              </a:ext>
            </a:extLst>
          </p:cNvPr>
          <p:cNvGrpSpPr/>
          <p:nvPr/>
        </p:nvGrpSpPr>
        <p:grpSpPr>
          <a:xfrm>
            <a:off x="3409858" y="1313185"/>
            <a:ext cx="5477820" cy="1374109"/>
            <a:chOff x="3393483" y="1121540"/>
            <a:chExt cx="5477820" cy="13741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D97576-A0CE-8193-B1B8-A18D0C6C9AEC}"/>
                </a:ext>
              </a:extLst>
            </p:cNvPr>
            <p:cNvGrpSpPr/>
            <p:nvPr/>
          </p:nvGrpSpPr>
          <p:grpSpPr>
            <a:xfrm>
              <a:off x="3393483" y="1383951"/>
              <a:ext cx="1518113" cy="1069788"/>
              <a:chOff x="9530322" y="1425861"/>
              <a:chExt cx="1518113" cy="1069788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913D47F-D1B7-2CD1-325D-3083D91E4FC5}"/>
                  </a:ext>
                </a:extLst>
              </p:cNvPr>
              <p:cNvSpPr/>
              <p:nvPr/>
            </p:nvSpPr>
            <p:spPr bwMode="auto">
              <a:xfrm>
                <a:off x="9530322" y="1425861"/>
                <a:ext cx="1518113" cy="1069788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Network switch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F1B3845-2668-BEF6-2AA2-6EE0ED782D6A}"/>
                  </a:ext>
                </a:extLst>
              </p:cNvPr>
              <p:cNvGrpSpPr/>
              <p:nvPr/>
            </p:nvGrpSpPr>
            <p:grpSpPr>
              <a:xfrm>
                <a:off x="9698759" y="1692150"/>
                <a:ext cx="1159435" cy="335280"/>
                <a:chOff x="7538489" y="1620801"/>
                <a:chExt cx="1159435" cy="335280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413ED761-FFFD-B275-8A00-3038EB148BA5}"/>
                    </a:ext>
                  </a:extLst>
                </p:cNvPr>
                <p:cNvSpPr/>
                <p:nvPr/>
              </p:nvSpPr>
              <p:spPr bwMode="auto">
                <a:xfrm rot="10800000">
                  <a:off x="7538489" y="1620801"/>
                  <a:ext cx="1159435" cy="33528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8F4D056C-3962-C222-1F73-47BCBECE7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336672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48B76369-A2EA-4E1D-99EF-B5BB20F7DF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130068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33" name="Graphic 32">
                  <a:extLst>
                    <a:ext uri="{FF2B5EF4-FFF2-40B4-BE49-F238E27FC236}">
                      <a16:creationId xmlns:a16="http://schemas.microsoft.com/office/drawing/2014/main" id="{1BD24CDF-7583-124C-3C9F-D114B879C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923464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DB35E0A3-AB42-9246-1524-EAD6A864E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716860" y="1706526"/>
                  <a:ext cx="182880" cy="18288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DEE8D6-9E1E-778F-69AE-E3063EFB9414}"/>
                </a:ext>
              </a:extLst>
            </p:cNvPr>
            <p:cNvCxnSpPr>
              <a:cxnSpLocks/>
            </p:cNvCxnSpPr>
            <p:nvPr/>
          </p:nvCxnSpPr>
          <p:spPr>
            <a:xfrm>
              <a:off x="4911596" y="1822325"/>
              <a:ext cx="244159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584A8FCA-0CF2-2ED0-26B1-414999156818}"/>
                </a:ext>
              </a:extLst>
            </p:cNvPr>
            <p:cNvCxnSpPr>
              <a:cxnSpLocks/>
              <a:stCxn id="28" idx="0"/>
              <a:endCxn id="76" idx="1"/>
            </p:cNvCxnSpPr>
            <p:nvPr/>
          </p:nvCxnSpPr>
          <p:spPr>
            <a:xfrm rot="5400000" flipH="1" flipV="1">
              <a:off x="4564103" y="709978"/>
              <a:ext cx="262411" cy="1085537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B392C7-2883-FEDB-5EAA-20D280AB4FBF}"/>
                </a:ext>
              </a:extLst>
            </p:cNvPr>
            <p:cNvGrpSpPr/>
            <p:nvPr/>
          </p:nvGrpSpPr>
          <p:grpSpPr>
            <a:xfrm>
              <a:off x="7353190" y="1383951"/>
              <a:ext cx="1518113" cy="1069788"/>
              <a:chOff x="9530322" y="1425861"/>
              <a:chExt cx="1518113" cy="1069788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3EF9CA8-3BB1-24CF-E2F9-BF517B206307}"/>
                  </a:ext>
                </a:extLst>
              </p:cNvPr>
              <p:cNvSpPr/>
              <p:nvPr/>
            </p:nvSpPr>
            <p:spPr bwMode="auto">
              <a:xfrm>
                <a:off x="9530322" y="1425861"/>
                <a:ext cx="1518113" cy="1069788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Network switch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C8E9167-DE1B-F313-93C1-E208F81CF033}"/>
                  </a:ext>
                </a:extLst>
              </p:cNvPr>
              <p:cNvGrpSpPr/>
              <p:nvPr/>
            </p:nvGrpSpPr>
            <p:grpSpPr>
              <a:xfrm>
                <a:off x="9698759" y="1692150"/>
                <a:ext cx="1159435" cy="335280"/>
                <a:chOff x="7538489" y="1620801"/>
                <a:chExt cx="1159435" cy="33528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5CEB25C1-7206-29CB-BC6B-89859F45DF12}"/>
                    </a:ext>
                  </a:extLst>
                </p:cNvPr>
                <p:cNvSpPr/>
                <p:nvPr/>
              </p:nvSpPr>
              <p:spPr bwMode="auto">
                <a:xfrm rot="10800000">
                  <a:off x="7538489" y="1620801"/>
                  <a:ext cx="1159435" cy="33528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" name="Graphic 21">
                  <a:extLst>
                    <a:ext uri="{FF2B5EF4-FFF2-40B4-BE49-F238E27FC236}">
                      <a16:creationId xmlns:a16="http://schemas.microsoft.com/office/drawing/2014/main" id="{E1876A8C-6DB7-0756-90A0-83364FE3E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336672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23" name="Graphic 22">
                  <a:extLst>
                    <a:ext uri="{FF2B5EF4-FFF2-40B4-BE49-F238E27FC236}">
                      <a16:creationId xmlns:a16="http://schemas.microsoft.com/office/drawing/2014/main" id="{B32CF52D-A6F8-5A8A-9219-EE58C5EAD2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130068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24" name="Graphic 23">
                  <a:extLst>
                    <a:ext uri="{FF2B5EF4-FFF2-40B4-BE49-F238E27FC236}">
                      <a16:creationId xmlns:a16="http://schemas.microsoft.com/office/drawing/2014/main" id="{F78D4CE6-FDD1-BC79-3C54-493BB1F45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923464" y="1706526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82FCCA85-054D-3DFC-2DA3-0CB2E33F4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716860" y="1706526"/>
                  <a:ext cx="182880" cy="182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73DAFF6-C9BC-E44E-BF24-C1FDAB67BFDE}"/>
                </a:ext>
              </a:extLst>
            </p:cNvPr>
            <p:cNvGrpSpPr/>
            <p:nvPr/>
          </p:nvGrpSpPr>
          <p:grpSpPr>
            <a:xfrm>
              <a:off x="3489518" y="2085985"/>
              <a:ext cx="5292544" cy="409664"/>
              <a:chOff x="3489518" y="2085985"/>
              <a:chExt cx="5292544" cy="40966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9B7B6E0-6C32-28AD-943E-8967C1999B6E}"/>
                  </a:ext>
                </a:extLst>
              </p:cNvPr>
              <p:cNvGrpSpPr/>
              <p:nvPr/>
            </p:nvGrpSpPr>
            <p:grpSpPr>
              <a:xfrm>
                <a:off x="3489518" y="2085985"/>
                <a:ext cx="5292544" cy="409664"/>
                <a:chOff x="3489518" y="2085985"/>
                <a:chExt cx="5292544" cy="409664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DFC5D4D-27F3-9999-15F2-527928DD9214}"/>
                    </a:ext>
                  </a:extLst>
                </p:cNvPr>
                <p:cNvSpPr/>
                <p:nvPr/>
              </p:nvSpPr>
              <p:spPr bwMode="auto">
                <a:xfrm>
                  <a:off x="3489518" y="2085985"/>
                  <a:ext cx="5292544" cy="40966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5875" cap="flat" cmpd="sng" algn="ctr">
                  <a:solidFill>
                    <a:schemeClr val="tx2"/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463D3549-D875-9453-F4BD-AD8D1A22E8AE}"/>
                    </a:ext>
                  </a:extLst>
                </p:cNvPr>
                <p:cNvSpPr/>
                <p:nvPr/>
              </p:nvSpPr>
              <p:spPr bwMode="auto">
                <a:xfrm>
                  <a:off x="5034560" y="2195883"/>
                  <a:ext cx="2195998" cy="1828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4">
                    <a:lumMod val="75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Management and Compute networks</a:t>
                  </a: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31A7C694-C6FF-2CFF-B43D-CAFBA39B3AFA}"/>
                    </a:ext>
                  </a:extLst>
                </p:cNvPr>
                <p:cNvSpPr/>
                <p:nvPr/>
              </p:nvSpPr>
              <p:spPr bwMode="auto">
                <a:xfrm>
                  <a:off x="3606020" y="2195883"/>
                  <a:ext cx="1093702" cy="1828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Trunk Port</a:t>
                  </a:r>
                </a:p>
              </p:txBody>
            </p:sp>
          </p:grp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A2ADFC5-5211-1CE4-198A-330E8DA1B8C0}"/>
                  </a:ext>
                </a:extLst>
              </p:cNvPr>
              <p:cNvSpPr/>
              <p:nvPr/>
            </p:nvSpPr>
            <p:spPr bwMode="auto">
              <a:xfrm>
                <a:off x="7565396" y="2195883"/>
                <a:ext cx="1093702" cy="18288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9BE71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Trunk Port</a:t>
                </a:r>
              </a:p>
            </p:txBody>
          </p:sp>
        </p:grp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038E118C-F1A6-134D-5180-AD771AA82261}"/>
                </a:ext>
              </a:extLst>
            </p:cNvPr>
            <p:cNvCxnSpPr>
              <a:cxnSpLocks/>
              <a:stCxn id="76" idx="3"/>
              <a:endCxn id="19" idx="0"/>
            </p:cNvCxnSpPr>
            <p:nvPr/>
          </p:nvCxnSpPr>
          <p:spPr>
            <a:xfrm>
              <a:off x="7046484" y="1121540"/>
              <a:ext cx="1065763" cy="26241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78F2E8-19B3-BBD3-6EA4-E5135E9BF1D8}"/>
              </a:ext>
            </a:extLst>
          </p:cNvPr>
          <p:cNvSpPr/>
          <p:nvPr/>
        </p:nvSpPr>
        <p:spPr bwMode="auto">
          <a:xfrm>
            <a:off x="1301481" y="3413924"/>
            <a:ext cx="3056275" cy="2182588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ACEAA61-C201-0B81-95CD-14479FFD3362}"/>
              </a:ext>
            </a:extLst>
          </p:cNvPr>
          <p:cNvSpPr/>
          <p:nvPr/>
        </p:nvSpPr>
        <p:spPr bwMode="auto">
          <a:xfrm>
            <a:off x="4620637" y="3413924"/>
            <a:ext cx="3056275" cy="2182588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982C999-01A9-EB36-2F16-52021ED91DDC}"/>
              </a:ext>
            </a:extLst>
          </p:cNvPr>
          <p:cNvSpPr/>
          <p:nvPr/>
        </p:nvSpPr>
        <p:spPr bwMode="auto">
          <a:xfrm>
            <a:off x="7939793" y="3413924"/>
            <a:ext cx="3056275" cy="2182588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FDB57CF-E0F7-E86D-5B41-57015A4435F8}"/>
              </a:ext>
            </a:extLst>
          </p:cNvPr>
          <p:cNvSpPr/>
          <p:nvPr/>
        </p:nvSpPr>
        <p:spPr bwMode="auto">
          <a:xfrm rot="10800000">
            <a:off x="1200850" y="3083757"/>
            <a:ext cx="9895839" cy="1032170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A02587C-C6BF-33D2-7596-3E8E9435BAE0}"/>
              </a:ext>
            </a:extLst>
          </p:cNvPr>
          <p:cNvGrpSpPr/>
          <p:nvPr/>
        </p:nvGrpSpPr>
        <p:grpSpPr>
          <a:xfrm>
            <a:off x="8496457" y="3168707"/>
            <a:ext cx="1942947" cy="876325"/>
            <a:chOff x="6455500" y="3250524"/>
            <a:chExt cx="1942947" cy="87632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DCE6FE5-4150-0B2E-CA98-EAD594B66E03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A512CC4-110F-74CF-8A99-796D29373FAC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E34A2CE3-DA33-6CF7-5B41-E1FA25A40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79F98F7-F094-8553-8CA7-19A0740DEAE8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0864B56-C956-4A88-54DA-CBB457780E30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D93D1BE8-F7FA-8386-6122-B40D29FDA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740C5F1-8616-1BD5-CF4E-BCF735895DED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46888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Intent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AB06FF8-CFB1-8784-53D1-98E8B423B22E}"/>
              </a:ext>
            </a:extLst>
          </p:cNvPr>
          <p:cNvCxnSpPr>
            <a:cxnSpLocks/>
            <a:stCxn id="52" idx="0"/>
          </p:cNvCxnSpPr>
          <p:nvPr/>
        </p:nvCxnSpPr>
        <p:spPr>
          <a:xfrm rot="5400000" flipH="1" flipV="1">
            <a:off x="2586459" y="2405816"/>
            <a:ext cx="366229" cy="1159555"/>
          </a:xfrm>
          <a:prstGeom prst="bentConnector2">
            <a:avLst/>
          </a:prstGeom>
          <a:ln w="127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EBDABF2-42C0-F912-C322-D7C08B0B8390}"/>
              </a:ext>
            </a:extLst>
          </p:cNvPr>
          <p:cNvCxnSpPr>
            <a:cxnSpLocks/>
            <a:stCxn id="61" idx="0"/>
            <a:endCxn id="18" idx="2"/>
          </p:cNvCxnSpPr>
          <p:nvPr/>
        </p:nvCxnSpPr>
        <p:spPr>
          <a:xfrm rot="16200000" flipV="1">
            <a:off x="4539950" y="2199705"/>
            <a:ext cx="598299" cy="1339706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B591ACE3-F2E4-7C74-6BF0-DB2A22A39053}"/>
              </a:ext>
            </a:extLst>
          </p:cNvPr>
          <p:cNvCxnSpPr>
            <a:cxnSpLocks/>
            <a:stCxn id="70" idx="0"/>
          </p:cNvCxnSpPr>
          <p:nvPr/>
        </p:nvCxnSpPr>
        <p:spPr>
          <a:xfrm rot="16200000" flipV="1">
            <a:off x="6678391" y="1018989"/>
            <a:ext cx="364258" cy="3935177"/>
          </a:xfrm>
          <a:prstGeom prst="bentConnector2">
            <a:avLst/>
          </a:prstGeom>
          <a:ln w="127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F28A3706-0DDD-E87C-B25D-770068D90D0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6097" y="2478968"/>
            <a:ext cx="185240" cy="325480"/>
          </a:xfrm>
          <a:prstGeom prst="bentConnector2">
            <a:avLst/>
          </a:prstGeom>
          <a:ln w="127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24ED0F6-5613-CFA0-F0C8-4CD95D1C69D6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5293196" y="1092339"/>
            <a:ext cx="252614" cy="3900123"/>
          </a:xfrm>
          <a:prstGeom prst="bentConnector2">
            <a:avLst/>
          </a:prstGeom>
          <a:ln w="12700">
            <a:solidFill>
              <a:srgbClr val="9BE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13B9E2E9-13AE-C247-DB36-F5C835BFF94B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7259317" y="2589219"/>
            <a:ext cx="432705" cy="212204"/>
          </a:xfrm>
          <a:prstGeom prst="bentConnector2">
            <a:avLst/>
          </a:prstGeom>
          <a:ln w="12700">
            <a:solidFill>
              <a:srgbClr val="9BE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A0B76C2-0E15-1ED7-7218-24E117CACCA9}"/>
              </a:ext>
            </a:extLst>
          </p:cNvPr>
          <p:cNvCxnSpPr>
            <a:cxnSpLocks/>
            <a:stCxn id="63" idx="0"/>
            <a:endCxn id="15" idx="2"/>
          </p:cNvCxnSpPr>
          <p:nvPr/>
        </p:nvCxnSpPr>
        <p:spPr>
          <a:xfrm rot="5400000" flipH="1" flipV="1">
            <a:off x="7159461" y="2199546"/>
            <a:ext cx="598299" cy="1340024"/>
          </a:xfrm>
          <a:prstGeom prst="bentConnector3">
            <a:avLst>
              <a:gd name="adj1" fmla="val 35479"/>
            </a:avLst>
          </a:prstGeom>
          <a:ln w="12700">
            <a:solidFill>
              <a:srgbClr val="9BE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EEB9152-8F21-F953-2490-BD63A7B57B43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348040" y="2408992"/>
            <a:ext cx="359879" cy="1159551"/>
          </a:xfrm>
          <a:prstGeom prst="bentConnector2">
            <a:avLst/>
          </a:prstGeom>
          <a:ln w="12700">
            <a:solidFill>
              <a:srgbClr val="9BE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080C31-592D-DE65-3FE3-C1C8405E4031}"/>
              </a:ext>
            </a:extLst>
          </p:cNvPr>
          <p:cNvGrpSpPr/>
          <p:nvPr/>
        </p:nvGrpSpPr>
        <p:grpSpPr>
          <a:xfrm>
            <a:off x="191341" y="3088729"/>
            <a:ext cx="925318" cy="762079"/>
            <a:chOff x="157054" y="3400596"/>
            <a:chExt cx="925318" cy="762079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C730114-8898-8068-1A96-6F2485930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546" y="3400596"/>
              <a:ext cx="365760" cy="36576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9A8AC5E-379E-1F83-7BAF-BCBF93884F10}"/>
                </a:ext>
              </a:extLst>
            </p:cNvPr>
            <p:cNvSpPr txBox="1"/>
            <p:nvPr/>
          </p:nvSpPr>
          <p:spPr>
            <a:xfrm>
              <a:off x="157054" y="3824121"/>
              <a:ext cx="92531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Local instance</a:t>
              </a:r>
            </a:p>
          </p:txBody>
        </p:sp>
      </p:grp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CC9FCFD-0027-598F-C76F-2C3A767B280B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3324117" y="2504201"/>
            <a:ext cx="323510" cy="273045"/>
          </a:xfrm>
          <a:prstGeom prst="bentConnector2">
            <a:avLst/>
          </a:prstGeom>
          <a:ln w="127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08645B-2BB2-C078-70A7-2D2DF67BAEFE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V="1">
            <a:off x="8646908" y="2507533"/>
            <a:ext cx="329860" cy="272730"/>
          </a:xfrm>
          <a:prstGeom prst="bentConnector2">
            <a:avLst/>
          </a:prstGeom>
          <a:ln w="12700">
            <a:solidFill>
              <a:srgbClr val="9BE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390A0C8-C1E6-033D-C95E-7959BCE15457}"/>
              </a:ext>
            </a:extLst>
          </p:cNvPr>
          <p:cNvSpPr txBox="1"/>
          <p:nvPr/>
        </p:nvSpPr>
        <p:spPr>
          <a:xfrm>
            <a:off x="1763383" y="4149589"/>
            <a:ext cx="2132467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840C693-1DE9-8007-3A07-167CF27D28AB}"/>
              </a:ext>
            </a:extLst>
          </p:cNvPr>
          <p:cNvSpPr txBox="1"/>
          <p:nvPr/>
        </p:nvSpPr>
        <p:spPr>
          <a:xfrm>
            <a:off x="5029033" y="4152161"/>
            <a:ext cx="2232107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31BE627-E250-57AD-FAC4-8E66A6206685}"/>
              </a:ext>
            </a:extLst>
          </p:cNvPr>
          <p:cNvSpPr txBox="1"/>
          <p:nvPr/>
        </p:nvSpPr>
        <p:spPr>
          <a:xfrm>
            <a:off x="8443779" y="4141456"/>
            <a:ext cx="2048276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3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B2C761E-BE19-A839-33CC-B77A32A8D940}"/>
              </a:ext>
            </a:extLst>
          </p:cNvPr>
          <p:cNvGrpSpPr/>
          <p:nvPr/>
        </p:nvGrpSpPr>
        <p:grpSpPr>
          <a:xfrm>
            <a:off x="1393397" y="4502438"/>
            <a:ext cx="2872439" cy="985817"/>
            <a:chOff x="1365519" y="4445119"/>
            <a:chExt cx="2872439" cy="98581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5144192-3373-B8D2-BA36-CCCABF7BEBFA}"/>
                </a:ext>
              </a:extLst>
            </p:cNvPr>
            <p:cNvGrpSpPr/>
            <p:nvPr/>
          </p:nvGrpSpPr>
          <p:grpSpPr>
            <a:xfrm>
              <a:off x="1365519" y="4588092"/>
              <a:ext cx="663301" cy="831436"/>
              <a:chOff x="1430111" y="4594004"/>
              <a:chExt cx="663301" cy="831436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B0D4340-A921-21B0-291D-9CF2916CE547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65E76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65E76B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10.0.1.1</a:t>
                </a: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2B19C7B9-5435-38A7-AFF4-5716C0D4A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026F1E3-07A5-7E0E-9862-B62D004249F7}"/>
                </a:ext>
              </a:extLst>
            </p:cNvPr>
            <p:cNvGrpSpPr/>
            <p:nvPr/>
          </p:nvGrpSpPr>
          <p:grpSpPr>
            <a:xfrm>
              <a:off x="2101898" y="4588616"/>
              <a:ext cx="663301" cy="831436"/>
              <a:chOff x="1430111" y="4594004"/>
              <a:chExt cx="663301" cy="831436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F374B5FF-515E-2B2A-95C6-00F730B6BE64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F15D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A44D3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10.0.2.1</a:t>
                </a:r>
              </a:p>
            </p:txBody>
          </p:sp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79F59269-8A3A-58E5-A837-101EE6795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90D697E-99F7-E931-C8E9-E43C1CDC2D25}"/>
                </a:ext>
              </a:extLst>
            </p:cNvPr>
            <p:cNvGrpSpPr/>
            <p:nvPr/>
          </p:nvGrpSpPr>
          <p:grpSpPr>
            <a:xfrm>
              <a:off x="2838277" y="4594058"/>
              <a:ext cx="663301" cy="831436"/>
              <a:chOff x="1430111" y="4594004"/>
              <a:chExt cx="663301" cy="831436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625BB3E0-A628-C072-0DDB-EC13A3662B38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10.0.3.1</a:t>
                </a:r>
              </a:p>
            </p:txBody>
          </p: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CEB18D3F-530D-607F-EECB-CEDBDFC97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487A7C6-CCB3-7F00-4176-FD2B81963D0F}"/>
                </a:ext>
              </a:extLst>
            </p:cNvPr>
            <p:cNvGrpSpPr/>
            <p:nvPr/>
          </p:nvGrpSpPr>
          <p:grpSpPr>
            <a:xfrm>
              <a:off x="3574656" y="4599500"/>
              <a:ext cx="663301" cy="831436"/>
              <a:chOff x="1430111" y="4594004"/>
              <a:chExt cx="663301" cy="831436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AA56AADD-98B1-82DF-3299-7507B4EC544E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88A1C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88A1C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10.0.4.1</a:t>
                </a:r>
              </a:p>
            </p:txBody>
          </p:sp>
          <p:pic>
            <p:nvPicPr>
              <p:cNvPr id="1024" name="Graphic 1023">
                <a:extLst>
                  <a:ext uri="{FF2B5EF4-FFF2-40B4-BE49-F238E27FC236}">
                    <a16:creationId xmlns:a16="http://schemas.microsoft.com/office/drawing/2014/main" id="{B366312E-8BE3-E2F2-C272-E5D1D113C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49C73AE-8684-85E5-E47E-D25591CB3C33}"/>
                </a:ext>
              </a:extLst>
            </p:cNvPr>
            <p:cNvSpPr/>
            <p:nvPr/>
          </p:nvSpPr>
          <p:spPr bwMode="auto">
            <a:xfrm>
              <a:off x="1365520" y="4445119"/>
              <a:ext cx="2872438" cy="246888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 | Storage Intent</a:t>
              </a: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067696F2-8D57-AE3B-D1BD-242A9C515D2D}"/>
              </a:ext>
            </a:extLst>
          </p:cNvPr>
          <p:cNvGrpSpPr/>
          <p:nvPr/>
        </p:nvGrpSpPr>
        <p:grpSpPr>
          <a:xfrm>
            <a:off x="4709332" y="4500148"/>
            <a:ext cx="2872439" cy="985817"/>
            <a:chOff x="1365519" y="4445119"/>
            <a:chExt cx="2872439" cy="985817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BFBB11EB-3269-451E-85C9-A5D16C7B1C4E}"/>
                </a:ext>
              </a:extLst>
            </p:cNvPr>
            <p:cNvGrpSpPr/>
            <p:nvPr/>
          </p:nvGrpSpPr>
          <p:grpSpPr>
            <a:xfrm>
              <a:off x="1365519" y="4588092"/>
              <a:ext cx="663301" cy="831436"/>
              <a:chOff x="1430111" y="4594004"/>
              <a:chExt cx="663301" cy="831436"/>
            </a:xfrm>
          </p:grpSpPr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E70B1557-DE81-FCCF-EEED-0573213597B5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65E76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65E76B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10.0.1.2</a:t>
                </a:r>
              </a:p>
            </p:txBody>
          </p:sp>
          <p:pic>
            <p:nvPicPr>
              <p:cNvPr id="1039" name="Graphic 1038">
                <a:extLst>
                  <a:ext uri="{FF2B5EF4-FFF2-40B4-BE49-F238E27FC236}">
                    <a16:creationId xmlns:a16="http://schemas.microsoft.com/office/drawing/2014/main" id="{50802BB8-3C07-554C-F317-D7F57F053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20999BE5-641B-2A52-DA60-07C24831CFF5}"/>
                </a:ext>
              </a:extLst>
            </p:cNvPr>
            <p:cNvGrpSpPr/>
            <p:nvPr/>
          </p:nvGrpSpPr>
          <p:grpSpPr>
            <a:xfrm>
              <a:off x="2101898" y="4588616"/>
              <a:ext cx="663301" cy="831436"/>
              <a:chOff x="1430111" y="4594004"/>
              <a:chExt cx="663301" cy="831436"/>
            </a:xfrm>
          </p:grpSpPr>
          <p:sp>
            <p:nvSpPr>
              <p:cNvPr id="1036" name="Rectangle: Rounded Corners 1035">
                <a:extLst>
                  <a:ext uri="{FF2B5EF4-FFF2-40B4-BE49-F238E27FC236}">
                    <a16:creationId xmlns:a16="http://schemas.microsoft.com/office/drawing/2014/main" id="{30DB5A9B-7510-EB8D-2B5A-4AF218D4D0A5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F15D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A44D3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10.0.2.2</a:t>
                </a:r>
              </a:p>
            </p:txBody>
          </p:sp>
          <p:pic>
            <p:nvPicPr>
              <p:cNvPr id="1037" name="Graphic 1036">
                <a:extLst>
                  <a:ext uri="{FF2B5EF4-FFF2-40B4-BE49-F238E27FC236}">
                    <a16:creationId xmlns:a16="http://schemas.microsoft.com/office/drawing/2014/main" id="{7722AB4E-A178-DBA3-2FAF-245310563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F4A53598-54C7-0040-6314-A58561B2ABF7}"/>
                </a:ext>
              </a:extLst>
            </p:cNvPr>
            <p:cNvGrpSpPr/>
            <p:nvPr/>
          </p:nvGrpSpPr>
          <p:grpSpPr>
            <a:xfrm>
              <a:off x="2838277" y="4594058"/>
              <a:ext cx="663301" cy="831436"/>
              <a:chOff x="1430111" y="4594004"/>
              <a:chExt cx="663301" cy="831436"/>
            </a:xfrm>
          </p:grpSpPr>
          <p:sp>
            <p:nvSpPr>
              <p:cNvPr id="1034" name="Rectangle: Rounded Corners 1033">
                <a:extLst>
                  <a:ext uri="{FF2B5EF4-FFF2-40B4-BE49-F238E27FC236}">
                    <a16:creationId xmlns:a16="http://schemas.microsoft.com/office/drawing/2014/main" id="{825D1D6F-F5FF-218A-B1C0-399C28191FB8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D9EF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D9EF0D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10.0.5.2</a:t>
                </a:r>
              </a:p>
            </p:txBody>
          </p:sp>
          <p:pic>
            <p:nvPicPr>
              <p:cNvPr id="1035" name="Graphic 1034">
                <a:extLst>
                  <a:ext uri="{FF2B5EF4-FFF2-40B4-BE49-F238E27FC236}">
                    <a16:creationId xmlns:a16="http://schemas.microsoft.com/office/drawing/2014/main" id="{5A8A2A5B-7835-ECA1-F95B-03A183D42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0543E577-7919-1A08-24DE-0B875B379A25}"/>
                </a:ext>
              </a:extLst>
            </p:cNvPr>
            <p:cNvGrpSpPr/>
            <p:nvPr/>
          </p:nvGrpSpPr>
          <p:grpSpPr>
            <a:xfrm>
              <a:off x="3574656" y="4599500"/>
              <a:ext cx="663301" cy="831436"/>
              <a:chOff x="1430111" y="4594004"/>
              <a:chExt cx="663301" cy="831436"/>
            </a:xfrm>
          </p:grpSpPr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0EB77F2E-4A37-DA9C-DE29-0D177BE8B703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95A4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95A49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10.0.6.2</a:t>
                </a:r>
              </a:p>
            </p:txBody>
          </p:sp>
          <p:pic>
            <p:nvPicPr>
              <p:cNvPr id="1033" name="Graphic 1032">
                <a:extLst>
                  <a:ext uri="{FF2B5EF4-FFF2-40B4-BE49-F238E27FC236}">
                    <a16:creationId xmlns:a16="http://schemas.microsoft.com/office/drawing/2014/main" id="{D2BB94CA-96E8-3809-C92D-21554AF5E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0F93FAE3-4D7C-2765-7F16-3D817068F7C2}"/>
                </a:ext>
              </a:extLst>
            </p:cNvPr>
            <p:cNvSpPr/>
            <p:nvPr/>
          </p:nvSpPr>
          <p:spPr bwMode="auto">
            <a:xfrm>
              <a:off x="1365520" y="4445119"/>
              <a:ext cx="2872438" cy="246888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 | Storage Intent</a:t>
              </a:r>
            </a:p>
          </p:txBody>
        </p: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E16674B-E125-D44F-12DC-B79BBD034EE1}"/>
              </a:ext>
            </a:extLst>
          </p:cNvPr>
          <p:cNvGrpSpPr/>
          <p:nvPr/>
        </p:nvGrpSpPr>
        <p:grpSpPr>
          <a:xfrm>
            <a:off x="8031697" y="4494724"/>
            <a:ext cx="2872439" cy="985817"/>
            <a:chOff x="1365519" y="4445119"/>
            <a:chExt cx="2872439" cy="985817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B19C7B90-B3FB-E391-0ABE-410948A00ED4}"/>
                </a:ext>
              </a:extLst>
            </p:cNvPr>
            <p:cNvGrpSpPr/>
            <p:nvPr/>
          </p:nvGrpSpPr>
          <p:grpSpPr>
            <a:xfrm>
              <a:off x="1365519" y="4588092"/>
              <a:ext cx="663301" cy="831436"/>
              <a:chOff x="1430111" y="4594004"/>
              <a:chExt cx="663301" cy="831436"/>
            </a:xfrm>
          </p:grpSpPr>
          <p:sp>
            <p:nvSpPr>
              <p:cNvPr id="1052" name="Rectangle: Rounded Corners 1051">
                <a:extLst>
                  <a:ext uri="{FF2B5EF4-FFF2-40B4-BE49-F238E27FC236}">
                    <a16:creationId xmlns:a16="http://schemas.microsoft.com/office/drawing/2014/main" id="{46E8F3F0-7761-615C-8399-A2D6437DA187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10.0.3.3</a:t>
                </a:r>
              </a:p>
            </p:txBody>
          </p:sp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C41172A7-3E1A-386B-1180-05756E99C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D7DC7176-9A12-43C1-9311-4D2477672348}"/>
                </a:ext>
              </a:extLst>
            </p:cNvPr>
            <p:cNvGrpSpPr/>
            <p:nvPr/>
          </p:nvGrpSpPr>
          <p:grpSpPr>
            <a:xfrm>
              <a:off x="2101898" y="4588616"/>
              <a:ext cx="663301" cy="831436"/>
              <a:chOff x="1430111" y="4594004"/>
              <a:chExt cx="663301" cy="831436"/>
            </a:xfrm>
          </p:grpSpPr>
          <p:sp>
            <p:nvSpPr>
              <p:cNvPr id="1050" name="Rectangle: Rounded Corners 1049">
                <a:extLst>
                  <a:ext uri="{FF2B5EF4-FFF2-40B4-BE49-F238E27FC236}">
                    <a16:creationId xmlns:a16="http://schemas.microsoft.com/office/drawing/2014/main" id="{93A20B1A-52C5-1BDF-1475-5FD5B9356CDE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88A1C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88A1C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10.0.4.3</a:t>
                </a:r>
              </a:p>
            </p:txBody>
          </p:sp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22FB4D88-E670-5C35-DD37-80543CC35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CC9063D5-CB8C-6E47-F355-E316DA94ECA0}"/>
                </a:ext>
              </a:extLst>
            </p:cNvPr>
            <p:cNvGrpSpPr/>
            <p:nvPr/>
          </p:nvGrpSpPr>
          <p:grpSpPr>
            <a:xfrm>
              <a:off x="2838277" y="4594058"/>
              <a:ext cx="663301" cy="831436"/>
              <a:chOff x="1430111" y="4594004"/>
              <a:chExt cx="663301" cy="831436"/>
            </a:xfrm>
          </p:grpSpPr>
          <p:sp>
            <p:nvSpPr>
              <p:cNvPr id="1048" name="Rectangle: Rounded Corners 1047">
                <a:extLst>
                  <a:ext uri="{FF2B5EF4-FFF2-40B4-BE49-F238E27FC236}">
                    <a16:creationId xmlns:a16="http://schemas.microsoft.com/office/drawing/2014/main" id="{164F6D73-9517-B9E8-CEEA-95C2E7C630AF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D9EF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D9EF0D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10.0.5.3</a:t>
                </a:r>
              </a:p>
            </p:txBody>
          </p:sp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6C7EE0E7-4AAA-CE34-E93C-81233AA19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B43FA1A2-D7C8-3D8F-D2DB-D9BA8B076326}"/>
                </a:ext>
              </a:extLst>
            </p:cNvPr>
            <p:cNvGrpSpPr/>
            <p:nvPr/>
          </p:nvGrpSpPr>
          <p:grpSpPr>
            <a:xfrm>
              <a:off x="3574656" y="4599500"/>
              <a:ext cx="663301" cy="831436"/>
              <a:chOff x="1430111" y="4594004"/>
              <a:chExt cx="663301" cy="831436"/>
            </a:xfrm>
          </p:grpSpPr>
          <p:sp>
            <p:nvSpPr>
              <p:cNvPr id="1046" name="Rectangle: Rounded Corners 1045">
                <a:extLst>
                  <a:ext uri="{FF2B5EF4-FFF2-40B4-BE49-F238E27FC236}">
                    <a16:creationId xmlns:a16="http://schemas.microsoft.com/office/drawing/2014/main" id="{4EFEF1E5-696F-1D20-EB17-29F75AB28BBC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95A4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95A49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IP: 10.0.6.3</a:t>
                </a:r>
              </a:p>
            </p:txBody>
          </p:sp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B784A570-4AC4-756E-BA0B-1E4CEC954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1045" name="Rectangle: Rounded Corners 1044">
              <a:extLst>
                <a:ext uri="{FF2B5EF4-FFF2-40B4-BE49-F238E27FC236}">
                  <a16:creationId xmlns:a16="http://schemas.microsoft.com/office/drawing/2014/main" id="{C9CFBC5D-BC58-643D-A7A4-6324E3998952}"/>
                </a:ext>
              </a:extLst>
            </p:cNvPr>
            <p:cNvSpPr/>
            <p:nvPr/>
          </p:nvSpPr>
          <p:spPr bwMode="auto">
            <a:xfrm>
              <a:off x="1365520" y="4445119"/>
              <a:ext cx="2872438" cy="246888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 | Storage Intent</a:t>
              </a:r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7C7F64D-0746-59AE-2653-BD760F9A59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73737" y="2893202"/>
            <a:ext cx="13680" cy="5165542"/>
          </a:xfrm>
          <a:prstGeom prst="bentConnector3">
            <a:avLst>
              <a:gd name="adj1" fmla="val -4901754"/>
            </a:avLst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6CAD9D3-8281-4703-750F-A8D585ECD2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81870" y="3817734"/>
            <a:ext cx="2290" cy="3315935"/>
          </a:xfrm>
          <a:prstGeom prst="bentConnector3">
            <a:avLst>
              <a:gd name="adj1" fmla="val -13531965"/>
            </a:avLst>
          </a:prstGeom>
          <a:ln w="12700">
            <a:solidFill>
              <a:srgbClr val="65E76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50B86C1-A90F-87C6-B091-5630243AFE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18249" y="3818258"/>
            <a:ext cx="2290" cy="3315935"/>
          </a:xfrm>
          <a:prstGeom prst="bentConnector3">
            <a:avLst>
              <a:gd name="adj1" fmla="val -20852489"/>
            </a:avLst>
          </a:prstGeom>
          <a:ln w="12700">
            <a:solidFill>
              <a:srgbClr val="FF15D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6595811-ADCB-9038-3D73-6A209E644C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07657" y="2896185"/>
            <a:ext cx="18598" cy="5165542"/>
          </a:xfrm>
          <a:prstGeom prst="bentConnector3">
            <a:avLst>
              <a:gd name="adj1" fmla="val -4752769"/>
            </a:avLst>
          </a:prstGeom>
          <a:ln w="12700">
            <a:solidFill>
              <a:srgbClr val="F88A1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3E2F43A-992B-3691-4662-C7FF36F499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72211" y="3816628"/>
            <a:ext cx="5424" cy="3322365"/>
          </a:xfrm>
          <a:prstGeom prst="bentConnector3">
            <a:avLst>
              <a:gd name="adj1" fmla="val -5900479"/>
            </a:avLst>
          </a:prstGeom>
          <a:ln w="12700">
            <a:solidFill>
              <a:srgbClr val="D9EF0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F4D445-79C0-8240-0DDA-85011D0A74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08590" y="3822070"/>
            <a:ext cx="5424" cy="3322365"/>
          </a:xfrm>
          <a:prstGeom prst="bentConnector3">
            <a:avLst>
              <a:gd name="adj1" fmla="val -9459513"/>
            </a:avLst>
          </a:prstGeom>
          <a:ln w="12700">
            <a:solidFill>
              <a:srgbClr val="F95A4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92BCF3-A375-3FEE-B0BD-42738F14F26A}"/>
              </a:ext>
            </a:extLst>
          </p:cNvPr>
          <p:cNvSpPr/>
          <p:nvPr/>
        </p:nvSpPr>
        <p:spPr bwMode="auto">
          <a:xfrm>
            <a:off x="3971047" y="5695594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solidFill>
              <a:srgbClr val="65E76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1: 10.0.1.x/24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F63C-FC51-20C2-1F84-776A0569C19D}"/>
              </a:ext>
            </a:extLst>
          </p:cNvPr>
          <p:cNvSpPr/>
          <p:nvPr/>
        </p:nvSpPr>
        <p:spPr bwMode="auto">
          <a:xfrm>
            <a:off x="4717339" y="5918891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solidFill>
              <a:srgbClr val="FF15D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2: 10.0.2.x/24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D1372DE-1341-34BA-CB36-B7BCC41F565A}"/>
              </a:ext>
            </a:extLst>
          </p:cNvPr>
          <p:cNvSpPr/>
          <p:nvPr/>
        </p:nvSpPr>
        <p:spPr bwMode="auto">
          <a:xfrm>
            <a:off x="7310942" y="5708191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solidFill>
              <a:srgbClr val="D9EF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3: 10.0.5.x/24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B0BF32-B012-745B-85B9-9114460D87CD}"/>
              </a:ext>
            </a:extLst>
          </p:cNvPr>
          <p:cNvSpPr/>
          <p:nvPr/>
        </p:nvSpPr>
        <p:spPr bwMode="auto">
          <a:xfrm>
            <a:off x="4010333" y="6260749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solidFill>
              <a:srgbClr val="F88A1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4: 10.0.4.x/24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12AA-73A9-A5C8-D02D-7E58A5F90916}"/>
              </a:ext>
            </a:extLst>
          </p:cNvPr>
          <p:cNvSpPr/>
          <p:nvPr/>
        </p:nvSpPr>
        <p:spPr bwMode="auto">
          <a:xfrm>
            <a:off x="5794856" y="6064824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5: 10.0.3.x/24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9C4AB23-CA12-8343-943B-4821E08F3E16}"/>
              </a:ext>
            </a:extLst>
          </p:cNvPr>
          <p:cNvSpPr/>
          <p:nvPr/>
        </p:nvSpPr>
        <p:spPr bwMode="auto">
          <a:xfrm>
            <a:off x="9274763" y="5922344"/>
            <a:ext cx="99374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solidFill>
              <a:srgbClr val="F95A4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6: 10.0.6.x/24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8F55714-551F-DF63-9A93-61E943C19C33}"/>
              </a:ext>
            </a:extLst>
          </p:cNvPr>
          <p:cNvSpPr/>
          <p:nvPr/>
        </p:nvSpPr>
        <p:spPr bwMode="auto">
          <a:xfrm rot="10800000">
            <a:off x="1200847" y="4207785"/>
            <a:ext cx="9895839" cy="2381837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02FF6C-A19E-C59B-7790-D5DEDA5F0584}"/>
              </a:ext>
            </a:extLst>
          </p:cNvPr>
          <p:cNvSpPr/>
          <p:nvPr/>
        </p:nvSpPr>
        <p:spPr bwMode="auto">
          <a:xfrm>
            <a:off x="4516812" y="6513374"/>
            <a:ext cx="3270706" cy="166246"/>
          </a:xfrm>
          <a:prstGeom prst="roundRect">
            <a:avLst>
              <a:gd name="adj" fmla="val 4645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Network ATC intent: VLAN 711, </a:t>
            </a:r>
            <a:r>
              <a:rPr kumimoji="0" lang="en-US" sz="800" b="0" i="1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AutoIP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=False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188A249-F364-344B-0295-1B6449C3CA34}"/>
              </a:ext>
            </a:extLst>
          </p:cNvPr>
          <p:cNvGrpSpPr/>
          <p:nvPr/>
        </p:nvGrpSpPr>
        <p:grpSpPr>
          <a:xfrm>
            <a:off x="1858145" y="3168707"/>
            <a:ext cx="1942947" cy="876325"/>
            <a:chOff x="6455500" y="3250524"/>
            <a:chExt cx="1942947" cy="8763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369AC9A-B89C-44E1-1506-67A3D4CE6F7A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B8334A7F-EDD8-B844-61AD-869588E09411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4E584502-142A-DE31-1862-CD9E7F98F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A95C242-8634-191E-369A-577BBA964A09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6C2A20A4-5DA8-C51D-1C73-C9D5E2E0B007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9E59A741-C445-8918-AD86-271E0BF0C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10792B1-0D55-ABD6-035B-340000A178F5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46888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Intent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553623-5BD3-9EFB-8A58-3B5310A70DC1}"/>
              </a:ext>
            </a:extLst>
          </p:cNvPr>
          <p:cNvGrpSpPr/>
          <p:nvPr/>
        </p:nvGrpSpPr>
        <p:grpSpPr>
          <a:xfrm>
            <a:off x="5177301" y="3168707"/>
            <a:ext cx="1942947" cy="876325"/>
            <a:chOff x="6455500" y="3250524"/>
            <a:chExt cx="1942947" cy="8763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6A23C80-5E55-E33C-F9E6-FC4E50F8CF1D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226677C-AD7C-F2AC-7955-1B979C0C95A2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55FB0A6F-B16D-BD89-2C7B-5497C0F46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F2392D-8A18-7E38-C1AE-5CC62189FE84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D789CD4-1D06-D9AC-3151-052EAD108E49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E7298DCA-EBAE-AFFA-C540-1B89B8663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840E9E8-4B56-E79D-5C8E-2834F4F5BD6A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46888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Intent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2DC8BB-E30C-2A3D-0D34-307F1F095094}"/>
              </a:ext>
            </a:extLst>
          </p:cNvPr>
          <p:cNvGrpSpPr/>
          <p:nvPr/>
        </p:nvGrpSpPr>
        <p:grpSpPr>
          <a:xfrm>
            <a:off x="5254452" y="994154"/>
            <a:ext cx="1808407" cy="638061"/>
            <a:chOff x="5416463" y="859087"/>
            <a:chExt cx="1808407" cy="63806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7BFECAB5-CF85-E46E-9A9E-280FC2A90832}"/>
                </a:ext>
              </a:extLst>
            </p:cNvPr>
            <p:cNvSpPr/>
            <p:nvPr/>
          </p:nvSpPr>
          <p:spPr bwMode="auto">
            <a:xfrm>
              <a:off x="5416463" y="859087"/>
              <a:ext cx="1808407" cy="63806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Switch / Router / Firewall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419AFCE0-17E0-ABBA-93BD-3802BA517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37787" y="912971"/>
              <a:ext cx="365760" cy="365760"/>
            </a:xfrm>
            <a:prstGeom prst="rect">
              <a:avLst/>
            </a:prstGeom>
          </p:spPr>
        </p:pic>
      </p:grpSp>
      <p:sp>
        <p:nvSpPr>
          <p:cNvPr id="90" name="Title 1">
            <a:extLst>
              <a:ext uri="{FF2B5EF4-FFF2-40B4-BE49-F238E27FC236}">
                <a16:creationId xmlns:a16="http://schemas.microsoft.com/office/drawing/2014/main" id="{F673A1AB-4E2A-A920-EE03-3050ABC2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68" y="0"/>
            <a:ext cx="10914498" cy="350417"/>
          </a:xfrm>
        </p:spPr>
        <p:txBody>
          <a:bodyPr/>
          <a:lstStyle/>
          <a:p>
            <a:r>
              <a:rPr lang="en-US" sz="1700"/>
              <a:t>Azure Local – Three-machines storage s</a:t>
            </a:r>
            <a:r>
              <a:rPr lang="en-US" sz="17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witchless, dual link, dual TOR network </a:t>
            </a:r>
            <a:r>
              <a:rPr lang="en-US" sz="1700"/>
              <a:t>architecture, logical connectivity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39B362-E7DC-E932-61D4-B48975625951}"/>
              </a:ext>
            </a:extLst>
          </p:cNvPr>
          <p:cNvSpPr txBox="1"/>
          <p:nvPr/>
        </p:nvSpPr>
        <p:spPr>
          <a:xfrm>
            <a:off x="339716" y="309218"/>
            <a:ext cx="22471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</a:p>
        </p:txBody>
      </p:sp>
    </p:spTree>
    <p:extLst>
      <p:ext uri="{BB962C8B-B14F-4D97-AF65-F5344CB8AC3E}">
        <p14:creationId xmlns:p14="http://schemas.microsoft.com/office/powerpoint/2010/main" val="403942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E81A3DC-1096-83F7-7F6C-5B89EB1DFDFA}"/>
              </a:ext>
            </a:extLst>
          </p:cNvPr>
          <p:cNvSpPr/>
          <p:nvPr/>
        </p:nvSpPr>
        <p:spPr bwMode="auto">
          <a:xfrm rot="10800000">
            <a:off x="174677" y="3011543"/>
            <a:ext cx="11842646" cy="3494090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D97576-A0CE-8193-B1B8-A18D0C6C9AEC}"/>
              </a:ext>
            </a:extLst>
          </p:cNvPr>
          <p:cNvGrpSpPr/>
          <p:nvPr/>
        </p:nvGrpSpPr>
        <p:grpSpPr>
          <a:xfrm>
            <a:off x="3419581" y="1313507"/>
            <a:ext cx="1518113" cy="708220"/>
            <a:chOff x="9530322" y="1425861"/>
            <a:chExt cx="1518113" cy="70822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913D47F-D1B7-2CD1-325D-3083D91E4FC5}"/>
                </a:ext>
              </a:extLst>
            </p:cNvPr>
            <p:cNvSpPr/>
            <p:nvPr/>
          </p:nvSpPr>
          <p:spPr bwMode="auto">
            <a:xfrm>
              <a:off x="9530322" y="1425861"/>
              <a:ext cx="1518113" cy="708220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Network switch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F1B3845-2668-BEF6-2AA2-6EE0ED782D6A}"/>
                </a:ext>
              </a:extLst>
            </p:cNvPr>
            <p:cNvGrpSpPr/>
            <p:nvPr/>
          </p:nvGrpSpPr>
          <p:grpSpPr>
            <a:xfrm>
              <a:off x="9698759" y="1692150"/>
              <a:ext cx="1159435" cy="335280"/>
              <a:chOff x="7538489" y="1620801"/>
              <a:chExt cx="1159435" cy="33528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13ED761-FFFD-B275-8A00-3038EB148BA5}"/>
                  </a:ext>
                </a:extLst>
              </p:cNvPr>
              <p:cNvSpPr/>
              <p:nvPr/>
            </p:nvSpPr>
            <p:spPr bwMode="auto">
              <a:xfrm rot="10800000">
                <a:off x="7538489" y="1620801"/>
                <a:ext cx="1159435" cy="33528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8F4D056C-3962-C222-1F73-47BCBECE7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336672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48B76369-A2EA-4E1D-99EF-B5BB20F7D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0068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1BD24CDF-7583-124C-3C9F-D114B879C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923464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DB35E0A3-AB42-9246-1524-EAD6A864E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716860" y="1706526"/>
                <a:ext cx="182880" cy="182880"/>
              </a:xfrm>
              <a:prstGeom prst="rect">
                <a:avLst/>
              </a:prstGeom>
            </p:spPr>
          </p:pic>
        </p:grp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84A8FCA-0CF2-2ED0-26B1-414999156818}"/>
              </a:ext>
            </a:extLst>
          </p:cNvPr>
          <p:cNvCxnSpPr>
            <a:cxnSpLocks/>
            <a:stCxn id="28" idx="0"/>
            <a:endCxn id="5" idx="1"/>
          </p:cNvCxnSpPr>
          <p:nvPr/>
        </p:nvCxnSpPr>
        <p:spPr>
          <a:xfrm rot="5400000" flipH="1" flipV="1">
            <a:off x="4626387" y="685006"/>
            <a:ext cx="180753" cy="1076251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B392C7-2883-FEDB-5EAA-20D280AB4FBF}"/>
              </a:ext>
            </a:extLst>
          </p:cNvPr>
          <p:cNvGrpSpPr/>
          <p:nvPr/>
        </p:nvGrpSpPr>
        <p:grpSpPr>
          <a:xfrm>
            <a:off x="7379288" y="1313507"/>
            <a:ext cx="1518113" cy="708220"/>
            <a:chOff x="9530322" y="1425861"/>
            <a:chExt cx="1518113" cy="70822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3EF9CA8-3BB1-24CF-E2F9-BF517B206307}"/>
                </a:ext>
              </a:extLst>
            </p:cNvPr>
            <p:cNvSpPr/>
            <p:nvPr/>
          </p:nvSpPr>
          <p:spPr bwMode="auto">
            <a:xfrm>
              <a:off x="9530322" y="1425861"/>
              <a:ext cx="1518113" cy="708220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Network switch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C8E9167-DE1B-F313-93C1-E208F81CF033}"/>
                </a:ext>
              </a:extLst>
            </p:cNvPr>
            <p:cNvGrpSpPr/>
            <p:nvPr/>
          </p:nvGrpSpPr>
          <p:grpSpPr>
            <a:xfrm>
              <a:off x="9698759" y="1692150"/>
              <a:ext cx="1159435" cy="335280"/>
              <a:chOff x="7538489" y="1620801"/>
              <a:chExt cx="1159435" cy="33528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CEB25C1-7206-29CB-BC6B-89859F45DF12}"/>
                  </a:ext>
                </a:extLst>
              </p:cNvPr>
              <p:cNvSpPr/>
              <p:nvPr/>
            </p:nvSpPr>
            <p:spPr bwMode="auto">
              <a:xfrm rot="10800000">
                <a:off x="7538489" y="1620801"/>
                <a:ext cx="1159435" cy="33528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E1876A8C-6DB7-0756-90A0-83364FE3E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336672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32CF52D-A6F8-5A8A-9219-EE58C5EAD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0068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F78D4CE6-FDD1-BC79-3C54-493BB1F4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923464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82FCCA85-054D-3DFC-2DA3-0CB2E33F4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716860" y="1706526"/>
                <a:ext cx="182880" cy="182880"/>
              </a:xfrm>
              <a:prstGeom prst="rect">
                <a:avLst/>
              </a:prstGeom>
            </p:spPr>
          </p:pic>
        </p:grp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38E118C-F1A6-134D-5180-AD771AA82261}"/>
              </a:ext>
            </a:extLst>
          </p:cNvPr>
          <p:cNvCxnSpPr>
            <a:cxnSpLocks/>
            <a:stCxn id="5" idx="3"/>
            <a:endCxn id="19" idx="0"/>
          </p:cNvCxnSpPr>
          <p:nvPr/>
        </p:nvCxnSpPr>
        <p:spPr>
          <a:xfrm>
            <a:off x="7063296" y="1132754"/>
            <a:ext cx="1075049" cy="180753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78F2E8-19B3-BBD3-6EA4-E5135E9BF1D8}"/>
              </a:ext>
            </a:extLst>
          </p:cNvPr>
          <p:cNvSpPr/>
          <p:nvPr/>
        </p:nvSpPr>
        <p:spPr bwMode="auto">
          <a:xfrm>
            <a:off x="1311204" y="3402273"/>
            <a:ext cx="3056275" cy="2182588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ACEAA61-C201-0B81-95CD-14479FFD3362}"/>
              </a:ext>
            </a:extLst>
          </p:cNvPr>
          <p:cNvSpPr/>
          <p:nvPr/>
        </p:nvSpPr>
        <p:spPr bwMode="auto">
          <a:xfrm>
            <a:off x="4630360" y="3402273"/>
            <a:ext cx="3056275" cy="2182588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982C999-01A9-EB36-2F16-52021ED91DDC}"/>
              </a:ext>
            </a:extLst>
          </p:cNvPr>
          <p:cNvSpPr/>
          <p:nvPr/>
        </p:nvSpPr>
        <p:spPr bwMode="auto">
          <a:xfrm>
            <a:off x="7949516" y="3402273"/>
            <a:ext cx="3056275" cy="2182588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A02587C-C6BF-33D2-7596-3E8E9435BAE0}"/>
              </a:ext>
            </a:extLst>
          </p:cNvPr>
          <p:cNvGrpSpPr/>
          <p:nvPr/>
        </p:nvGrpSpPr>
        <p:grpSpPr>
          <a:xfrm>
            <a:off x="8506180" y="3157056"/>
            <a:ext cx="1942947" cy="903757"/>
            <a:chOff x="6455500" y="3250524"/>
            <a:chExt cx="1942947" cy="90375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DCE6FE5-4150-0B2E-CA98-EAD594B66E03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A512CC4-110F-74CF-8A99-796D29373FAC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E34A2CE3-DA33-6CF7-5B41-E1FA25A40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79F98F7-F094-8553-8CA7-19A0740DEAE8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0864B56-C956-4A88-54DA-CBB457780E30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D93D1BE8-F7FA-8386-6122-B40D29FDA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740C5F1-8616-1BD5-CF4E-BCF735895DED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74320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NICs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witch Embedded Team (SET)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080C31-592D-DE65-3FE3-C1C8405E4031}"/>
              </a:ext>
            </a:extLst>
          </p:cNvPr>
          <p:cNvGrpSpPr/>
          <p:nvPr/>
        </p:nvGrpSpPr>
        <p:grpSpPr>
          <a:xfrm>
            <a:off x="201064" y="3077078"/>
            <a:ext cx="925318" cy="762079"/>
            <a:chOff x="157054" y="3400596"/>
            <a:chExt cx="925318" cy="762079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1C730114-8898-8068-1A96-6F2485930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546" y="3400596"/>
              <a:ext cx="365760" cy="36576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9A8AC5E-379E-1F83-7BAF-BCBF93884F10}"/>
                </a:ext>
              </a:extLst>
            </p:cNvPr>
            <p:cNvSpPr txBox="1"/>
            <p:nvPr/>
          </p:nvSpPr>
          <p:spPr>
            <a:xfrm>
              <a:off x="157054" y="3824121"/>
              <a:ext cx="92531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Local instance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390A0C8-C1E6-033D-C95E-7959BCE15457}"/>
              </a:ext>
            </a:extLst>
          </p:cNvPr>
          <p:cNvSpPr txBox="1"/>
          <p:nvPr/>
        </p:nvSpPr>
        <p:spPr>
          <a:xfrm>
            <a:off x="1822630" y="4067688"/>
            <a:ext cx="2033420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840C693-1DE9-8007-3A07-167CF27D28AB}"/>
              </a:ext>
            </a:extLst>
          </p:cNvPr>
          <p:cNvSpPr txBox="1"/>
          <p:nvPr/>
        </p:nvSpPr>
        <p:spPr>
          <a:xfrm>
            <a:off x="5085174" y="4069539"/>
            <a:ext cx="2140202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31BE627-E250-57AD-FAC4-8E66A6206685}"/>
              </a:ext>
            </a:extLst>
          </p:cNvPr>
          <p:cNvSpPr txBox="1"/>
          <p:nvPr/>
        </p:nvSpPr>
        <p:spPr>
          <a:xfrm>
            <a:off x="8407549" y="4067688"/>
            <a:ext cx="2140181" cy="40011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3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5144192-3373-B8D2-BA36-CCCABF7BEBFA}"/>
              </a:ext>
            </a:extLst>
          </p:cNvPr>
          <p:cNvGrpSpPr/>
          <p:nvPr/>
        </p:nvGrpSpPr>
        <p:grpSpPr>
          <a:xfrm>
            <a:off x="1403120" y="4633760"/>
            <a:ext cx="663301" cy="831436"/>
            <a:chOff x="1430111" y="4594004"/>
            <a:chExt cx="663301" cy="83143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B0D4340-A921-21B0-291D-9CF2916CE547}"/>
                </a:ext>
              </a:extLst>
            </p:cNvPr>
            <p:cNvSpPr/>
            <p:nvPr/>
          </p:nvSpPr>
          <p:spPr bwMode="auto">
            <a:xfrm>
              <a:off x="1430111" y="4594004"/>
              <a:ext cx="663301" cy="8314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65E76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Ethernet Port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SMB1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2B19C7B9-5435-38A7-AFF4-5716C0D4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05888" y="4931160"/>
              <a:ext cx="311749" cy="318772"/>
            </a:xfrm>
            <a:prstGeom prst="rect">
              <a:avLst/>
            </a:prstGeom>
            <a:effectLst/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026F1E3-07A5-7E0E-9862-B62D004249F7}"/>
              </a:ext>
            </a:extLst>
          </p:cNvPr>
          <p:cNvGrpSpPr/>
          <p:nvPr/>
        </p:nvGrpSpPr>
        <p:grpSpPr>
          <a:xfrm>
            <a:off x="2139499" y="4634284"/>
            <a:ext cx="663301" cy="831436"/>
            <a:chOff x="1430111" y="4594004"/>
            <a:chExt cx="663301" cy="831436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F374B5FF-515E-2B2A-95C6-00F730B6BE64}"/>
                </a:ext>
              </a:extLst>
            </p:cNvPr>
            <p:cNvSpPr/>
            <p:nvPr/>
          </p:nvSpPr>
          <p:spPr bwMode="auto">
            <a:xfrm>
              <a:off x="1430111" y="4594004"/>
              <a:ext cx="663301" cy="8314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F15D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Ethernet 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SMB2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79F59269-8A3A-58E5-A837-101EE6795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05888" y="4931160"/>
              <a:ext cx="311749" cy="318772"/>
            </a:xfrm>
            <a:prstGeom prst="rect">
              <a:avLst/>
            </a:prstGeom>
            <a:effectLst/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90D697E-99F7-E931-C8E9-E43C1CDC2D25}"/>
              </a:ext>
            </a:extLst>
          </p:cNvPr>
          <p:cNvGrpSpPr/>
          <p:nvPr/>
        </p:nvGrpSpPr>
        <p:grpSpPr>
          <a:xfrm>
            <a:off x="2875878" y="4639726"/>
            <a:ext cx="663301" cy="831436"/>
            <a:chOff x="1430111" y="4594004"/>
            <a:chExt cx="663301" cy="831436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625BB3E0-A628-C072-0DDB-EC13A3662B38}"/>
                </a:ext>
              </a:extLst>
            </p:cNvPr>
            <p:cNvSpPr/>
            <p:nvPr/>
          </p:nvSpPr>
          <p:spPr bwMode="auto">
            <a:xfrm>
              <a:off x="1430111" y="4594004"/>
              <a:ext cx="663301" cy="8314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Ethernet 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SMB3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CEB18D3F-530D-607F-EECB-CEDBDFC9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05888" y="4931160"/>
              <a:ext cx="311749" cy="318772"/>
            </a:xfrm>
            <a:prstGeom prst="rect">
              <a:avLst/>
            </a:prstGeom>
            <a:effectLst/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487A7C6-CCB3-7F00-4176-FD2B81963D0F}"/>
              </a:ext>
            </a:extLst>
          </p:cNvPr>
          <p:cNvGrpSpPr/>
          <p:nvPr/>
        </p:nvGrpSpPr>
        <p:grpSpPr>
          <a:xfrm>
            <a:off x="3612257" y="4645168"/>
            <a:ext cx="663301" cy="831436"/>
            <a:chOff x="1430111" y="4594004"/>
            <a:chExt cx="663301" cy="831436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A56AADD-98B1-82DF-3299-7507B4EC544E}"/>
                </a:ext>
              </a:extLst>
            </p:cNvPr>
            <p:cNvSpPr/>
            <p:nvPr/>
          </p:nvSpPr>
          <p:spPr bwMode="auto">
            <a:xfrm>
              <a:off x="1430111" y="4594004"/>
              <a:ext cx="663301" cy="8314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88A1C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10GB+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Ethernet Port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SMB4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B366312E-8BE3-E2F2-C272-E5D1D113C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05888" y="4931160"/>
              <a:ext cx="311749" cy="318772"/>
            </a:xfrm>
            <a:prstGeom prst="rect">
              <a:avLst/>
            </a:prstGeom>
            <a:effectLst/>
          </p:spPr>
        </p:pic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49C73AE-8684-85E5-E47E-D25591CB3C33}"/>
              </a:ext>
            </a:extLst>
          </p:cNvPr>
          <p:cNvSpPr/>
          <p:nvPr/>
        </p:nvSpPr>
        <p:spPr bwMode="auto">
          <a:xfrm>
            <a:off x="1403121" y="4490787"/>
            <a:ext cx="2872438" cy="246888"/>
          </a:xfrm>
          <a:prstGeom prst="roundRect">
            <a:avLst>
              <a:gd name="adj" fmla="val 4645"/>
            </a:avLst>
          </a:prstGeom>
          <a:solidFill>
            <a:srgbClr val="73236D"/>
          </a:solidFill>
          <a:ln w="1270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RDMA NICs</a:t>
            </a: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067696F2-8D57-AE3B-D1BD-242A9C515D2D}"/>
              </a:ext>
            </a:extLst>
          </p:cNvPr>
          <p:cNvGrpSpPr/>
          <p:nvPr/>
        </p:nvGrpSpPr>
        <p:grpSpPr>
          <a:xfrm>
            <a:off x="4719055" y="4488497"/>
            <a:ext cx="2872439" cy="985817"/>
            <a:chOff x="1365519" y="4445119"/>
            <a:chExt cx="2872439" cy="985817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BFBB11EB-3269-451E-85C9-A5D16C7B1C4E}"/>
                </a:ext>
              </a:extLst>
            </p:cNvPr>
            <p:cNvGrpSpPr/>
            <p:nvPr/>
          </p:nvGrpSpPr>
          <p:grpSpPr>
            <a:xfrm>
              <a:off x="1365519" y="4588092"/>
              <a:ext cx="663301" cy="831436"/>
              <a:chOff x="1430111" y="4594004"/>
              <a:chExt cx="663301" cy="831436"/>
            </a:xfrm>
          </p:grpSpPr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E70B1557-DE81-FCCF-EEED-0573213597B5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65E76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SMB1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039" name="Graphic 1038">
                <a:extLst>
                  <a:ext uri="{FF2B5EF4-FFF2-40B4-BE49-F238E27FC236}">
                    <a16:creationId xmlns:a16="http://schemas.microsoft.com/office/drawing/2014/main" id="{50802BB8-3C07-554C-F317-D7F57F053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20999BE5-641B-2A52-DA60-07C24831CFF5}"/>
                </a:ext>
              </a:extLst>
            </p:cNvPr>
            <p:cNvGrpSpPr/>
            <p:nvPr/>
          </p:nvGrpSpPr>
          <p:grpSpPr>
            <a:xfrm>
              <a:off x="2101898" y="4588616"/>
              <a:ext cx="663301" cy="831436"/>
              <a:chOff x="1430111" y="4594004"/>
              <a:chExt cx="663301" cy="831436"/>
            </a:xfrm>
          </p:grpSpPr>
          <p:sp>
            <p:nvSpPr>
              <p:cNvPr id="1036" name="Rectangle: Rounded Corners 1035">
                <a:extLst>
                  <a:ext uri="{FF2B5EF4-FFF2-40B4-BE49-F238E27FC236}">
                    <a16:creationId xmlns:a16="http://schemas.microsoft.com/office/drawing/2014/main" id="{30DB5A9B-7510-EB8D-2B5A-4AF218D4D0A5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F15D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SMB2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037" name="Graphic 1036">
                <a:extLst>
                  <a:ext uri="{FF2B5EF4-FFF2-40B4-BE49-F238E27FC236}">
                    <a16:creationId xmlns:a16="http://schemas.microsoft.com/office/drawing/2014/main" id="{7722AB4E-A178-DBA3-2FAF-245310563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F4A53598-54C7-0040-6314-A58561B2ABF7}"/>
                </a:ext>
              </a:extLst>
            </p:cNvPr>
            <p:cNvGrpSpPr/>
            <p:nvPr/>
          </p:nvGrpSpPr>
          <p:grpSpPr>
            <a:xfrm>
              <a:off x="2838277" y="4594058"/>
              <a:ext cx="663301" cy="831436"/>
              <a:chOff x="1430111" y="4594004"/>
              <a:chExt cx="663301" cy="831436"/>
            </a:xfrm>
          </p:grpSpPr>
          <p:sp>
            <p:nvSpPr>
              <p:cNvPr id="1034" name="Rectangle: Rounded Corners 1033">
                <a:extLst>
                  <a:ext uri="{FF2B5EF4-FFF2-40B4-BE49-F238E27FC236}">
                    <a16:creationId xmlns:a16="http://schemas.microsoft.com/office/drawing/2014/main" id="{825D1D6F-F5FF-218A-B1C0-399C28191FB8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D9EF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SMB3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035" name="Graphic 1034">
                <a:extLst>
                  <a:ext uri="{FF2B5EF4-FFF2-40B4-BE49-F238E27FC236}">
                    <a16:creationId xmlns:a16="http://schemas.microsoft.com/office/drawing/2014/main" id="{5A8A2A5B-7835-ECA1-F95B-03A183D42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0543E577-7919-1A08-24DE-0B875B379A25}"/>
                </a:ext>
              </a:extLst>
            </p:cNvPr>
            <p:cNvGrpSpPr/>
            <p:nvPr/>
          </p:nvGrpSpPr>
          <p:grpSpPr>
            <a:xfrm>
              <a:off x="3574656" y="4599500"/>
              <a:ext cx="663301" cy="831436"/>
              <a:chOff x="1430111" y="4594004"/>
              <a:chExt cx="663301" cy="831436"/>
            </a:xfrm>
          </p:grpSpPr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0EB77F2E-4A37-DA9C-DE29-0D177BE8B703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95A4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SMB4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033" name="Graphic 1032">
                <a:extLst>
                  <a:ext uri="{FF2B5EF4-FFF2-40B4-BE49-F238E27FC236}">
                    <a16:creationId xmlns:a16="http://schemas.microsoft.com/office/drawing/2014/main" id="{D2BB94CA-96E8-3809-C92D-21554AF5E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0F93FAE3-4D7C-2765-7F16-3D817068F7C2}"/>
                </a:ext>
              </a:extLst>
            </p:cNvPr>
            <p:cNvSpPr/>
            <p:nvPr/>
          </p:nvSpPr>
          <p:spPr bwMode="auto">
            <a:xfrm>
              <a:off x="1365520" y="4445119"/>
              <a:ext cx="2872438" cy="246888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</a:t>
              </a:r>
            </a:p>
          </p:txBody>
        </p: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E16674B-E125-D44F-12DC-B79BBD034EE1}"/>
              </a:ext>
            </a:extLst>
          </p:cNvPr>
          <p:cNvGrpSpPr/>
          <p:nvPr/>
        </p:nvGrpSpPr>
        <p:grpSpPr>
          <a:xfrm>
            <a:off x="8041420" y="4483073"/>
            <a:ext cx="2872439" cy="985817"/>
            <a:chOff x="1365519" y="4445119"/>
            <a:chExt cx="2872439" cy="985817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B19C7B90-B3FB-E391-0ABE-410948A00ED4}"/>
                </a:ext>
              </a:extLst>
            </p:cNvPr>
            <p:cNvGrpSpPr/>
            <p:nvPr/>
          </p:nvGrpSpPr>
          <p:grpSpPr>
            <a:xfrm>
              <a:off x="1365519" y="4588092"/>
              <a:ext cx="663301" cy="831436"/>
              <a:chOff x="1430111" y="4594004"/>
              <a:chExt cx="663301" cy="831436"/>
            </a:xfrm>
          </p:grpSpPr>
          <p:sp>
            <p:nvSpPr>
              <p:cNvPr id="1052" name="Rectangle: Rounded Corners 1051">
                <a:extLst>
                  <a:ext uri="{FF2B5EF4-FFF2-40B4-BE49-F238E27FC236}">
                    <a16:creationId xmlns:a16="http://schemas.microsoft.com/office/drawing/2014/main" id="{46E8F3F0-7761-615C-8399-A2D6437DA187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SMB1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C41172A7-3E1A-386B-1180-05756E99C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D7DC7176-9A12-43C1-9311-4D2477672348}"/>
                </a:ext>
              </a:extLst>
            </p:cNvPr>
            <p:cNvGrpSpPr/>
            <p:nvPr/>
          </p:nvGrpSpPr>
          <p:grpSpPr>
            <a:xfrm>
              <a:off x="2101898" y="4588616"/>
              <a:ext cx="663301" cy="831436"/>
              <a:chOff x="1430111" y="4594004"/>
              <a:chExt cx="663301" cy="831436"/>
            </a:xfrm>
          </p:grpSpPr>
          <p:sp>
            <p:nvSpPr>
              <p:cNvPr id="1050" name="Rectangle: Rounded Corners 1049">
                <a:extLst>
                  <a:ext uri="{FF2B5EF4-FFF2-40B4-BE49-F238E27FC236}">
                    <a16:creationId xmlns:a16="http://schemas.microsoft.com/office/drawing/2014/main" id="{93A20B1A-52C5-1BDF-1475-5FD5B9356CDE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88A1C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SMB2</a:t>
                </a:r>
              </a:p>
            </p:txBody>
          </p:sp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22FB4D88-E670-5C35-DD37-80543CC35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CC9063D5-CB8C-6E47-F355-E316DA94ECA0}"/>
                </a:ext>
              </a:extLst>
            </p:cNvPr>
            <p:cNvGrpSpPr/>
            <p:nvPr/>
          </p:nvGrpSpPr>
          <p:grpSpPr>
            <a:xfrm>
              <a:off x="2838277" y="4594058"/>
              <a:ext cx="663301" cy="831436"/>
              <a:chOff x="1430111" y="4594004"/>
              <a:chExt cx="663301" cy="831436"/>
            </a:xfrm>
          </p:grpSpPr>
          <p:sp>
            <p:nvSpPr>
              <p:cNvPr id="1048" name="Rectangle: Rounded Corners 1047">
                <a:extLst>
                  <a:ext uri="{FF2B5EF4-FFF2-40B4-BE49-F238E27FC236}">
                    <a16:creationId xmlns:a16="http://schemas.microsoft.com/office/drawing/2014/main" id="{164F6D73-9517-B9E8-CEEA-95C2E7C630AF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D9EF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SMB3</a:t>
                </a:r>
              </a:p>
            </p:txBody>
          </p:sp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6C7EE0E7-4AAA-CE34-E93C-81233AA19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B43FA1A2-D7C8-3D8F-D2DB-D9BA8B076326}"/>
                </a:ext>
              </a:extLst>
            </p:cNvPr>
            <p:cNvGrpSpPr/>
            <p:nvPr/>
          </p:nvGrpSpPr>
          <p:grpSpPr>
            <a:xfrm>
              <a:off x="3574656" y="4599500"/>
              <a:ext cx="663301" cy="831436"/>
              <a:chOff x="1430111" y="4594004"/>
              <a:chExt cx="663301" cy="831436"/>
            </a:xfrm>
          </p:grpSpPr>
          <p:sp>
            <p:nvSpPr>
              <p:cNvPr id="1046" name="Rectangle: Rounded Corners 1045">
                <a:extLst>
                  <a:ext uri="{FF2B5EF4-FFF2-40B4-BE49-F238E27FC236}">
                    <a16:creationId xmlns:a16="http://schemas.microsoft.com/office/drawing/2014/main" id="{4EFEF1E5-696F-1D20-EB17-29F75AB28BBC}"/>
                  </a:ext>
                </a:extLst>
              </p:cNvPr>
              <p:cNvSpPr/>
              <p:nvPr/>
            </p:nvSpPr>
            <p:spPr bwMode="auto">
              <a:xfrm>
                <a:off x="1430111" y="4594004"/>
                <a:ext cx="663301" cy="831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F95A4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10GB+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SMB4</a:t>
                </a:r>
              </a:p>
            </p:txBody>
          </p:sp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B784A570-4AC4-756E-BA0B-1E4CEC954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05888" y="4931160"/>
                <a:ext cx="311749" cy="318772"/>
              </a:xfrm>
              <a:prstGeom prst="rect">
                <a:avLst/>
              </a:prstGeom>
              <a:effectLst/>
            </p:spPr>
          </p:pic>
        </p:grpSp>
        <p:sp>
          <p:nvSpPr>
            <p:cNvPr id="1045" name="Rectangle: Rounded Corners 1044">
              <a:extLst>
                <a:ext uri="{FF2B5EF4-FFF2-40B4-BE49-F238E27FC236}">
                  <a16:creationId xmlns:a16="http://schemas.microsoft.com/office/drawing/2014/main" id="{C9CFBC5D-BC58-643D-A7A4-6324E3998952}"/>
                </a:ext>
              </a:extLst>
            </p:cNvPr>
            <p:cNvSpPr/>
            <p:nvPr/>
          </p:nvSpPr>
          <p:spPr bwMode="auto">
            <a:xfrm>
              <a:off x="1365520" y="4445119"/>
              <a:ext cx="2872438" cy="246888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</a:t>
              </a:r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7C7F64D-0746-59AE-2653-BD760F9A59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460" y="2881551"/>
            <a:ext cx="13680" cy="5165542"/>
          </a:xfrm>
          <a:prstGeom prst="bentConnector3">
            <a:avLst>
              <a:gd name="adj1" fmla="val -4901754"/>
            </a:avLst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6CAD9D3-8281-4703-750F-A8D585ECD2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91593" y="3806083"/>
            <a:ext cx="2290" cy="3315935"/>
          </a:xfrm>
          <a:prstGeom prst="bentConnector3">
            <a:avLst>
              <a:gd name="adj1" fmla="val -13531965"/>
            </a:avLst>
          </a:prstGeom>
          <a:ln w="12700">
            <a:solidFill>
              <a:srgbClr val="65E76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50B86C1-A90F-87C6-B091-5630243AFE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27972" y="3806607"/>
            <a:ext cx="2290" cy="3315935"/>
          </a:xfrm>
          <a:prstGeom prst="bentConnector3">
            <a:avLst>
              <a:gd name="adj1" fmla="val -20852489"/>
            </a:avLst>
          </a:prstGeom>
          <a:ln w="12700">
            <a:solidFill>
              <a:srgbClr val="FF15D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6595811-ADCB-9038-3D73-6A209E644C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17380" y="2884534"/>
            <a:ext cx="18598" cy="5165542"/>
          </a:xfrm>
          <a:prstGeom prst="bentConnector3">
            <a:avLst>
              <a:gd name="adj1" fmla="val -4752769"/>
            </a:avLst>
          </a:prstGeom>
          <a:ln w="12700">
            <a:solidFill>
              <a:srgbClr val="F88A1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3E2F43A-992B-3691-4662-C7FF36F499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81934" y="3804977"/>
            <a:ext cx="5424" cy="3322365"/>
          </a:xfrm>
          <a:prstGeom prst="bentConnector3">
            <a:avLst>
              <a:gd name="adj1" fmla="val -5900479"/>
            </a:avLst>
          </a:prstGeom>
          <a:ln w="12700">
            <a:solidFill>
              <a:srgbClr val="D9EF0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1F4D445-79C0-8240-0DDA-85011D0A74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18313" y="3810419"/>
            <a:ext cx="5424" cy="3322365"/>
          </a:xfrm>
          <a:prstGeom prst="bentConnector3">
            <a:avLst>
              <a:gd name="adj1" fmla="val -9459513"/>
            </a:avLst>
          </a:prstGeom>
          <a:ln w="12700">
            <a:solidFill>
              <a:srgbClr val="F95A4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188A249-F364-344B-0295-1B6449C3CA34}"/>
              </a:ext>
            </a:extLst>
          </p:cNvPr>
          <p:cNvGrpSpPr/>
          <p:nvPr/>
        </p:nvGrpSpPr>
        <p:grpSpPr>
          <a:xfrm>
            <a:off x="1867868" y="3157056"/>
            <a:ext cx="1942947" cy="903757"/>
            <a:chOff x="6455500" y="3250524"/>
            <a:chExt cx="1942947" cy="90375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369AC9A-B89C-44E1-1506-67A3D4CE6F7A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B8334A7F-EDD8-B844-61AD-869588E09411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4E584502-142A-DE31-1862-CD9E7F98F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A95C242-8634-191E-369A-577BBA964A09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6C2A20A4-5DA8-C51D-1C73-C9D5E2E0B007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9E59A741-C445-8918-AD86-271E0BF0C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10792B1-0D55-ABD6-035B-340000A178F5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74320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NICs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witch Embedded Team (SET)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553623-5BD3-9EFB-8A58-3B5310A70DC1}"/>
              </a:ext>
            </a:extLst>
          </p:cNvPr>
          <p:cNvGrpSpPr/>
          <p:nvPr/>
        </p:nvGrpSpPr>
        <p:grpSpPr>
          <a:xfrm>
            <a:off x="5187024" y="3157056"/>
            <a:ext cx="1942947" cy="903757"/>
            <a:chOff x="6455500" y="3250524"/>
            <a:chExt cx="1942947" cy="90375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6A23C80-5E55-E33C-F9E6-FC4E50F8CF1D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226677C-AD7C-F2AC-7955-1B979C0C95A2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55FB0A6F-B16D-BD89-2C7B-5497C0F46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F2392D-8A18-7E38-C1AE-5CC62189FE84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D789CD4-1D06-D9AC-3151-052EAD108E49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E7298DCA-EBAE-AFFA-C540-1B89B8663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840E9E8-4B56-E79D-5C8E-2834F4F5BD6A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74320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NICs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witch Embedded Team (SET)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FA375BF-6240-6585-9783-93FE1ED3AFFC}"/>
              </a:ext>
            </a:extLst>
          </p:cNvPr>
          <p:cNvCxnSpPr>
            <a:stCxn id="52" idx="0"/>
            <a:endCxn id="28" idx="2"/>
          </p:cNvCxnSpPr>
          <p:nvPr/>
        </p:nvCxnSpPr>
        <p:spPr>
          <a:xfrm flipV="1">
            <a:off x="2199519" y="2021727"/>
            <a:ext cx="1979119" cy="113532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A1C583-962F-4C47-D2F1-C723E54C13B6}"/>
              </a:ext>
            </a:extLst>
          </p:cNvPr>
          <p:cNvCxnSpPr>
            <a:cxnSpLocks/>
            <a:stCxn id="54" idx="0"/>
            <a:endCxn id="19" idx="2"/>
          </p:cNvCxnSpPr>
          <p:nvPr/>
        </p:nvCxnSpPr>
        <p:spPr>
          <a:xfrm flipV="1">
            <a:off x="3479165" y="2021727"/>
            <a:ext cx="4659180" cy="113532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A2C4495-F937-F21A-F0FA-400ACC257DDF}"/>
              </a:ext>
            </a:extLst>
          </p:cNvPr>
          <p:cNvCxnSpPr>
            <a:cxnSpLocks/>
            <a:stCxn id="61" idx="0"/>
            <a:endCxn id="28" idx="2"/>
          </p:cNvCxnSpPr>
          <p:nvPr/>
        </p:nvCxnSpPr>
        <p:spPr>
          <a:xfrm flipH="1" flipV="1">
            <a:off x="4178638" y="2021727"/>
            <a:ext cx="1340037" cy="113532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4F9DD41-5DCD-02B0-DA53-78593F15C61A}"/>
              </a:ext>
            </a:extLst>
          </p:cNvPr>
          <p:cNvCxnSpPr>
            <a:cxnSpLocks/>
            <a:stCxn id="63" idx="0"/>
            <a:endCxn id="19" idx="2"/>
          </p:cNvCxnSpPr>
          <p:nvPr/>
        </p:nvCxnSpPr>
        <p:spPr>
          <a:xfrm flipV="1">
            <a:off x="6798321" y="2021727"/>
            <a:ext cx="1340024" cy="113532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2E6D5D3-F850-FC3A-4454-8187201B49D6}"/>
              </a:ext>
            </a:extLst>
          </p:cNvPr>
          <p:cNvCxnSpPr>
            <a:cxnSpLocks/>
            <a:stCxn id="70" idx="0"/>
            <a:endCxn id="28" idx="2"/>
          </p:cNvCxnSpPr>
          <p:nvPr/>
        </p:nvCxnSpPr>
        <p:spPr>
          <a:xfrm flipH="1" flipV="1">
            <a:off x="4178638" y="2021727"/>
            <a:ext cx="4659193" cy="113532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4205ADB-4FA2-5709-0C14-E7CFDEF612F2}"/>
              </a:ext>
            </a:extLst>
          </p:cNvPr>
          <p:cNvCxnSpPr>
            <a:cxnSpLocks/>
            <a:stCxn id="72" idx="0"/>
            <a:endCxn id="19" idx="2"/>
          </p:cNvCxnSpPr>
          <p:nvPr/>
        </p:nvCxnSpPr>
        <p:spPr>
          <a:xfrm flipH="1" flipV="1">
            <a:off x="8138345" y="2021727"/>
            <a:ext cx="1979132" cy="113532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567EB8A-4FA1-7385-15EE-5B84F9F35802}"/>
              </a:ext>
            </a:extLst>
          </p:cNvPr>
          <p:cNvGrpSpPr/>
          <p:nvPr/>
        </p:nvGrpSpPr>
        <p:grpSpPr>
          <a:xfrm>
            <a:off x="5254889" y="813723"/>
            <a:ext cx="1808407" cy="638061"/>
            <a:chOff x="5416463" y="859087"/>
            <a:chExt cx="1808407" cy="63806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6209B22-CC0D-F45D-A44E-E2EC5150919E}"/>
                </a:ext>
              </a:extLst>
            </p:cNvPr>
            <p:cNvSpPr/>
            <p:nvPr/>
          </p:nvSpPr>
          <p:spPr bwMode="auto">
            <a:xfrm>
              <a:off x="5416463" y="859087"/>
              <a:ext cx="1808407" cy="63806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Switch / Router / Firewall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D486EC7-5E46-1DA4-4A6C-CA99A12C3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37787" y="912971"/>
              <a:ext cx="365760" cy="3657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2BDFC6A-F4E2-7FB8-F663-83AA9D4F4E2E}"/>
              </a:ext>
            </a:extLst>
          </p:cNvPr>
          <p:cNvGrpSpPr/>
          <p:nvPr/>
        </p:nvGrpSpPr>
        <p:grpSpPr>
          <a:xfrm>
            <a:off x="4940312" y="1665307"/>
            <a:ext cx="2432447" cy="262900"/>
            <a:chOff x="4887585" y="1844892"/>
            <a:chExt cx="2542141" cy="30868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03BCF92-6425-4FA8-D140-6BFBA91BF995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85" y="1844892"/>
              <a:ext cx="254214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2C2074-2197-8AC6-A34E-CE671BE98509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85" y="2153573"/>
              <a:ext cx="254214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ylinder 13">
            <a:extLst>
              <a:ext uri="{FF2B5EF4-FFF2-40B4-BE49-F238E27FC236}">
                <a16:creationId xmlns:a16="http://schemas.microsoft.com/office/drawing/2014/main" id="{0EAD03A3-3D3F-EFA4-F50A-4B9A0440D569}"/>
              </a:ext>
            </a:extLst>
          </p:cNvPr>
          <p:cNvSpPr/>
          <p:nvPr/>
        </p:nvSpPr>
        <p:spPr bwMode="auto">
          <a:xfrm rot="5400000">
            <a:off x="5939154" y="1190523"/>
            <a:ext cx="402059" cy="1243045"/>
          </a:xfrm>
          <a:prstGeom prst="can">
            <a:avLst/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Link Aggregation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8FAD51-6A9A-5C8D-9353-50084E10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3" y="0"/>
            <a:ext cx="11007236" cy="347531"/>
          </a:xfrm>
        </p:spPr>
        <p:txBody>
          <a:bodyPr/>
          <a:lstStyle/>
          <a:p>
            <a:r>
              <a:rPr lang="en-US" sz="1700"/>
              <a:t>Azure Local – Three-machines storage s</a:t>
            </a:r>
            <a:r>
              <a:rPr lang="en-US" sz="17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witchless, dual link, dual TOR network </a:t>
            </a:r>
            <a:r>
              <a:rPr lang="en-US" sz="1700"/>
              <a:t>architecture,  physical connectivity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38719-CDA9-9E7D-15DC-B0A01907F7EC}"/>
              </a:ext>
            </a:extLst>
          </p:cNvPr>
          <p:cNvSpPr txBox="1"/>
          <p:nvPr/>
        </p:nvSpPr>
        <p:spPr>
          <a:xfrm>
            <a:off x="330191" y="309218"/>
            <a:ext cx="22471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</a:p>
        </p:txBody>
      </p:sp>
    </p:spTree>
    <p:extLst>
      <p:ext uri="{BB962C8B-B14F-4D97-AF65-F5344CB8AC3E}">
        <p14:creationId xmlns:p14="http://schemas.microsoft.com/office/powerpoint/2010/main" val="9894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403719"/>
          </a:xfrm>
        </p:spPr>
        <p:txBody>
          <a:bodyPr/>
          <a:lstStyle/>
          <a:p>
            <a:r>
              <a:rPr lang="en-US" dirty="0"/>
              <a:t>Arc-enabled servers – Connected Machine agent architecture</a:t>
            </a:r>
          </a:p>
        </p:txBody>
      </p:sp>
      <p:sp>
        <p:nvSpPr>
          <p:cNvPr id="1066" name="Rectangle: Rounded Corners 1065">
            <a:extLst>
              <a:ext uri="{FF2B5EF4-FFF2-40B4-BE49-F238E27FC236}">
                <a16:creationId xmlns:a16="http://schemas.microsoft.com/office/drawing/2014/main" id="{415C5273-A95A-27DA-3F8E-3DF0A7B647C7}"/>
              </a:ext>
            </a:extLst>
          </p:cNvPr>
          <p:cNvSpPr/>
          <p:nvPr/>
        </p:nvSpPr>
        <p:spPr bwMode="auto">
          <a:xfrm>
            <a:off x="7028294" y="1566648"/>
            <a:ext cx="4947970" cy="4785062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/>
            <a:endParaRPr lang="en-US" sz="100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48D18E4-B816-86B8-A61D-6DF2F96C730F}"/>
              </a:ext>
            </a:extLst>
          </p:cNvPr>
          <p:cNvSpPr/>
          <p:nvPr/>
        </p:nvSpPr>
        <p:spPr bwMode="auto">
          <a:xfrm>
            <a:off x="7947229" y="2908686"/>
            <a:ext cx="3231168" cy="3025717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Resource Manager (ARM)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E0156F7-D8EC-5D13-6BF9-7239F24823F3}"/>
              </a:ext>
            </a:extLst>
          </p:cNvPr>
          <p:cNvSpPr/>
          <p:nvPr/>
        </p:nvSpPr>
        <p:spPr bwMode="auto">
          <a:xfrm>
            <a:off x="215733" y="1572785"/>
            <a:ext cx="5726854" cy="4785062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Arc Connected Machine Agent</a:t>
            </a:r>
          </a:p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  <a:p>
            <a:pPr defTabSz="914473"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Configuration passed to the Agent:</a:t>
            </a:r>
          </a:p>
          <a:p>
            <a:pPr marL="171464" indent="-171464" defTabSz="914473"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Subscription and resource group</a:t>
            </a:r>
          </a:p>
          <a:p>
            <a:pPr marL="171464" indent="-171464" defTabSz="914473"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Region to store metadata</a:t>
            </a:r>
          </a:p>
          <a:p>
            <a:pPr marL="171464" indent="-171464" defTabSz="914473"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Network options (direct, proxy, or private link)</a:t>
            </a:r>
          </a:p>
          <a:p>
            <a:pPr marL="171464" indent="-171464" defTabSz="914473"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Credential to onboard (device login, AAD token, or SPN)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0AE284-7D8A-0582-2B4D-6E7008D632AF}"/>
              </a:ext>
            </a:extLst>
          </p:cNvPr>
          <p:cNvSpPr/>
          <p:nvPr/>
        </p:nvSpPr>
        <p:spPr bwMode="auto">
          <a:xfrm>
            <a:off x="568592" y="3123957"/>
            <a:ext cx="5022108" cy="697762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Hybrid Instance Metadata Service (HIMDS)</a:t>
            </a:r>
            <a:b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endParaRPr lang="en-US" sz="120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Handles managed identity and metadata sync (heartbeats</a:t>
            </a:r>
            <a:r>
              <a: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5516EB-981C-F1C2-9565-2A80E528A758}"/>
              </a:ext>
            </a:extLst>
          </p:cNvPr>
          <p:cNvSpPr/>
          <p:nvPr/>
        </p:nvSpPr>
        <p:spPr bwMode="auto">
          <a:xfrm>
            <a:off x="568593" y="3931230"/>
            <a:ext cx="5022108" cy="697762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Guest Configuration</a:t>
            </a:r>
            <a:br>
              <a:rPr lang="en-US" sz="12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endParaRPr lang="en-US" sz="100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Provides In-Guest Policy and Guest Configuration functionality, such as assessing whether the machine complies with required policies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6ACEE2-3B11-9370-75A8-20DD5D6D616B}"/>
              </a:ext>
            </a:extLst>
          </p:cNvPr>
          <p:cNvGrpSpPr/>
          <p:nvPr/>
        </p:nvGrpSpPr>
        <p:grpSpPr>
          <a:xfrm>
            <a:off x="568592" y="4738503"/>
            <a:ext cx="5022109" cy="1315078"/>
            <a:chOff x="1437032" y="4800003"/>
            <a:chExt cx="5022109" cy="131507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4BB3F4-EE56-7969-897D-4E548C46C46E}"/>
                </a:ext>
              </a:extLst>
            </p:cNvPr>
            <p:cNvSpPr/>
            <p:nvPr/>
          </p:nvSpPr>
          <p:spPr bwMode="auto">
            <a:xfrm>
              <a:off x="1437032" y="4800003"/>
              <a:ext cx="5022109" cy="1315078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Extension Manager</a:t>
              </a:r>
            </a:p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Manages VM extensions, including install, uninstall, and upgrade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B9994-D866-CACF-1EFB-7894DEBBCB62}"/>
                </a:ext>
              </a:extLst>
            </p:cNvPr>
            <p:cNvGrpSpPr/>
            <p:nvPr/>
          </p:nvGrpSpPr>
          <p:grpSpPr>
            <a:xfrm>
              <a:off x="1623864" y="5569208"/>
              <a:ext cx="4648443" cy="475203"/>
              <a:chOff x="1528837" y="5564128"/>
              <a:chExt cx="5396454" cy="475203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8FB8074-CFEC-903D-DB09-0F3E9B4B28D4}"/>
                  </a:ext>
                </a:extLst>
              </p:cNvPr>
              <p:cNvSpPr/>
              <p:nvPr/>
            </p:nvSpPr>
            <p:spPr bwMode="auto">
              <a:xfrm>
                <a:off x="1528837" y="5564128"/>
                <a:ext cx="1755648" cy="474177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Custom Script</a:t>
                </a:r>
                <a:endParaRPr lang="en-US" sz="70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E788160-991C-441D-FFC3-DBCBE60F68AF}"/>
                  </a:ext>
                </a:extLst>
              </p:cNvPr>
              <p:cNvSpPr/>
              <p:nvPr/>
            </p:nvSpPr>
            <p:spPr bwMode="auto">
              <a:xfrm>
                <a:off x="5168516" y="5564128"/>
                <a:ext cx="1756775" cy="474177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 Monitor Agent (AMA)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19957B0-2B83-6A85-5951-4A10EBB5A098}"/>
                  </a:ext>
                </a:extLst>
              </p:cNvPr>
              <p:cNvSpPr/>
              <p:nvPr/>
            </p:nvSpPr>
            <p:spPr bwMode="auto">
              <a:xfrm>
                <a:off x="3348113" y="5565154"/>
                <a:ext cx="1756775" cy="474177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Microsoft Defender for Endpoint (MDE)</a:t>
                </a:r>
                <a:endParaRPr lang="en-US" sz="70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</p:grp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6908797-3CBF-0779-3231-BA0660908C7A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 rot="10800000" flipH="1" flipV="1">
            <a:off x="568591" y="3472837"/>
            <a:ext cx="1" cy="807273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3484781-D968-3521-7BCF-CE4E5BB1AABD}"/>
              </a:ext>
            </a:extLst>
          </p:cNvPr>
          <p:cNvCxnSpPr>
            <a:cxnSpLocks/>
            <a:stCxn id="14" idx="1"/>
            <a:endCxn id="5" idx="1"/>
          </p:cNvCxnSpPr>
          <p:nvPr/>
        </p:nvCxnSpPr>
        <p:spPr>
          <a:xfrm rot="10800000" flipH="1">
            <a:off x="568591" y="4280112"/>
            <a:ext cx="1" cy="1115931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c 66">
            <a:extLst>
              <a:ext uri="{FF2B5EF4-FFF2-40B4-BE49-F238E27FC236}">
                <a16:creationId xmlns:a16="http://schemas.microsoft.com/office/drawing/2014/main" id="{D23D7D36-3CE2-C0B1-883E-8863FB5B4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8018" y="3122037"/>
            <a:ext cx="365760" cy="365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97A97C-3C2D-8E8C-A956-E40BF63D219E}"/>
              </a:ext>
            </a:extLst>
          </p:cNvPr>
          <p:cNvGrpSpPr/>
          <p:nvPr/>
        </p:nvGrpSpPr>
        <p:grpSpPr>
          <a:xfrm>
            <a:off x="8575261" y="3710346"/>
            <a:ext cx="1975104" cy="2119462"/>
            <a:chOff x="8512444" y="3535021"/>
            <a:chExt cx="1975104" cy="211946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0490AFC-5974-1E9F-9B2B-F98B2B5B5881}"/>
                </a:ext>
              </a:extLst>
            </p:cNvPr>
            <p:cNvSpPr/>
            <p:nvPr/>
          </p:nvSpPr>
          <p:spPr bwMode="auto">
            <a:xfrm>
              <a:off x="8512444" y="3535021"/>
              <a:ext cx="1975104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Hybrid Compute</a:t>
              </a:r>
            </a:p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resource provider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AEA0256-BE26-EB6C-C3F0-AF7172DCC786}"/>
                </a:ext>
              </a:extLst>
            </p:cNvPr>
            <p:cNvSpPr/>
            <p:nvPr/>
          </p:nvSpPr>
          <p:spPr bwMode="auto">
            <a:xfrm>
              <a:off x="8512444" y="4059470"/>
              <a:ext cx="1975104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Hybrid Connectivity resource provider</a:t>
              </a: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BBCE318-B19F-F776-DC55-1C41E5FE0A15}"/>
                </a:ext>
              </a:extLst>
            </p:cNvPr>
            <p:cNvSpPr/>
            <p:nvPr/>
          </p:nvSpPr>
          <p:spPr bwMode="auto">
            <a:xfrm>
              <a:off x="8512444" y="4619888"/>
              <a:ext cx="1975104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Guest Configuration</a:t>
              </a:r>
            </a:p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resource provider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F56FDBF-F1B4-0552-C3C3-6A4B3A30DE9C}"/>
                </a:ext>
              </a:extLst>
            </p:cNvPr>
            <p:cNvSpPr/>
            <p:nvPr/>
          </p:nvSpPr>
          <p:spPr bwMode="auto">
            <a:xfrm>
              <a:off x="8516085" y="5180306"/>
              <a:ext cx="1971463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Monitor </a:t>
              </a:r>
              <a:b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</a:b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multiple resource provider</a:t>
              </a: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2BC72738-2303-008B-42C3-FD38009A5F3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590701" y="5183501"/>
            <a:ext cx="2984560" cy="212541"/>
          </a:xfrm>
          <a:prstGeom prst="bentConnector3">
            <a:avLst>
              <a:gd name="adj1" fmla="val 1483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A7DD2AC8-E2EE-481D-D655-07A9F7546F57}"/>
              </a:ext>
            </a:extLst>
          </p:cNvPr>
          <p:cNvSpPr/>
          <p:nvPr/>
        </p:nvSpPr>
        <p:spPr bwMode="auto">
          <a:xfrm>
            <a:off x="7947228" y="2032451"/>
            <a:ext cx="1554480" cy="792909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Segoe UI Semibold (Headings)"/>
                <a:cs typeface="Segoe UI" pitchFamily="34" charset="0"/>
              </a:rPr>
              <a:t>Microsoft Entra ID</a:t>
            </a:r>
          </a:p>
        </p:txBody>
      </p:sp>
      <p:pic>
        <p:nvPicPr>
          <p:cNvPr id="121" name="Graphic 120" descr="Server icon">
            <a:extLst>
              <a:ext uri="{FF2B5EF4-FFF2-40B4-BE49-F238E27FC236}">
                <a16:creationId xmlns:a16="http://schemas.microsoft.com/office/drawing/2014/main" id="{6973A32B-64CE-99E9-2ED7-C5F7C670B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5920" y="1683518"/>
            <a:ext cx="365760" cy="365760"/>
          </a:xfrm>
          <a:prstGeom prst="rect">
            <a:avLst/>
          </a:prstGeom>
        </p:spPr>
      </p:pic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21AC276-D34A-3527-3048-9D5070B619D2}"/>
              </a:ext>
            </a:extLst>
          </p:cNvPr>
          <p:cNvSpPr/>
          <p:nvPr/>
        </p:nvSpPr>
        <p:spPr bwMode="auto">
          <a:xfrm>
            <a:off x="9622679" y="2030914"/>
            <a:ext cx="1555719" cy="792909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portal</a:t>
            </a:r>
          </a:p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CLI / PowerShell</a:t>
            </a:r>
          </a:p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SDK</a:t>
            </a:r>
          </a:p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REST API</a:t>
            </a:r>
          </a:p>
        </p:txBody>
      </p:sp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33C09433-C7FB-5D0C-4FF1-BE49FF396783}"/>
              </a:ext>
            </a:extLst>
          </p:cNvPr>
          <p:cNvCxnSpPr>
            <a:cxnSpLocks/>
          </p:cNvCxnSpPr>
          <p:nvPr/>
        </p:nvCxnSpPr>
        <p:spPr>
          <a:xfrm>
            <a:off x="5403867" y="5744796"/>
            <a:ext cx="3171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ctor: Elbow 1101">
            <a:extLst>
              <a:ext uri="{FF2B5EF4-FFF2-40B4-BE49-F238E27FC236}">
                <a16:creationId xmlns:a16="http://schemas.microsoft.com/office/drawing/2014/main" id="{CF6EC3D3-A726-500F-0579-FF5D793EF624}"/>
              </a:ext>
            </a:extLst>
          </p:cNvPr>
          <p:cNvCxnSpPr>
            <a:cxnSpLocks/>
            <a:stCxn id="5" idx="3"/>
            <a:endCxn id="82" idx="1"/>
          </p:cNvCxnSpPr>
          <p:nvPr/>
        </p:nvCxnSpPr>
        <p:spPr>
          <a:xfrm>
            <a:off x="5590701" y="4280111"/>
            <a:ext cx="2984560" cy="752191"/>
          </a:xfrm>
          <a:prstGeom prst="bentConnector3">
            <a:avLst>
              <a:gd name="adj1" fmla="val 15044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Connector: Elbow 1118">
            <a:extLst>
              <a:ext uri="{FF2B5EF4-FFF2-40B4-BE49-F238E27FC236}">
                <a16:creationId xmlns:a16="http://schemas.microsoft.com/office/drawing/2014/main" id="{63ECB3DB-7F21-BF23-E4B0-5ABECA439738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5590699" y="3648832"/>
            <a:ext cx="2984562" cy="823052"/>
          </a:xfrm>
          <a:prstGeom prst="bentConnector3">
            <a:avLst>
              <a:gd name="adj1" fmla="val 17235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Connector: Elbow 1126">
            <a:extLst>
              <a:ext uri="{FF2B5EF4-FFF2-40B4-BE49-F238E27FC236}">
                <a16:creationId xmlns:a16="http://schemas.microsoft.com/office/drawing/2014/main" id="{E582EF4A-A1E1-333F-8535-E7A5A7342ECF}"/>
              </a:ext>
            </a:extLst>
          </p:cNvPr>
          <p:cNvCxnSpPr>
            <a:cxnSpLocks/>
            <a:stCxn id="3" idx="3"/>
            <a:endCxn id="69" idx="1"/>
          </p:cNvCxnSpPr>
          <p:nvPr/>
        </p:nvCxnSpPr>
        <p:spPr>
          <a:xfrm>
            <a:off x="5590700" y="3472838"/>
            <a:ext cx="2984561" cy="474597"/>
          </a:xfrm>
          <a:prstGeom prst="bentConnector3">
            <a:avLst>
              <a:gd name="adj1" fmla="val 19788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5" name="Connector: Elbow 1154">
            <a:extLst>
              <a:ext uri="{FF2B5EF4-FFF2-40B4-BE49-F238E27FC236}">
                <a16:creationId xmlns:a16="http://schemas.microsoft.com/office/drawing/2014/main" id="{F8E1BE9E-574C-994F-66B9-2F3329D42124}"/>
              </a:ext>
            </a:extLst>
          </p:cNvPr>
          <p:cNvCxnSpPr>
            <a:cxnSpLocks/>
          </p:cNvCxnSpPr>
          <p:nvPr/>
        </p:nvCxnSpPr>
        <p:spPr>
          <a:xfrm flipV="1">
            <a:off x="5590700" y="2225012"/>
            <a:ext cx="2356529" cy="1109124"/>
          </a:xfrm>
          <a:prstGeom prst="bentConnector3">
            <a:avLst>
              <a:gd name="adj1" fmla="val 2473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7305134-AA30-7D26-2375-65578174F437}"/>
              </a:ext>
            </a:extLst>
          </p:cNvPr>
          <p:cNvCxnSpPr>
            <a:cxnSpLocks/>
            <a:stCxn id="119" idx="1"/>
            <a:endCxn id="69" idx="0"/>
          </p:cNvCxnSpPr>
          <p:nvPr/>
        </p:nvCxnSpPr>
        <p:spPr>
          <a:xfrm rot="10800000" flipH="1" flipV="1">
            <a:off x="7947227" y="2428906"/>
            <a:ext cx="1615585" cy="1281440"/>
          </a:xfrm>
          <a:prstGeom prst="bentConnector4">
            <a:avLst>
              <a:gd name="adj1" fmla="val -14150"/>
              <a:gd name="adj2" fmla="val 8989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4C74D9-6C87-6A21-A5F5-1E4D483C9F6D}"/>
              </a:ext>
            </a:extLst>
          </p:cNvPr>
          <p:cNvSpPr/>
          <p:nvPr/>
        </p:nvSpPr>
        <p:spPr bwMode="auto">
          <a:xfrm>
            <a:off x="6740037" y="1894530"/>
            <a:ext cx="685885" cy="4374977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HTTPS</a:t>
            </a:r>
            <a:br>
              <a:rPr lang="en-US" sz="80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8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443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2361D7-F5F1-AEED-C394-2E55F3B7A735}"/>
              </a:ext>
            </a:extLst>
          </p:cNvPr>
          <p:cNvSpPr txBox="1"/>
          <p:nvPr/>
        </p:nvSpPr>
        <p:spPr>
          <a:xfrm>
            <a:off x="7713879" y="3383889"/>
            <a:ext cx="2016277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73">
              <a:defRPr/>
            </a:pPr>
            <a:r>
              <a:rPr lang="en-US" sz="800">
                <a:latin typeface="Segoe UI Semibold"/>
                <a:cs typeface="Segoe UI" pitchFamily="34" charset="0"/>
              </a:rPr>
              <a:t>Authentication &amp; Authorization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DF0154E-B8D9-C4F6-A7C8-34D156ABB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2168" y="1607399"/>
            <a:ext cx="517998" cy="517998"/>
          </a:xfrm>
          <a:prstGeom prst="rect">
            <a:avLst/>
          </a:prstGeom>
        </p:spPr>
      </p:pic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1562FDF7-FB60-09B9-A2B3-3CC6075E68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6266" y="951229"/>
            <a:ext cx="550979" cy="5509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A42598-798A-AA42-B272-74FD58F64DDA}"/>
              </a:ext>
            </a:extLst>
          </p:cNvPr>
          <p:cNvSpPr txBox="1"/>
          <p:nvPr/>
        </p:nvSpPr>
        <p:spPr>
          <a:xfrm>
            <a:off x="7306164" y="1007965"/>
            <a:ext cx="2571972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73">
              <a:defRPr/>
            </a:pPr>
            <a:r>
              <a:rPr lang="en-US" sz="900">
                <a:latin typeface="Segoe UI Semibold"/>
                <a:cs typeface="Segoe UI" pitchFamily="34" charset="0"/>
              </a:rPr>
              <a:t>Azure management interface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159F23F-637C-13DD-4D0C-2EAFB5AD6D6E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6727245" y="1243487"/>
            <a:ext cx="3673295" cy="787426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25CD02-5967-D816-B21F-C1AE3B43C779}"/>
              </a:ext>
            </a:extLst>
          </p:cNvPr>
          <p:cNvSpPr txBox="1"/>
          <p:nvPr/>
        </p:nvSpPr>
        <p:spPr>
          <a:xfrm>
            <a:off x="6181643" y="1459416"/>
            <a:ext cx="550980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73">
              <a:defRPr/>
            </a:pPr>
            <a:r>
              <a:rPr lang="en-US" sz="900">
                <a:latin typeface="Segoe UI Semibold"/>
                <a:cs typeface="Segoe UI" pitchFamily="34" charset="0"/>
              </a:rPr>
              <a:t>ITOps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CE8FF7A-BF38-215F-1CB0-1C84A30937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41588" y="2394222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245758"/>
            <a:ext cx="11294953" cy="367858"/>
          </a:xfrm>
        </p:spPr>
        <p:txBody>
          <a:bodyPr/>
          <a:lstStyle/>
          <a:p>
            <a:r>
              <a:rPr lang="en-US"/>
              <a:t>Azure Local – Fully c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onverged network </a:t>
            </a:r>
            <a:r>
              <a:rPr lang="en-US"/>
              <a:t>architecture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361B91-FA65-383C-43E8-0F6DFFA77250}"/>
              </a:ext>
            </a:extLst>
          </p:cNvPr>
          <p:cNvGrpSpPr/>
          <p:nvPr/>
        </p:nvGrpSpPr>
        <p:grpSpPr>
          <a:xfrm>
            <a:off x="262977" y="1151572"/>
            <a:ext cx="11666045" cy="5100666"/>
            <a:chOff x="262977" y="1151572"/>
            <a:chExt cx="11666045" cy="5100666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B2ECB7D1-977C-096F-E452-9D49E2AD7CF7}"/>
                </a:ext>
              </a:extLst>
            </p:cNvPr>
            <p:cNvSpPr/>
            <p:nvPr/>
          </p:nvSpPr>
          <p:spPr bwMode="auto">
            <a:xfrm rot="10800000">
              <a:off x="295772" y="3817561"/>
              <a:ext cx="11633250" cy="2434677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l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B8B8E7-9D9A-BEE8-1B09-77070E7A1AAB}"/>
                </a:ext>
              </a:extLst>
            </p:cNvPr>
            <p:cNvGrpSpPr/>
            <p:nvPr/>
          </p:nvGrpSpPr>
          <p:grpSpPr>
            <a:xfrm>
              <a:off x="3387471" y="1990636"/>
              <a:ext cx="5477820" cy="1365482"/>
              <a:chOff x="3393483" y="1128464"/>
              <a:chExt cx="5477820" cy="136548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AC3B708-8D22-04FC-BCB6-9889288D11B0}"/>
                  </a:ext>
                </a:extLst>
              </p:cNvPr>
              <p:cNvGrpSpPr/>
              <p:nvPr/>
            </p:nvGrpSpPr>
            <p:grpSpPr>
              <a:xfrm>
                <a:off x="3393483" y="1383951"/>
                <a:ext cx="1518113" cy="1069788"/>
                <a:chOff x="9530322" y="1425861"/>
                <a:chExt cx="1518113" cy="1069788"/>
              </a:xfrm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9715D009-CB87-8811-D78E-EEEF6CFDB368}"/>
                    </a:ext>
                  </a:extLst>
                </p:cNvPr>
                <p:cNvSpPr/>
                <p:nvPr/>
              </p:nvSpPr>
              <p:spPr bwMode="auto">
                <a:xfrm>
                  <a:off x="9530322" y="1425861"/>
                  <a:ext cx="1518113" cy="10697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Network switch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95668AC-FB39-4F4A-7EC3-3E002D9D1205}"/>
                    </a:ext>
                  </a:extLst>
                </p:cNvPr>
                <p:cNvGrpSpPr/>
                <p:nvPr/>
              </p:nvGrpSpPr>
              <p:grpSpPr>
                <a:xfrm>
                  <a:off x="9698759" y="1692150"/>
                  <a:ext cx="1159435" cy="335280"/>
                  <a:chOff x="7538489" y="1620801"/>
                  <a:chExt cx="1159435" cy="335280"/>
                </a:xfrm>
              </p:grpSpPr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67EF4C0E-830E-ECCB-260A-8AEA96203FA0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7538489" y="1620801"/>
                    <a:ext cx="1159435" cy="335280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32" name="Graphic 31">
                    <a:extLst>
                      <a:ext uri="{FF2B5EF4-FFF2-40B4-BE49-F238E27FC236}">
                        <a16:creationId xmlns:a16="http://schemas.microsoft.com/office/drawing/2014/main" id="{9FC517B4-2FDD-B25C-824C-316EBD4AF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336672" y="1706526"/>
                    <a:ext cx="182880" cy="182880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33" name="Graphic 32">
                    <a:extLst>
                      <a:ext uri="{FF2B5EF4-FFF2-40B4-BE49-F238E27FC236}">
                        <a16:creationId xmlns:a16="http://schemas.microsoft.com/office/drawing/2014/main" id="{55B0BFE3-A29C-0F87-DA55-29B6C5CE03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130068" y="1706526"/>
                    <a:ext cx="182880" cy="182880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34" name="Graphic 33">
                    <a:extLst>
                      <a:ext uri="{FF2B5EF4-FFF2-40B4-BE49-F238E27FC236}">
                        <a16:creationId xmlns:a16="http://schemas.microsoft.com/office/drawing/2014/main" id="{B3B33E59-93B5-A77E-2964-0E5867DA2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923464" y="1706526"/>
                    <a:ext cx="182880" cy="182880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35" name="Graphic 34">
                    <a:extLst>
                      <a:ext uri="{FF2B5EF4-FFF2-40B4-BE49-F238E27FC236}">
                        <a16:creationId xmlns:a16="http://schemas.microsoft.com/office/drawing/2014/main" id="{2834362F-6950-D5E9-1C6C-543B9EB305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716860" y="1706526"/>
                    <a:ext cx="182880" cy="182880"/>
                  </a:xfrm>
                  <a:prstGeom prst="rect">
                    <a:avLst/>
                  </a:prstGeom>
                  <a:effectLst/>
                </p:spPr>
              </p:pic>
            </p:grp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F5E638C-B278-D519-9427-239ED469E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596" y="1822325"/>
                <a:ext cx="244159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3F2C3AB4-8F97-D92D-E0BB-A071D2BAED34}"/>
                  </a:ext>
                </a:extLst>
              </p:cNvPr>
              <p:cNvCxnSpPr>
                <a:cxnSpLocks/>
                <a:stCxn id="29" idx="0"/>
                <a:endCxn id="11" idx="1"/>
              </p:cNvCxnSpPr>
              <p:nvPr/>
            </p:nvCxnSpPr>
            <p:spPr>
              <a:xfrm rot="5400000" flipH="1" flipV="1">
                <a:off x="4562621" y="718384"/>
                <a:ext cx="255487" cy="1075649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8012F2-6397-93E3-33ED-F68BD1721AD7}"/>
                  </a:ext>
                </a:extLst>
              </p:cNvPr>
              <p:cNvGrpSpPr/>
              <p:nvPr/>
            </p:nvGrpSpPr>
            <p:grpSpPr>
              <a:xfrm>
                <a:off x="7353190" y="1383951"/>
                <a:ext cx="1518113" cy="1069788"/>
                <a:chOff x="9530322" y="1425861"/>
                <a:chExt cx="1518113" cy="1069788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2C2C6C94-0C08-E5EA-B424-93EFC5F22630}"/>
                    </a:ext>
                  </a:extLst>
                </p:cNvPr>
                <p:cNvSpPr/>
                <p:nvPr/>
              </p:nvSpPr>
              <p:spPr bwMode="auto">
                <a:xfrm>
                  <a:off x="9530322" y="1425861"/>
                  <a:ext cx="1518113" cy="10697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Network switch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C94CF92-A221-9542-7168-085B8AEFFB8A}"/>
                    </a:ext>
                  </a:extLst>
                </p:cNvPr>
                <p:cNvGrpSpPr/>
                <p:nvPr/>
              </p:nvGrpSpPr>
              <p:grpSpPr>
                <a:xfrm>
                  <a:off x="9698759" y="1692150"/>
                  <a:ext cx="1159435" cy="335280"/>
                  <a:chOff x="7538489" y="1620801"/>
                  <a:chExt cx="1159435" cy="335280"/>
                </a:xfrm>
              </p:grpSpPr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DF45160E-273F-2662-DA66-B28BE7D18342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7538489" y="1620801"/>
                    <a:ext cx="1159435" cy="335280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3" name="Graphic 22">
                    <a:extLst>
                      <a:ext uri="{FF2B5EF4-FFF2-40B4-BE49-F238E27FC236}">
                        <a16:creationId xmlns:a16="http://schemas.microsoft.com/office/drawing/2014/main" id="{91AB5F4F-E8B4-4E39-6D7B-AC5F957040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336672" y="1706526"/>
                    <a:ext cx="182880" cy="182880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4" name="Graphic 23">
                    <a:extLst>
                      <a:ext uri="{FF2B5EF4-FFF2-40B4-BE49-F238E27FC236}">
                        <a16:creationId xmlns:a16="http://schemas.microsoft.com/office/drawing/2014/main" id="{F63683DD-98B6-4CD0-5F69-BC3729AA54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130068" y="1706526"/>
                    <a:ext cx="182880" cy="182880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5" name="Graphic 24">
                    <a:extLst>
                      <a:ext uri="{FF2B5EF4-FFF2-40B4-BE49-F238E27FC236}">
                        <a16:creationId xmlns:a16="http://schemas.microsoft.com/office/drawing/2014/main" id="{DB988ABA-4513-B7C0-6828-2067099D5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923464" y="1706526"/>
                    <a:ext cx="182880" cy="182880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6" name="Graphic 25">
                    <a:extLst>
                      <a:ext uri="{FF2B5EF4-FFF2-40B4-BE49-F238E27FC236}">
                        <a16:creationId xmlns:a16="http://schemas.microsoft.com/office/drawing/2014/main" id="{6E05BA30-CDFE-99F4-2AC2-72737AB8D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716860" y="1706526"/>
                    <a:ext cx="182880" cy="18288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CD4D3CF-E7CB-ECBA-4440-E43CF5CAFB71}"/>
                  </a:ext>
                </a:extLst>
              </p:cNvPr>
              <p:cNvGrpSpPr/>
              <p:nvPr/>
            </p:nvGrpSpPr>
            <p:grpSpPr>
              <a:xfrm>
                <a:off x="3472137" y="2084282"/>
                <a:ext cx="5292544" cy="409664"/>
                <a:chOff x="3472137" y="2084282"/>
                <a:chExt cx="5292544" cy="409664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6D957FD9-BED7-326C-C5EF-1B14DF48A00D}"/>
                    </a:ext>
                  </a:extLst>
                </p:cNvPr>
                <p:cNvGrpSpPr/>
                <p:nvPr/>
              </p:nvGrpSpPr>
              <p:grpSpPr>
                <a:xfrm>
                  <a:off x="3472137" y="2084282"/>
                  <a:ext cx="5292544" cy="409664"/>
                  <a:chOff x="3472137" y="2084282"/>
                  <a:chExt cx="5292544" cy="409664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04C9C2E7-C865-43D8-2106-318E7F4D62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72137" y="2084282"/>
                    <a:ext cx="5292544" cy="40966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5875" cap="flat" cmpd="sng" algn="ctr">
                    <a:solidFill>
                      <a:schemeClr val="tx1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49D11357-52A5-5AAB-66A6-D65838B9FF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34560" y="2195883"/>
                    <a:ext cx="2195998" cy="1828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Local instance networks</a:t>
                    </a:r>
                  </a:p>
                </p:txBody>
              </p:sp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6F14A351-07ED-5864-DE34-29F994A2E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06020" y="2195883"/>
                    <a:ext cx="1093702" cy="1828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Trunk Port</a:t>
                    </a:r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4E44317-3E23-9673-3ACC-3DDF9DB52487}"/>
                    </a:ext>
                  </a:extLst>
                </p:cNvPr>
                <p:cNvSpPr/>
                <p:nvPr/>
              </p:nvSpPr>
              <p:spPr bwMode="auto">
                <a:xfrm>
                  <a:off x="7565396" y="2195883"/>
                  <a:ext cx="1093702" cy="1828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9BE71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Trunk Port</a:t>
                  </a:r>
                </a:p>
              </p:txBody>
            </p:sp>
          </p:grp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D0F9A5B0-C0DF-F4D3-7E30-EE61BE766026}"/>
                  </a:ext>
                </a:extLst>
              </p:cNvPr>
              <p:cNvCxnSpPr>
                <a:cxnSpLocks/>
                <a:stCxn id="11" idx="3"/>
                <a:endCxn id="20" idx="0"/>
              </p:cNvCxnSpPr>
              <p:nvPr/>
            </p:nvCxnSpPr>
            <p:spPr>
              <a:xfrm>
                <a:off x="7036596" y="1128464"/>
                <a:ext cx="1075651" cy="255487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63D0D4-1D00-5235-2D54-E6A343D68FAA}"/>
                </a:ext>
              </a:extLst>
            </p:cNvPr>
            <p:cNvGrpSpPr/>
            <p:nvPr/>
          </p:nvGrpSpPr>
          <p:grpSpPr>
            <a:xfrm>
              <a:off x="1297816" y="4494111"/>
              <a:ext cx="3056275" cy="1554952"/>
              <a:chOff x="1341393" y="3000966"/>
              <a:chExt cx="3056275" cy="155495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05468A5-8CA8-0ABD-6A4D-32091E6CB11F}"/>
                  </a:ext>
                </a:extLst>
              </p:cNvPr>
              <p:cNvSpPr/>
              <p:nvPr/>
            </p:nvSpPr>
            <p:spPr bwMode="auto">
              <a:xfrm>
                <a:off x="1341393" y="3372978"/>
                <a:ext cx="3056275" cy="118294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1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FAF0F85-F4C1-A85F-73F2-07F7D6BDD9DA}"/>
                  </a:ext>
                </a:extLst>
              </p:cNvPr>
              <p:cNvGrpSpPr/>
              <p:nvPr/>
            </p:nvGrpSpPr>
            <p:grpSpPr>
              <a:xfrm>
                <a:off x="1619617" y="3000966"/>
                <a:ext cx="2499611" cy="876325"/>
                <a:chOff x="1881852" y="3152002"/>
                <a:chExt cx="2499611" cy="876325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0581DE7-DA01-BD84-CC14-EEAE714809C4}"/>
                    </a:ext>
                  </a:extLst>
                </p:cNvPr>
                <p:cNvGrpSpPr/>
                <p:nvPr/>
              </p:nvGrpSpPr>
              <p:grpSpPr>
                <a:xfrm>
                  <a:off x="3717881" y="3152002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A5D6F207-AF71-36C3-0D36-1BCDE704F1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70" name="Graphic 69">
                    <a:extLst>
                      <a:ext uri="{FF2B5EF4-FFF2-40B4-BE49-F238E27FC236}">
                        <a16:creationId xmlns:a16="http://schemas.microsoft.com/office/drawing/2014/main" id="{72A015EC-28CA-4287-4A15-83E6D16523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8F4B212E-EE5D-9DA8-6BA0-EBC9F3F0B36C}"/>
                    </a:ext>
                  </a:extLst>
                </p:cNvPr>
                <p:cNvGrpSpPr/>
                <p:nvPr/>
              </p:nvGrpSpPr>
              <p:grpSpPr>
                <a:xfrm>
                  <a:off x="1881852" y="3152002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7BCDDE59-7602-44DD-C427-7696B538DF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DDF33920-6F4F-2BF0-FF93-D57F5FCE6E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3837E220-2D14-0ED0-FB86-5C69577EB58D}"/>
                    </a:ext>
                  </a:extLst>
                </p:cNvPr>
                <p:cNvSpPr/>
                <p:nvPr/>
              </p:nvSpPr>
              <p:spPr bwMode="auto">
                <a:xfrm>
                  <a:off x="1882070" y="3781439"/>
                  <a:ext cx="2499393" cy="2468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Management + Compute + Storage Intent</a:t>
                  </a:r>
                </a:p>
              </p:txBody>
            </p: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E4D1D9B-AD44-FAB3-7D34-785742D8011C}"/>
                </a:ext>
              </a:extLst>
            </p:cNvPr>
            <p:cNvGrpSpPr/>
            <p:nvPr/>
          </p:nvGrpSpPr>
          <p:grpSpPr>
            <a:xfrm>
              <a:off x="4632315" y="4494111"/>
              <a:ext cx="3056275" cy="1554952"/>
              <a:chOff x="1341393" y="3000966"/>
              <a:chExt cx="3056275" cy="1554952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19829E76-81F8-390A-9FF2-194C1851A3CC}"/>
                  </a:ext>
                </a:extLst>
              </p:cNvPr>
              <p:cNvSpPr/>
              <p:nvPr/>
            </p:nvSpPr>
            <p:spPr bwMode="auto">
              <a:xfrm>
                <a:off x="1341393" y="3372978"/>
                <a:ext cx="3056275" cy="118294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2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CD98EC-E436-33E8-E35D-E6ACFD80FC82}"/>
                  </a:ext>
                </a:extLst>
              </p:cNvPr>
              <p:cNvGrpSpPr/>
              <p:nvPr/>
            </p:nvGrpSpPr>
            <p:grpSpPr>
              <a:xfrm>
                <a:off x="1619617" y="3000966"/>
                <a:ext cx="2499611" cy="876325"/>
                <a:chOff x="1881852" y="3152002"/>
                <a:chExt cx="2499611" cy="87632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17849CAF-DA57-4BFA-CA83-779B49A34A6D}"/>
                    </a:ext>
                  </a:extLst>
                </p:cNvPr>
                <p:cNvGrpSpPr/>
                <p:nvPr/>
              </p:nvGrpSpPr>
              <p:grpSpPr>
                <a:xfrm>
                  <a:off x="3717881" y="3152002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C0F6525D-89A3-5033-878F-26EEBAC668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32A602AB-5EA9-5CC0-EE1C-CBA965860B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4A113DC-9D8A-98E2-4FAD-785AD5B6FB95}"/>
                    </a:ext>
                  </a:extLst>
                </p:cNvPr>
                <p:cNvGrpSpPr/>
                <p:nvPr/>
              </p:nvGrpSpPr>
              <p:grpSpPr>
                <a:xfrm>
                  <a:off x="1881852" y="3152002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109" name="Rectangle: Rounded Corners 108">
                    <a:extLst>
                      <a:ext uri="{FF2B5EF4-FFF2-40B4-BE49-F238E27FC236}">
                        <a16:creationId xmlns:a16="http://schemas.microsoft.com/office/drawing/2014/main" id="{53F0FEA2-9E97-ED98-F4B9-E273A0E340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111" name="Graphic 110">
                    <a:extLst>
                      <a:ext uri="{FF2B5EF4-FFF2-40B4-BE49-F238E27FC236}">
                        <a16:creationId xmlns:a16="http://schemas.microsoft.com/office/drawing/2014/main" id="{3AB5BE68-E30A-EE9F-10DB-5700F6B4F4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BD36330C-4379-6D24-4279-D4FFEF5368FF}"/>
                    </a:ext>
                  </a:extLst>
                </p:cNvPr>
                <p:cNvSpPr/>
                <p:nvPr/>
              </p:nvSpPr>
              <p:spPr bwMode="auto">
                <a:xfrm>
                  <a:off x="1882070" y="3781439"/>
                  <a:ext cx="2499393" cy="2468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Management + Compute + Storage Intent</a:t>
                  </a:r>
                </a:p>
              </p:txBody>
            </p: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D133614-E730-F8FF-1C39-8B41657FBFBA}"/>
                </a:ext>
              </a:extLst>
            </p:cNvPr>
            <p:cNvGrpSpPr/>
            <p:nvPr/>
          </p:nvGrpSpPr>
          <p:grpSpPr>
            <a:xfrm>
              <a:off x="7966814" y="4494111"/>
              <a:ext cx="3056275" cy="1556280"/>
              <a:chOff x="1341393" y="3000966"/>
              <a:chExt cx="3056275" cy="155628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721F2AF2-9592-E182-B6E3-91DC5319A920}"/>
                  </a:ext>
                </a:extLst>
              </p:cNvPr>
              <p:cNvSpPr/>
              <p:nvPr/>
            </p:nvSpPr>
            <p:spPr bwMode="auto">
              <a:xfrm>
                <a:off x="1341393" y="3372977"/>
                <a:ext cx="3056275" cy="1184269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3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1325636F-C431-AC45-07F8-0DA84D31412A}"/>
                  </a:ext>
                </a:extLst>
              </p:cNvPr>
              <p:cNvGrpSpPr/>
              <p:nvPr/>
            </p:nvGrpSpPr>
            <p:grpSpPr>
              <a:xfrm>
                <a:off x="1619617" y="3000966"/>
                <a:ext cx="2499611" cy="876325"/>
                <a:chOff x="1881852" y="3152002"/>
                <a:chExt cx="2499611" cy="876325"/>
              </a:xfrm>
            </p:grpSpPr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693DBDC0-CDEC-9E32-0619-D17511B3938A}"/>
                    </a:ext>
                  </a:extLst>
                </p:cNvPr>
                <p:cNvGrpSpPr/>
                <p:nvPr/>
              </p:nvGrpSpPr>
              <p:grpSpPr>
                <a:xfrm>
                  <a:off x="3717881" y="3152002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143" name="Rectangle: Rounded Corners 142">
                    <a:extLst>
                      <a:ext uri="{FF2B5EF4-FFF2-40B4-BE49-F238E27FC236}">
                        <a16:creationId xmlns:a16="http://schemas.microsoft.com/office/drawing/2014/main" id="{1DD3319F-A0B7-062C-4DDE-193EFFE19D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144" name="Graphic 143">
                    <a:extLst>
                      <a:ext uri="{FF2B5EF4-FFF2-40B4-BE49-F238E27FC236}">
                        <a16:creationId xmlns:a16="http://schemas.microsoft.com/office/drawing/2014/main" id="{2BBDCAEA-7486-F04E-59AD-61AF7FF40A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44A1365F-6395-526D-E733-EA42B1AE2F88}"/>
                    </a:ext>
                  </a:extLst>
                </p:cNvPr>
                <p:cNvGrpSpPr/>
                <p:nvPr/>
              </p:nvGrpSpPr>
              <p:grpSpPr>
                <a:xfrm>
                  <a:off x="1881852" y="3152002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138423C8-A966-F238-F8CC-3478AF1A2D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AECF05B4-90E7-863D-0782-A3C941B2C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FA46F9E6-F869-ADCF-E6F0-E25D74F78261}"/>
                    </a:ext>
                  </a:extLst>
                </p:cNvPr>
                <p:cNvSpPr/>
                <p:nvPr/>
              </p:nvSpPr>
              <p:spPr bwMode="auto">
                <a:xfrm>
                  <a:off x="1882070" y="3781439"/>
                  <a:ext cx="2499393" cy="2468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Management + Compute + Storage Intent</a:t>
                  </a: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2F57257-6755-9843-3AAE-1092790FDD27}"/>
                </a:ext>
              </a:extLst>
            </p:cNvPr>
            <p:cNvGrpSpPr/>
            <p:nvPr/>
          </p:nvGrpSpPr>
          <p:grpSpPr>
            <a:xfrm>
              <a:off x="262977" y="4098839"/>
              <a:ext cx="925318" cy="762079"/>
              <a:chOff x="157054" y="3400596"/>
              <a:chExt cx="925318" cy="762079"/>
            </a:xfrm>
          </p:grpSpPr>
          <p:pic>
            <p:nvPicPr>
              <p:cNvPr id="156" name="Graphic 155">
                <a:extLst>
                  <a:ext uri="{FF2B5EF4-FFF2-40B4-BE49-F238E27FC236}">
                    <a16:creationId xmlns:a16="http://schemas.microsoft.com/office/drawing/2014/main" id="{55960B72-FF76-D670-4772-506E20820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1546" y="3400596"/>
                <a:ext cx="365760" cy="365760"/>
              </a:xfrm>
              <a:prstGeom prst="rect">
                <a:avLst/>
              </a:prstGeom>
              <a:effectLst/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464C7C-A486-E7E1-0F28-13D429E29903}"/>
                  </a:ext>
                </a:extLst>
              </p:cNvPr>
              <p:cNvSpPr txBox="1"/>
              <p:nvPr/>
            </p:nvSpPr>
            <p:spPr>
              <a:xfrm>
                <a:off x="157054" y="3824121"/>
                <a:ext cx="92531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Azure Local instance</a:t>
                </a:r>
              </a:p>
            </p:txBody>
          </p:sp>
        </p:grp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90EF0FE6-5277-3519-CD0F-18FA13EC8421}"/>
                </a:ext>
              </a:extLst>
            </p:cNvPr>
            <p:cNvSpPr/>
            <p:nvPr/>
          </p:nvSpPr>
          <p:spPr bwMode="auto">
            <a:xfrm rot="10800000">
              <a:off x="1212530" y="3998354"/>
              <a:ext cx="9895839" cy="1468032"/>
            </a:xfrm>
            <a:prstGeom prst="roundRect">
              <a:avLst>
                <a:gd name="adj" fmla="val 4645"/>
              </a:avLst>
            </a:prstGeom>
            <a:noFill/>
            <a:ln w="15875" cap="flat" cmpd="sng" algn="ctr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9F2F0E1C-4B02-5CE2-5481-13247E121D8E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rot="5400000" flipH="1" flipV="1">
              <a:off x="2081541" y="2975645"/>
              <a:ext cx="1344616" cy="1692317"/>
            </a:xfrm>
            <a:prstGeom prst="bentConnector2">
              <a:avLst/>
            </a:prstGeom>
            <a:ln w="127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3F10640B-DB1E-F36C-FE4A-8ED5D2F42D06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 rot="10800000" flipV="1">
              <a:off x="3743721" y="3634683"/>
              <a:ext cx="3666149" cy="859428"/>
            </a:xfrm>
            <a:prstGeom prst="bentConnector2">
              <a:avLst/>
            </a:prstGeom>
            <a:ln w="12700">
              <a:solidFill>
                <a:srgbClr val="9BE71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ctor: Elbow 162">
              <a:extLst>
                <a:ext uri="{FF2B5EF4-FFF2-40B4-BE49-F238E27FC236}">
                  <a16:creationId xmlns:a16="http://schemas.microsoft.com/office/drawing/2014/main" id="{7A72F423-AB98-A94E-CAEB-3DD1C34753DD}"/>
                </a:ext>
              </a:extLst>
            </p:cNvPr>
            <p:cNvCxnSpPr>
              <a:cxnSpLocks/>
              <a:endCxn id="109" idx="0"/>
            </p:cNvCxnSpPr>
            <p:nvPr/>
          </p:nvCxnSpPr>
          <p:spPr>
            <a:xfrm rot="16200000" flipH="1">
              <a:off x="4067936" y="3319857"/>
              <a:ext cx="1253176" cy="1095331"/>
            </a:xfrm>
            <a:prstGeom prst="bentConnector3">
              <a:avLst>
                <a:gd name="adj1" fmla="val 41839"/>
              </a:avLst>
            </a:prstGeom>
            <a:ln w="127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F201C7A9-C2EF-E8E9-292C-832E18DB7BE7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4835044" y="3544529"/>
              <a:ext cx="3741645" cy="949582"/>
            </a:xfrm>
            <a:prstGeom prst="bentConnector2">
              <a:avLst/>
            </a:prstGeom>
            <a:ln w="127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3454FB58-B060-7F88-85B6-A3D9E3B378AA}"/>
                </a:ext>
              </a:extLst>
            </p:cNvPr>
            <p:cNvCxnSpPr>
              <a:cxnSpLocks/>
            </p:cNvCxnSpPr>
            <p:nvPr/>
          </p:nvCxnSpPr>
          <p:spPr>
            <a:xfrm>
              <a:off x="4693710" y="3149495"/>
              <a:ext cx="141334" cy="395034"/>
            </a:xfrm>
            <a:prstGeom prst="bentConnector2">
              <a:avLst/>
            </a:prstGeom>
            <a:ln w="127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779EAECE-4FDB-FAFD-BDBE-B658B85B5B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9870" y="3149494"/>
              <a:ext cx="149515" cy="485187"/>
            </a:xfrm>
            <a:prstGeom prst="bentConnector2">
              <a:avLst/>
            </a:prstGeom>
            <a:ln w="12700">
              <a:solidFill>
                <a:srgbClr val="9BE71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31A95C62-A04A-C48B-7A7C-454AFB144116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rot="5400000" flipH="1" flipV="1">
              <a:off x="6965639" y="3353515"/>
              <a:ext cx="1253176" cy="1028016"/>
            </a:xfrm>
            <a:prstGeom prst="bentConnector3">
              <a:avLst>
                <a:gd name="adj1" fmla="val 58161"/>
              </a:avLst>
            </a:prstGeom>
            <a:ln w="12700">
              <a:solidFill>
                <a:srgbClr val="9BE71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C0DE2FAA-6ED5-7F72-5871-8A7A5F77CD61}"/>
                </a:ext>
              </a:extLst>
            </p:cNvPr>
            <p:cNvCxnSpPr>
              <a:cxnSpLocks/>
              <a:endCxn id="143" idx="0"/>
            </p:cNvCxnSpPr>
            <p:nvPr/>
          </p:nvCxnSpPr>
          <p:spPr>
            <a:xfrm>
              <a:off x="8653086" y="3149495"/>
              <a:ext cx="1759632" cy="1344616"/>
            </a:xfrm>
            <a:prstGeom prst="bentConnector2">
              <a:avLst/>
            </a:prstGeom>
            <a:ln w="12700">
              <a:solidFill>
                <a:srgbClr val="9BE71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680F73A-BF7C-5606-D688-4BA39A3BBD1E}"/>
                </a:ext>
              </a:extLst>
            </p:cNvPr>
            <p:cNvSpPr/>
            <p:nvPr/>
          </p:nvSpPr>
          <p:spPr bwMode="auto">
            <a:xfrm>
              <a:off x="1576285" y="4096874"/>
              <a:ext cx="9168328" cy="274320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Network ATC: Management, Compute and Storage Intent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C223984-9F23-AE94-5B4D-919E405930E6}"/>
                </a:ext>
              </a:extLst>
            </p:cNvPr>
            <p:cNvGrpSpPr/>
            <p:nvPr/>
          </p:nvGrpSpPr>
          <p:grpSpPr>
            <a:xfrm>
              <a:off x="287945" y="1153837"/>
              <a:ext cx="2976562" cy="1691436"/>
              <a:chOff x="178816" y="962758"/>
              <a:chExt cx="2976562" cy="1691436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A6592C0-0FD5-23A5-EBC6-E7A052F9E3EF}"/>
                  </a:ext>
                </a:extLst>
              </p:cNvPr>
              <p:cNvSpPr/>
              <p:nvPr/>
            </p:nvSpPr>
            <p:spPr bwMode="auto">
              <a:xfrm>
                <a:off x="178816" y="1130864"/>
                <a:ext cx="2976562" cy="152333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All traffic types (management, compute and storage) share the same physical network adapter ports in a fully converged host networking pattern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One port per machine connected to each switch, all ports configured as Trunk ports, (two links per machine)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Management VLAN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Compute VLAN(s)</a:t>
                </a:r>
              </a:p>
              <a:p>
                <a:pPr marL="228600" marR="0" lvl="1" indent="1174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GB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Multiple Compute Logical Networks and VLAN(s) can be configured for VM, AKS Cluster or AVD workloads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Storage Network 1 VLAN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Storage Network 2 VLAN</a:t>
                </a: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529F3B3-385C-2D53-A40F-5D68F2693B6E}"/>
                  </a:ext>
                </a:extLst>
              </p:cNvPr>
              <p:cNvSpPr/>
              <p:nvPr/>
            </p:nvSpPr>
            <p:spPr bwMode="auto">
              <a:xfrm>
                <a:off x="310814" y="962758"/>
                <a:ext cx="1768577" cy="182693"/>
              </a:xfrm>
              <a:prstGeom prst="roundRect">
                <a:avLst>
                  <a:gd name="adj" fmla="val 4645"/>
                </a:avLst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instance networks key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F4CDF16-A172-5811-3941-7419E0851EB0}"/>
                </a:ext>
              </a:extLst>
            </p:cNvPr>
            <p:cNvGrpSpPr/>
            <p:nvPr/>
          </p:nvGrpSpPr>
          <p:grpSpPr>
            <a:xfrm>
              <a:off x="9091690" y="1151572"/>
              <a:ext cx="2837332" cy="1050648"/>
              <a:chOff x="98828" y="721596"/>
              <a:chExt cx="3220530" cy="893083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BD684B4A-733E-9254-1AE6-2E565D3C8C03}"/>
                  </a:ext>
                </a:extLst>
              </p:cNvPr>
              <p:cNvSpPr/>
              <p:nvPr/>
            </p:nvSpPr>
            <p:spPr bwMode="auto">
              <a:xfrm>
                <a:off x="98828" y="844576"/>
                <a:ext cx="3220530" cy="770103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Minimum 10GB speed required for interfaces when using the fully converged network topology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Remote direct memory access (RDMA) capable NICs required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25GB+ recommended for increased performance and scalability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71C0B34D-5507-D0DF-303B-8E819FF425D7}"/>
                  </a:ext>
                </a:extLst>
              </p:cNvPr>
              <p:cNvSpPr/>
              <p:nvPr/>
            </p:nvSpPr>
            <p:spPr bwMode="auto">
              <a:xfrm>
                <a:off x="283856" y="721596"/>
                <a:ext cx="2007433" cy="155454"/>
              </a:xfrm>
              <a:prstGeom prst="roundRect">
                <a:avLst>
                  <a:gd name="adj" fmla="val 4645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Network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interface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requirements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95261F-1A2F-EC6C-7823-E358971FC58C}"/>
                </a:ext>
              </a:extLst>
            </p:cNvPr>
            <p:cNvGrpSpPr/>
            <p:nvPr/>
          </p:nvGrpSpPr>
          <p:grpSpPr>
            <a:xfrm>
              <a:off x="5222177" y="1671605"/>
              <a:ext cx="1808407" cy="638061"/>
              <a:chOff x="5416463" y="859087"/>
              <a:chExt cx="1808407" cy="63806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DA1F1F4-7558-F892-FC30-CABF0DA30209}"/>
                  </a:ext>
                </a:extLst>
              </p:cNvPr>
              <p:cNvSpPr/>
              <p:nvPr/>
            </p:nvSpPr>
            <p:spPr bwMode="auto">
              <a:xfrm>
                <a:off x="5416463" y="859087"/>
                <a:ext cx="1808407" cy="638061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Switch / Router / Firewall</a:t>
                </a: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04145577-CDA4-C724-63F5-CAE3A84B3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37787" y="912971"/>
                <a:ext cx="365760" cy="3657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52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69E-8AE8-F257-A040-1690F9E2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/>
              <a:t>Azure Local – Three-machines s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witchless dual link, dual TOR network </a:t>
            </a:r>
            <a:r>
              <a:rPr lang="en-US"/>
              <a:t>architecture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68E392-6873-DAB3-311D-16706144F729}"/>
              </a:ext>
            </a:extLst>
          </p:cNvPr>
          <p:cNvGrpSpPr/>
          <p:nvPr/>
        </p:nvGrpSpPr>
        <p:grpSpPr>
          <a:xfrm>
            <a:off x="159889" y="799903"/>
            <a:ext cx="11877001" cy="5988120"/>
            <a:chOff x="159889" y="799903"/>
            <a:chExt cx="11877001" cy="59881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306AA6C-78CB-73FF-93B9-88D371D5D2B9}"/>
                </a:ext>
              </a:extLst>
            </p:cNvPr>
            <p:cNvGrpSpPr/>
            <p:nvPr/>
          </p:nvGrpSpPr>
          <p:grpSpPr>
            <a:xfrm>
              <a:off x="159889" y="799903"/>
              <a:ext cx="11877001" cy="5988120"/>
              <a:chOff x="183596" y="759134"/>
              <a:chExt cx="11877001" cy="5988120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6750A78C-713B-3B1B-B391-F6FCB48B8070}"/>
                  </a:ext>
                </a:extLst>
              </p:cNvPr>
              <p:cNvSpPr/>
              <p:nvPr/>
            </p:nvSpPr>
            <p:spPr bwMode="auto">
              <a:xfrm rot="10800000">
                <a:off x="188661" y="2982425"/>
                <a:ext cx="11842646" cy="3764829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69BE297-FEC5-3509-26E3-37D288912A18}"/>
                  </a:ext>
                </a:extLst>
              </p:cNvPr>
              <p:cNvGrpSpPr/>
              <p:nvPr/>
            </p:nvGrpSpPr>
            <p:grpSpPr>
              <a:xfrm>
                <a:off x="3433565" y="1272416"/>
                <a:ext cx="5477820" cy="1374109"/>
                <a:chOff x="3393483" y="1121540"/>
                <a:chExt cx="5477820" cy="137410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AD97576-A0CE-8193-B1B8-A18D0C6C9AEC}"/>
                    </a:ext>
                  </a:extLst>
                </p:cNvPr>
                <p:cNvGrpSpPr/>
                <p:nvPr/>
              </p:nvGrpSpPr>
              <p:grpSpPr>
                <a:xfrm>
                  <a:off x="3393483" y="1383951"/>
                  <a:ext cx="1518113" cy="1069788"/>
                  <a:chOff x="9530322" y="1425861"/>
                  <a:chExt cx="1518113" cy="1069788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4913D47F-D1B7-2CD1-325D-3083D91E4F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0322" y="1425861"/>
                    <a:ext cx="1518113" cy="1069788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Network switch</a:t>
                    </a:r>
                  </a:p>
                </p:txBody>
              </p: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F1B3845-2668-BEF6-2AA2-6EE0ED782D6A}"/>
                      </a:ext>
                    </a:extLst>
                  </p:cNvPr>
                  <p:cNvGrpSpPr/>
                  <p:nvPr/>
                </p:nvGrpSpPr>
                <p:grpSpPr>
                  <a:xfrm>
                    <a:off x="9698759" y="1692150"/>
                    <a:ext cx="1159435" cy="335280"/>
                    <a:chOff x="7538489" y="1620801"/>
                    <a:chExt cx="1159435" cy="335280"/>
                  </a:xfrm>
                </p:grpSpPr>
                <p:sp>
                  <p:nvSpPr>
                    <p:cNvPr id="30" name="Rectangle: Rounded Corners 29">
                      <a:extLst>
                        <a:ext uri="{FF2B5EF4-FFF2-40B4-BE49-F238E27FC236}">
                          <a16:creationId xmlns:a16="http://schemas.microsoft.com/office/drawing/2014/main" id="{413ED761-FFFD-B275-8A00-3038EB148BA5}"/>
                        </a:ext>
                      </a:extLst>
                    </p:cNvPr>
                    <p:cNvSpPr/>
                    <p:nvPr/>
                  </p:nvSpPr>
                  <p:spPr bwMode="auto">
                    <a:xfrm rot="10800000">
                      <a:off x="7538489" y="1620801"/>
                      <a:ext cx="1159435" cy="335280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err="1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31" name="Graphic 30">
                      <a:extLst>
                        <a:ext uri="{FF2B5EF4-FFF2-40B4-BE49-F238E27FC236}">
                          <a16:creationId xmlns:a16="http://schemas.microsoft.com/office/drawing/2014/main" id="{8F4D056C-3962-C222-1F73-47BCBECE77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8336672" y="1706526"/>
                      <a:ext cx="182880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Graphic 31">
                      <a:extLst>
                        <a:ext uri="{FF2B5EF4-FFF2-40B4-BE49-F238E27FC236}">
                          <a16:creationId xmlns:a16="http://schemas.microsoft.com/office/drawing/2014/main" id="{48B76369-A2EA-4E1D-99EF-B5BB20F7DF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8130068" y="1706526"/>
                      <a:ext cx="182880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Graphic 32">
                      <a:extLst>
                        <a:ext uri="{FF2B5EF4-FFF2-40B4-BE49-F238E27FC236}">
                          <a16:creationId xmlns:a16="http://schemas.microsoft.com/office/drawing/2014/main" id="{1BD24CDF-7583-124C-3C9F-D114B879C7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7923464" y="1706526"/>
                      <a:ext cx="182880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Graphic 33">
                      <a:extLst>
                        <a:ext uri="{FF2B5EF4-FFF2-40B4-BE49-F238E27FC236}">
                          <a16:creationId xmlns:a16="http://schemas.microsoft.com/office/drawing/2014/main" id="{DB35E0A3-AB42-9246-1524-EAD6A864E5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7716860" y="1706526"/>
                      <a:ext cx="182880" cy="182880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5FDEE8D6-9E1E-778F-69AE-E3063EFB9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1596" y="1822325"/>
                  <a:ext cx="244159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ctor: Elbow 9">
                  <a:extLst>
                    <a:ext uri="{FF2B5EF4-FFF2-40B4-BE49-F238E27FC236}">
                      <a16:creationId xmlns:a16="http://schemas.microsoft.com/office/drawing/2014/main" id="{584A8FCA-0CF2-2ED0-26B1-414999156818}"/>
                    </a:ext>
                  </a:extLst>
                </p:cNvPr>
                <p:cNvCxnSpPr>
                  <a:cxnSpLocks/>
                  <a:stCxn id="28" idx="0"/>
                  <a:endCxn id="76" idx="1"/>
                </p:cNvCxnSpPr>
                <p:nvPr/>
              </p:nvCxnSpPr>
              <p:spPr>
                <a:xfrm rot="5400000" flipH="1" flipV="1">
                  <a:off x="4564103" y="709978"/>
                  <a:ext cx="262411" cy="1085537"/>
                </a:xfrm>
                <a:prstGeom prst="bentConnector2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AB392C7-2883-FEDB-5EAA-20D280AB4FBF}"/>
                    </a:ext>
                  </a:extLst>
                </p:cNvPr>
                <p:cNvGrpSpPr/>
                <p:nvPr/>
              </p:nvGrpSpPr>
              <p:grpSpPr>
                <a:xfrm>
                  <a:off x="7353190" y="1383951"/>
                  <a:ext cx="1518113" cy="1069788"/>
                  <a:chOff x="9530322" y="1425861"/>
                  <a:chExt cx="1518113" cy="1069788"/>
                </a:xfrm>
              </p:grpSpPr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63EF9CA8-3BB1-24CF-E2F9-BF517B2063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0322" y="1425861"/>
                    <a:ext cx="1518113" cy="1069788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Network switch</a:t>
                    </a:r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C8E9167-DE1B-F313-93C1-E208F81CF033}"/>
                      </a:ext>
                    </a:extLst>
                  </p:cNvPr>
                  <p:cNvGrpSpPr/>
                  <p:nvPr/>
                </p:nvGrpSpPr>
                <p:grpSpPr>
                  <a:xfrm>
                    <a:off x="9698759" y="1692150"/>
                    <a:ext cx="1159435" cy="335280"/>
                    <a:chOff x="7538489" y="1620801"/>
                    <a:chExt cx="1159435" cy="335280"/>
                  </a:xfrm>
                </p:grpSpPr>
                <p:sp>
                  <p:nvSpPr>
                    <p:cNvPr id="21" name="Rectangle: Rounded Corners 20">
                      <a:extLst>
                        <a:ext uri="{FF2B5EF4-FFF2-40B4-BE49-F238E27FC236}">
                          <a16:creationId xmlns:a16="http://schemas.microsoft.com/office/drawing/2014/main" id="{5CEB25C1-7206-29CB-BC6B-89859F45DF12}"/>
                        </a:ext>
                      </a:extLst>
                    </p:cNvPr>
                    <p:cNvSpPr/>
                    <p:nvPr/>
                  </p:nvSpPr>
                  <p:spPr bwMode="auto">
                    <a:xfrm rot="10800000">
                      <a:off x="7538489" y="1620801"/>
                      <a:ext cx="1159435" cy="335280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err="1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2" name="Graphic 21">
                      <a:extLst>
                        <a:ext uri="{FF2B5EF4-FFF2-40B4-BE49-F238E27FC236}">
                          <a16:creationId xmlns:a16="http://schemas.microsoft.com/office/drawing/2014/main" id="{E1876A8C-6DB7-0756-90A0-83364FE3E2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8336672" y="1706526"/>
                      <a:ext cx="182880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22">
                      <a:extLst>
                        <a:ext uri="{FF2B5EF4-FFF2-40B4-BE49-F238E27FC236}">
                          <a16:creationId xmlns:a16="http://schemas.microsoft.com/office/drawing/2014/main" id="{B32CF52D-A6F8-5A8A-9219-EE58C5EAD2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8130068" y="1706526"/>
                      <a:ext cx="182880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Graphic 23">
                      <a:extLst>
                        <a:ext uri="{FF2B5EF4-FFF2-40B4-BE49-F238E27FC236}">
                          <a16:creationId xmlns:a16="http://schemas.microsoft.com/office/drawing/2014/main" id="{F78D4CE6-FDD1-BC79-3C54-493BB1F45F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7923464" y="1706526"/>
                      <a:ext cx="182880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Graphic 24">
                      <a:extLst>
                        <a:ext uri="{FF2B5EF4-FFF2-40B4-BE49-F238E27FC236}">
                          <a16:creationId xmlns:a16="http://schemas.microsoft.com/office/drawing/2014/main" id="{82FCCA85-054D-3DFC-2DA3-0CB2E33F46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7716860" y="1706526"/>
                      <a:ext cx="182880" cy="18288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73DAFF6-C9BC-E44E-BF24-C1FDAB67BFDE}"/>
                    </a:ext>
                  </a:extLst>
                </p:cNvPr>
                <p:cNvGrpSpPr/>
                <p:nvPr/>
              </p:nvGrpSpPr>
              <p:grpSpPr>
                <a:xfrm>
                  <a:off x="3489518" y="2085985"/>
                  <a:ext cx="5292544" cy="409664"/>
                  <a:chOff x="3489518" y="2085985"/>
                  <a:chExt cx="5292544" cy="409664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19B7B6E0-6C32-28AD-943E-8967C1999B6E}"/>
                      </a:ext>
                    </a:extLst>
                  </p:cNvPr>
                  <p:cNvGrpSpPr/>
                  <p:nvPr/>
                </p:nvGrpSpPr>
                <p:grpSpPr>
                  <a:xfrm>
                    <a:off x="3489518" y="2085985"/>
                    <a:ext cx="5292544" cy="409664"/>
                    <a:chOff x="3489518" y="2085985"/>
                    <a:chExt cx="5292544" cy="409664"/>
                  </a:xfrm>
                </p:grpSpPr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3DFC5D4D-27F3-9999-15F2-527928DD92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489518" y="2085985"/>
                      <a:ext cx="5292544" cy="409664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 w="15875" cap="flat" cmpd="sng" algn="ctr">
                      <a:solidFill>
                        <a:schemeClr val="tx2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463D3549-D875-9453-F4BD-AD8D1A22E8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34560" y="2195883"/>
                      <a:ext cx="2195998" cy="182880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 w="12700" cap="flat" cmpd="sng" algn="ctr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Management and Compute networks</a:t>
                      </a:r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31A7C694-C6FF-2CFF-B43D-CAFBA39B3AF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606020" y="2195883"/>
                      <a:ext cx="1093702" cy="182880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2">
                        <a:lumMod val="50000"/>
                      </a:schemeClr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3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Trunk Port</a:t>
                      </a:r>
                    </a:p>
                  </p:txBody>
                </p:sp>
              </p:grp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CA2ADFC5-5211-1CE4-198A-330E8DA1B8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65396" y="2195883"/>
                    <a:ext cx="1093702" cy="1828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9BE71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Trunk Port</a:t>
                    </a:r>
                  </a:p>
                </p:txBody>
              </p:sp>
            </p:grpSp>
            <p:cxnSp>
              <p:nvCxnSpPr>
                <p:cNvPr id="13" name="Connector: Elbow 12">
                  <a:extLst>
                    <a:ext uri="{FF2B5EF4-FFF2-40B4-BE49-F238E27FC236}">
                      <a16:creationId xmlns:a16="http://schemas.microsoft.com/office/drawing/2014/main" id="{038E118C-F1A6-134D-5180-AD771AA82261}"/>
                    </a:ext>
                  </a:extLst>
                </p:cNvPr>
                <p:cNvCxnSpPr>
                  <a:cxnSpLocks/>
                  <a:stCxn id="76" idx="3"/>
                  <a:endCxn id="19" idx="0"/>
                </p:cNvCxnSpPr>
                <p:nvPr/>
              </p:nvCxnSpPr>
              <p:spPr>
                <a:xfrm>
                  <a:off x="7046484" y="1121540"/>
                  <a:ext cx="1065763" cy="262411"/>
                </a:xfrm>
                <a:prstGeom prst="bentConnector2">
                  <a:avLst/>
                </a:prstGeom>
                <a:ln w="127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278F2E8-19B3-BBD3-6EA4-E5135E9BF1D8}"/>
                  </a:ext>
                </a:extLst>
              </p:cNvPr>
              <p:cNvSpPr/>
              <p:nvPr/>
            </p:nvSpPr>
            <p:spPr bwMode="auto">
              <a:xfrm>
                <a:off x="1325188" y="3373155"/>
                <a:ext cx="3056275" cy="218258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4ACEAA61-C201-0B81-95CD-14479FFD3362}"/>
                  </a:ext>
                </a:extLst>
              </p:cNvPr>
              <p:cNvSpPr/>
              <p:nvPr/>
            </p:nvSpPr>
            <p:spPr bwMode="auto">
              <a:xfrm>
                <a:off x="4644344" y="3373155"/>
                <a:ext cx="3056275" cy="218258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982C999-01A9-EB36-2F16-52021ED91DDC}"/>
                  </a:ext>
                </a:extLst>
              </p:cNvPr>
              <p:cNvSpPr/>
              <p:nvPr/>
            </p:nvSpPr>
            <p:spPr bwMode="auto">
              <a:xfrm>
                <a:off x="7963500" y="3373155"/>
                <a:ext cx="3056275" cy="218258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3FDB57CF-E0F7-E86D-5B41-57015A4435F8}"/>
                  </a:ext>
                </a:extLst>
              </p:cNvPr>
              <p:cNvSpPr/>
              <p:nvPr/>
            </p:nvSpPr>
            <p:spPr bwMode="auto">
              <a:xfrm rot="10800000">
                <a:off x="1224557" y="3042988"/>
                <a:ext cx="9895839" cy="1032170"/>
              </a:xfrm>
              <a:prstGeom prst="roundRect">
                <a:avLst>
                  <a:gd name="adj" fmla="val 4645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A02587C-C6BF-33D2-7596-3E8E9435BAE0}"/>
                  </a:ext>
                </a:extLst>
              </p:cNvPr>
              <p:cNvGrpSpPr/>
              <p:nvPr/>
            </p:nvGrpSpPr>
            <p:grpSpPr>
              <a:xfrm>
                <a:off x="8520164" y="3127938"/>
                <a:ext cx="1942947" cy="876325"/>
                <a:chOff x="6455500" y="3250524"/>
                <a:chExt cx="1942947" cy="876325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5DCE6FE5-4150-0B2E-CA98-EAD594B66E03}"/>
                    </a:ext>
                  </a:extLst>
                </p:cNvPr>
                <p:cNvGrpSpPr/>
                <p:nvPr/>
              </p:nvGrpSpPr>
              <p:grpSpPr>
                <a:xfrm>
                  <a:off x="7735146" y="3250524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DA512CC4-110F-74CF-8A99-796D29373F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73" name="Graphic 72">
                    <a:extLst>
                      <a:ext uri="{FF2B5EF4-FFF2-40B4-BE49-F238E27FC236}">
                        <a16:creationId xmlns:a16="http://schemas.microsoft.com/office/drawing/2014/main" id="{E34A2CE3-DA33-6CF7-5B41-E1FA25A409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79F98F7-F094-8553-8CA7-19A0740DEAE8}"/>
                    </a:ext>
                  </a:extLst>
                </p:cNvPr>
                <p:cNvGrpSpPr/>
                <p:nvPr/>
              </p:nvGrpSpPr>
              <p:grpSpPr>
                <a:xfrm>
                  <a:off x="6455500" y="3250524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80864B56-C956-4A88-54DA-CBB457780E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71" name="Graphic 70">
                    <a:extLst>
                      <a:ext uri="{FF2B5EF4-FFF2-40B4-BE49-F238E27FC236}">
                        <a16:creationId xmlns:a16="http://schemas.microsoft.com/office/drawing/2014/main" id="{D93D1BE8-F7FA-8386-6122-B40D29FDA9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6740C5F1-8616-1BD5-CF4E-BCF735895DED}"/>
                    </a:ext>
                  </a:extLst>
                </p:cNvPr>
                <p:cNvSpPr/>
                <p:nvPr/>
              </p:nvSpPr>
              <p:spPr bwMode="auto">
                <a:xfrm>
                  <a:off x="6455719" y="3879961"/>
                  <a:ext cx="1942728" cy="2468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Management + Compute Intent</a:t>
                  </a:r>
                </a:p>
              </p:txBody>
            </p:sp>
          </p:grpSp>
          <p:cxnSp>
            <p:nvCxnSpPr>
              <p:cNvPr id="83" name="Connector: Elbow 82">
                <a:extLst>
                  <a:ext uri="{FF2B5EF4-FFF2-40B4-BE49-F238E27FC236}">
                    <a16:creationId xmlns:a16="http://schemas.microsoft.com/office/drawing/2014/main" id="{7AB06FF8-CFB1-8784-53D1-98E8B423B22E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rot="5400000" flipH="1" flipV="1">
                <a:off x="2610166" y="2365047"/>
                <a:ext cx="366229" cy="1159555"/>
              </a:xfrm>
              <a:prstGeom prst="bentConnector2">
                <a:avLst/>
              </a:prstGeom>
              <a:ln w="12700">
                <a:solidFill>
                  <a:srgbClr val="FFC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or: Elbow 83">
                <a:extLst>
                  <a:ext uri="{FF2B5EF4-FFF2-40B4-BE49-F238E27FC236}">
                    <a16:creationId xmlns:a16="http://schemas.microsoft.com/office/drawing/2014/main" id="{5EBDABF2-42C0-F912-C322-D7C08B0B8390}"/>
                  </a:ext>
                </a:extLst>
              </p:cNvPr>
              <p:cNvCxnSpPr>
                <a:cxnSpLocks/>
                <a:stCxn id="61" idx="0"/>
                <a:endCxn id="18" idx="2"/>
              </p:cNvCxnSpPr>
              <p:nvPr/>
            </p:nvCxnSpPr>
            <p:spPr>
              <a:xfrm rot="16200000" flipV="1">
                <a:off x="4563657" y="2158936"/>
                <a:ext cx="598299" cy="133970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C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or: Elbow 86">
                <a:extLst>
                  <a:ext uri="{FF2B5EF4-FFF2-40B4-BE49-F238E27FC236}">
                    <a16:creationId xmlns:a16="http://schemas.microsoft.com/office/drawing/2014/main" id="{B591ACE3-F2E4-7C74-6BF0-DB2A22A39053}"/>
                  </a:ext>
                </a:extLst>
              </p:cNvPr>
              <p:cNvCxnSpPr>
                <a:cxnSpLocks/>
                <a:stCxn id="70" idx="0"/>
              </p:cNvCxnSpPr>
              <p:nvPr/>
            </p:nvCxnSpPr>
            <p:spPr>
              <a:xfrm rot="16200000" flipV="1">
                <a:off x="6702098" y="978220"/>
                <a:ext cx="364258" cy="3935177"/>
              </a:xfrm>
              <a:prstGeom prst="bentConnector2">
                <a:avLst/>
              </a:prstGeom>
              <a:ln w="12700">
                <a:solidFill>
                  <a:srgbClr val="FFC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F28A3706-0DDD-E87C-B25D-770068D90D0A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4739804" y="2438199"/>
                <a:ext cx="185240" cy="325480"/>
              </a:xfrm>
              <a:prstGeom prst="bentConnector2">
                <a:avLst/>
              </a:prstGeom>
              <a:ln w="12700">
                <a:solidFill>
                  <a:srgbClr val="FFC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424ED0F6-5613-CFA0-F0C8-4CD95D1C69D6}"/>
                  </a:ext>
                </a:extLst>
              </p:cNvPr>
              <p:cNvCxnSpPr>
                <a:cxnSpLocks/>
                <a:stCxn id="54" idx="0"/>
              </p:cNvCxnSpPr>
              <p:nvPr/>
            </p:nvCxnSpPr>
            <p:spPr>
              <a:xfrm rot="5400000" flipH="1" flipV="1">
                <a:off x="5316903" y="1051570"/>
                <a:ext cx="252614" cy="3900123"/>
              </a:xfrm>
              <a:prstGeom prst="bentConnector2">
                <a:avLst/>
              </a:prstGeom>
              <a:ln w="12700">
                <a:solidFill>
                  <a:srgbClr val="9BE71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13B9E2E9-13AE-C247-DB36-F5C835BFF94B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rot="5400000" flipH="1" flipV="1">
                <a:off x="7283024" y="2548450"/>
                <a:ext cx="432705" cy="212204"/>
              </a:xfrm>
              <a:prstGeom prst="bentConnector2">
                <a:avLst/>
              </a:prstGeom>
              <a:ln>
                <a:solidFill>
                  <a:srgbClr val="9BE71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FA0B76C2-0E15-1ED7-7218-24E117CACCA9}"/>
                  </a:ext>
                </a:extLst>
              </p:cNvPr>
              <p:cNvCxnSpPr>
                <a:cxnSpLocks/>
                <a:stCxn id="63" idx="0"/>
                <a:endCxn id="15" idx="2"/>
              </p:cNvCxnSpPr>
              <p:nvPr/>
            </p:nvCxnSpPr>
            <p:spPr>
              <a:xfrm rot="5400000" flipH="1" flipV="1">
                <a:off x="7183168" y="2158777"/>
                <a:ext cx="598299" cy="1340024"/>
              </a:xfrm>
              <a:prstGeom prst="bentConnector3">
                <a:avLst>
                  <a:gd name="adj1" fmla="val 35479"/>
                </a:avLst>
              </a:prstGeom>
              <a:ln w="12700">
                <a:solidFill>
                  <a:srgbClr val="9BE71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or: Elbow 92">
                <a:extLst>
                  <a:ext uri="{FF2B5EF4-FFF2-40B4-BE49-F238E27FC236}">
                    <a16:creationId xmlns:a16="http://schemas.microsoft.com/office/drawing/2014/main" id="{DEEB9152-8F21-F953-2490-BD63A7B57B43}"/>
                  </a:ext>
                </a:extLst>
              </p:cNvPr>
              <p:cNvCxnSpPr>
                <a:cxnSpLocks/>
                <a:stCxn id="72" idx="0"/>
              </p:cNvCxnSpPr>
              <p:nvPr/>
            </p:nvCxnSpPr>
            <p:spPr>
              <a:xfrm rot="16200000" flipV="1">
                <a:off x="9371747" y="2368223"/>
                <a:ext cx="359879" cy="1159551"/>
              </a:xfrm>
              <a:prstGeom prst="bentConnector2">
                <a:avLst/>
              </a:prstGeom>
              <a:ln w="12700">
                <a:solidFill>
                  <a:srgbClr val="9BE71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8080C31-592D-DE65-3FE3-C1C8405E4031}"/>
                  </a:ext>
                </a:extLst>
              </p:cNvPr>
              <p:cNvGrpSpPr/>
              <p:nvPr/>
            </p:nvGrpSpPr>
            <p:grpSpPr>
              <a:xfrm>
                <a:off x="215048" y="3047960"/>
                <a:ext cx="925318" cy="762079"/>
                <a:chOff x="157054" y="3400596"/>
                <a:chExt cx="925318" cy="762079"/>
              </a:xfrm>
            </p:grpSpPr>
            <p:pic>
              <p:nvPicPr>
                <p:cNvPr id="95" name="Graphic 94">
                  <a:extLst>
                    <a:ext uri="{FF2B5EF4-FFF2-40B4-BE49-F238E27FC236}">
                      <a16:creationId xmlns:a16="http://schemas.microsoft.com/office/drawing/2014/main" id="{1C730114-8898-8068-1A96-6F2485930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546" y="3400596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9A8AC5E-379E-1F83-7BAF-BCBF93884F10}"/>
                    </a:ext>
                  </a:extLst>
                </p:cNvPr>
                <p:cNvSpPr txBox="1"/>
                <p:nvPr/>
              </p:nvSpPr>
              <p:spPr>
                <a:xfrm>
                  <a:off x="157054" y="3824121"/>
                  <a:ext cx="925318" cy="338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Azure Local instance</a:t>
                  </a:r>
                </a:p>
              </p:txBody>
            </p:sp>
          </p:grp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34931373-DB8D-D11A-2D51-FD177647B7C4}"/>
                  </a:ext>
                </a:extLst>
              </p:cNvPr>
              <p:cNvSpPr/>
              <p:nvPr/>
            </p:nvSpPr>
            <p:spPr bwMode="auto">
              <a:xfrm>
                <a:off x="183596" y="927240"/>
                <a:ext cx="3072384" cy="155995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Management and 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Compute Intent converged using a switch embedded team (SET) of 2 NICs and Trunk port configuration</a:t>
                </a:r>
              </a:p>
              <a:p>
                <a:pPr marL="432000" marR="0" lvl="1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Multiple Compute logical networks with different VLAN IDs can be configured for VM, AKS Cluster or AVD workloads</a:t>
                </a:r>
              </a:p>
              <a:p>
                <a:pPr marL="432000" marR="0" lvl="1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Single VLAN for the Management network</a:t>
                </a:r>
              </a:p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Storage Intent uses 6 x separate layer 2 networks, with no default gateway configured on the ethernet interface settings</a:t>
                </a:r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4854A25-F24D-952A-35A0-19AD1D08991D}"/>
                  </a:ext>
                </a:extLst>
              </p:cNvPr>
              <p:cNvSpPr/>
              <p:nvPr/>
            </p:nvSpPr>
            <p:spPr bwMode="auto">
              <a:xfrm>
                <a:off x="315594" y="759134"/>
                <a:ext cx="1768577" cy="182693"/>
              </a:xfrm>
              <a:prstGeom prst="roundRect">
                <a:avLst>
                  <a:gd name="adj" fmla="val 4645"/>
                </a:avLst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instance networks key</a:t>
                </a:r>
              </a:p>
            </p:txBody>
          </p:sp>
          <p:cxnSp>
            <p:nvCxnSpPr>
              <p:cNvPr id="102" name="Connector: Elbow 101">
                <a:extLst>
                  <a:ext uri="{FF2B5EF4-FFF2-40B4-BE49-F238E27FC236}">
                    <a16:creationId xmlns:a16="http://schemas.microsoft.com/office/drawing/2014/main" id="{8CC9FCFD-0027-598F-C76F-2C3A767B280B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rot="5400000" flipH="1" flipV="1">
                <a:off x="3347824" y="2463432"/>
                <a:ext cx="323510" cy="273045"/>
              </a:xfrm>
              <a:prstGeom prst="bentConnector2">
                <a:avLst/>
              </a:prstGeom>
              <a:ln w="12700">
                <a:solidFill>
                  <a:srgbClr val="FFC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742A098-3F38-0A1F-CAAE-FFDB901559B4}"/>
                  </a:ext>
                </a:extLst>
              </p:cNvPr>
              <p:cNvGrpSpPr/>
              <p:nvPr/>
            </p:nvGrpSpPr>
            <p:grpSpPr>
              <a:xfrm>
                <a:off x="9223265" y="763360"/>
                <a:ext cx="2837332" cy="915203"/>
                <a:chOff x="98828" y="720366"/>
                <a:chExt cx="3220530" cy="777952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321B40F0-153C-F653-3285-330601F41376}"/>
                    </a:ext>
                  </a:extLst>
                </p:cNvPr>
                <p:cNvSpPr/>
                <p:nvPr/>
              </p:nvSpPr>
              <p:spPr bwMode="auto">
                <a:xfrm>
                  <a:off x="98828" y="844577"/>
                  <a:ext cx="3220530" cy="65374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algn="l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/>
                    </a:rPr>
                    <a:t>Management and Compute Intent requires minimum 2 x 1GB+ ports, with one connected to each switch</a:t>
                  </a:r>
                </a:p>
                <a:p>
                  <a:pPr marL="171450" marR="0" lvl="0" indent="-171450" algn="l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endParaRPr>
                </a:p>
                <a:p>
                  <a:pPr marL="171450" marR="0" lvl="0" indent="-171450" algn="l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/>
                    </a:rPr>
                    <a:t>Converged using a switch embedded team (SET) to provide resiliency and traffic load balancing</a:t>
                  </a:r>
                </a:p>
              </p:txBody>
            </p:sp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4009890A-8F6F-8C8F-C5BE-CF1DF0904941}"/>
                    </a:ext>
                  </a:extLst>
                </p:cNvPr>
                <p:cNvSpPr/>
                <p:nvPr/>
              </p:nvSpPr>
              <p:spPr bwMode="auto">
                <a:xfrm>
                  <a:off x="236685" y="720366"/>
                  <a:ext cx="2007433" cy="15545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Network</a:t>
                  </a: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</a:t>
                  </a: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interface</a:t>
                  </a: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</a:t>
                  </a: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requirements</a:t>
                  </a:r>
                </a:p>
              </p:txBody>
            </p:sp>
          </p:grpSp>
          <p:cxnSp>
            <p:nvCxnSpPr>
              <p:cNvPr id="106" name="Connector: Elbow 105">
                <a:extLst>
                  <a:ext uri="{FF2B5EF4-FFF2-40B4-BE49-F238E27FC236}">
                    <a16:creationId xmlns:a16="http://schemas.microsoft.com/office/drawing/2014/main" id="{B308645B-2BB2-C078-70A7-2D2DF67BAEFE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rot="16200000" flipV="1">
                <a:off x="8670615" y="2466764"/>
                <a:ext cx="329860" cy="272730"/>
              </a:xfrm>
              <a:prstGeom prst="bentConnector2">
                <a:avLst/>
              </a:prstGeom>
              <a:ln w="12700">
                <a:solidFill>
                  <a:srgbClr val="9BE71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5C3FF2A1-6FC1-4D12-602D-CBDAF3D8FBEC}"/>
                  </a:ext>
                </a:extLst>
              </p:cNvPr>
              <p:cNvSpPr/>
              <p:nvPr/>
            </p:nvSpPr>
            <p:spPr bwMode="auto">
              <a:xfrm>
                <a:off x="9212722" y="1926202"/>
                <a:ext cx="2837332" cy="64677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Storage traffic has two (dual) links for redundancy</a:t>
                </a:r>
              </a:p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endParaRPr>
              </a:p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Dedicated 4 x 10GB (or higher) remote direct memory access (RDMA) capable ports</a:t>
                </a:r>
              </a:p>
            </p:txBody>
          </p: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D2CBC62D-8CB9-9E85-6BA4-7A307A4BBEE1}"/>
                  </a:ext>
                </a:extLst>
              </p:cNvPr>
              <p:cNvSpPr/>
              <p:nvPr/>
            </p:nvSpPr>
            <p:spPr bwMode="auto">
              <a:xfrm>
                <a:off x="9344719" y="1799210"/>
                <a:ext cx="1768577" cy="182693"/>
              </a:xfrm>
              <a:prstGeom prst="roundRect">
                <a:avLst>
                  <a:gd name="adj" fmla="val 4645"/>
                </a:avLst>
              </a:prstGeom>
              <a:solidFill>
                <a:srgbClr val="73236D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Network interface requirements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390A0C8-C1E6-033D-C95E-7959BCE15457}"/>
                  </a:ext>
                </a:extLst>
              </p:cNvPr>
              <p:cNvSpPr txBox="1"/>
              <p:nvPr/>
            </p:nvSpPr>
            <p:spPr>
              <a:xfrm>
                <a:off x="1787090" y="4108654"/>
                <a:ext cx="2132467" cy="400110"/>
              </a:xfrm>
              <a:prstGeom prst="rect">
                <a:avLst/>
              </a:prstGeom>
              <a:noFill/>
            </p:spPr>
            <p:txBody>
              <a:bodyPr wrap="square" tIns="91440" bIns="91440" anchor="ctr">
                <a:sp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1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31BE627-E250-57AD-FAC4-8E66A6206685}"/>
                  </a:ext>
                </a:extLst>
              </p:cNvPr>
              <p:cNvSpPr txBox="1"/>
              <p:nvPr/>
            </p:nvSpPr>
            <p:spPr>
              <a:xfrm>
                <a:off x="8371211" y="4112837"/>
                <a:ext cx="2240826" cy="400110"/>
              </a:xfrm>
              <a:prstGeom prst="rect">
                <a:avLst/>
              </a:prstGeom>
              <a:noFill/>
            </p:spPr>
            <p:txBody>
              <a:bodyPr wrap="square" tIns="91440" bIns="91440" anchor="ctr">
                <a:sp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3</a:t>
                </a:r>
              </a:p>
            </p:txBody>
          </p: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6B2C761E-BE19-A839-33CC-B77A32A8D940}"/>
                  </a:ext>
                </a:extLst>
              </p:cNvPr>
              <p:cNvGrpSpPr/>
              <p:nvPr/>
            </p:nvGrpSpPr>
            <p:grpSpPr>
              <a:xfrm>
                <a:off x="1417104" y="4461669"/>
                <a:ext cx="2872439" cy="985817"/>
                <a:chOff x="1365519" y="4445119"/>
                <a:chExt cx="2872439" cy="985817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05144192-3373-B8D2-BA36-CCCABF7BEBFA}"/>
                    </a:ext>
                  </a:extLst>
                </p:cNvPr>
                <p:cNvGrpSpPr/>
                <p:nvPr/>
              </p:nvGrpSpPr>
              <p:grpSpPr>
                <a:xfrm>
                  <a:off x="1365519" y="4588092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EB0D4340-A921-21B0-291D-9CF2916CE5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65E76B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5E76B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10.0.1.1</a:t>
                    </a:r>
                  </a:p>
                </p:txBody>
              </p:sp>
              <p:pic>
                <p:nvPicPr>
                  <p:cNvPr id="37" name="Graphic 36">
                    <a:extLst>
                      <a:ext uri="{FF2B5EF4-FFF2-40B4-BE49-F238E27FC236}">
                        <a16:creationId xmlns:a16="http://schemas.microsoft.com/office/drawing/2014/main" id="{2B19C7B9-5435-38A7-AFF4-5716C0D4AD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4026F1E3-07A5-7E0E-9862-B62D004249F7}"/>
                    </a:ext>
                  </a:extLst>
                </p:cNvPr>
                <p:cNvGrpSpPr/>
                <p:nvPr/>
              </p:nvGrpSpPr>
              <p:grpSpPr>
                <a:xfrm>
                  <a:off x="2101898" y="4588616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21" name="Rectangle: Rounded Corners 120">
                    <a:extLst>
                      <a:ext uri="{FF2B5EF4-FFF2-40B4-BE49-F238E27FC236}">
                        <a16:creationId xmlns:a16="http://schemas.microsoft.com/office/drawing/2014/main" id="{F374B5FF-515E-2B2A-95C6-00F730B6BE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F15D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A44D3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10.0.2.1</a:t>
                    </a:r>
                  </a:p>
                </p:txBody>
              </p:sp>
              <p:pic>
                <p:nvPicPr>
                  <p:cNvPr id="122" name="Graphic 121">
                    <a:extLst>
                      <a:ext uri="{FF2B5EF4-FFF2-40B4-BE49-F238E27FC236}">
                        <a16:creationId xmlns:a16="http://schemas.microsoft.com/office/drawing/2014/main" id="{79F59269-8A3A-58E5-A837-101EE6795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F90D697E-99F7-E931-C8E9-E43C1CDC2D25}"/>
                    </a:ext>
                  </a:extLst>
                </p:cNvPr>
                <p:cNvGrpSpPr/>
                <p:nvPr/>
              </p:nvGrpSpPr>
              <p:grpSpPr>
                <a:xfrm>
                  <a:off x="2838277" y="4594058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24" name="Rectangle: Rounded Corners 123">
                    <a:extLst>
                      <a:ext uri="{FF2B5EF4-FFF2-40B4-BE49-F238E27FC236}">
                        <a16:creationId xmlns:a16="http://schemas.microsoft.com/office/drawing/2014/main" id="{625BB3E0-A628-C072-0DDB-EC13A3662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0E6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10.0.3.1</a:t>
                    </a:r>
                  </a:p>
                </p:txBody>
              </p:sp>
              <p:pic>
                <p:nvPicPr>
                  <p:cNvPr id="125" name="Graphic 124">
                    <a:extLst>
                      <a:ext uri="{FF2B5EF4-FFF2-40B4-BE49-F238E27FC236}">
                        <a16:creationId xmlns:a16="http://schemas.microsoft.com/office/drawing/2014/main" id="{CEB18D3F-530D-607F-EECB-CEDBDFC979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487A7C6-CCB3-7F00-4176-FD2B81963D0F}"/>
                    </a:ext>
                  </a:extLst>
                </p:cNvPr>
                <p:cNvGrpSpPr/>
                <p:nvPr/>
              </p:nvGrpSpPr>
              <p:grpSpPr>
                <a:xfrm>
                  <a:off x="3574656" y="4599500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AA56AADD-98B1-82DF-3299-7507B4EC54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88A1C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88A1C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10.0.4.1</a:t>
                    </a:r>
                  </a:p>
                </p:txBody>
              </p:sp>
              <p:pic>
                <p:nvPicPr>
                  <p:cNvPr id="1024" name="Graphic 1023">
                    <a:extLst>
                      <a:ext uri="{FF2B5EF4-FFF2-40B4-BE49-F238E27FC236}">
                        <a16:creationId xmlns:a16="http://schemas.microsoft.com/office/drawing/2014/main" id="{B366312E-8BE3-E2F2-C272-E5D1D113C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549C73AE-8684-85E5-E47E-D25591CB3C33}"/>
                    </a:ext>
                  </a:extLst>
                </p:cNvPr>
                <p:cNvSpPr/>
                <p:nvPr/>
              </p:nvSpPr>
              <p:spPr bwMode="auto">
                <a:xfrm>
                  <a:off x="1365520" y="4445119"/>
                  <a:ext cx="2872438" cy="246888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73236D"/>
                </a:solidFill>
                <a:ln w="1270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RDMA NICs | Storage Intent</a:t>
                  </a:r>
                </a:p>
              </p:txBody>
            </p:sp>
          </p:grpSp>
          <p:grpSp>
            <p:nvGrpSpPr>
              <p:cNvPr id="1026" name="Group 1025">
                <a:extLst>
                  <a:ext uri="{FF2B5EF4-FFF2-40B4-BE49-F238E27FC236}">
                    <a16:creationId xmlns:a16="http://schemas.microsoft.com/office/drawing/2014/main" id="{067696F2-8D57-AE3B-D1BD-242A9C515D2D}"/>
                  </a:ext>
                </a:extLst>
              </p:cNvPr>
              <p:cNvGrpSpPr/>
              <p:nvPr/>
            </p:nvGrpSpPr>
            <p:grpSpPr>
              <a:xfrm>
                <a:off x="4733039" y="4459379"/>
                <a:ext cx="2872439" cy="985817"/>
                <a:chOff x="1365519" y="4445119"/>
                <a:chExt cx="2872439" cy="985817"/>
              </a:xfrm>
            </p:grpSpPr>
            <p:grpSp>
              <p:nvGrpSpPr>
                <p:cNvPr id="1027" name="Group 1026">
                  <a:extLst>
                    <a:ext uri="{FF2B5EF4-FFF2-40B4-BE49-F238E27FC236}">
                      <a16:creationId xmlns:a16="http://schemas.microsoft.com/office/drawing/2014/main" id="{BFBB11EB-3269-451E-85C9-A5D16C7B1C4E}"/>
                    </a:ext>
                  </a:extLst>
                </p:cNvPr>
                <p:cNvGrpSpPr/>
                <p:nvPr/>
              </p:nvGrpSpPr>
              <p:grpSpPr>
                <a:xfrm>
                  <a:off x="1365519" y="4588092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038" name="Rectangle: Rounded Corners 1037">
                    <a:extLst>
                      <a:ext uri="{FF2B5EF4-FFF2-40B4-BE49-F238E27FC236}">
                        <a16:creationId xmlns:a16="http://schemas.microsoft.com/office/drawing/2014/main" id="{E70B1557-DE81-FCCF-EEED-0573213597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65E76B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5E76B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10.0.1.2</a:t>
                    </a:r>
                  </a:p>
                </p:txBody>
              </p:sp>
              <p:pic>
                <p:nvPicPr>
                  <p:cNvPr id="1039" name="Graphic 1038">
                    <a:extLst>
                      <a:ext uri="{FF2B5EF4-FFF2-40B4-BE49-F238E27FC236}">
                        <a16:creationId xmlns:a16="http://schemas.microsoft.com/office/drawing/2014/main" id="{50802BB8-3C07-554C-F317-D7F57F053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028" name="Group 1027">
                  <a:extLst>
                    <a:ext uri="{FF2B5EF4-FFF2-40B4-BE49-F238E27FC236}">
                      <a16:creationId xmlns:a16="http://schemas.microsoft.com/office/drawing/2014/main" id="{20999BE5-641B-2A52-DA60-07C24831CFF5}"/>
                    </a:ext>
                  </a:extLst>
                </p:cNvPr>
                <p:cNvGrpSpPr/>
                <p:nvPr/>
              </p:nvGrpSpPr>
              <p:grpSpPr>
                <a:xfrm>
                  <a:off x="2101898" y="4588616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036" name="Rectangle: Rounded Corners 1035">
                    <a:extLst>
                      <a:ext uri="{FF2B5EF4-FFF2-40B4-BE49-F238E27FC236}">
                        <a16:creationId xmlns:a16="http://schemas.microsoft.com/office/drawing/2014/main" id="{30DB5A9B-7510-EB8D-2B5A-4AF218D4D0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F15D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A44D3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10.0.2.2</a:t>
                    </a:r>
                  </a:p>
                </p:txBody>
              </p:sp>
              <p:pic>
                <p:nvPicPr>
                  <p:cNvPr id="1037" name="Graphic 1036">
                    <a:extLst>
                      <a:ext uri="{FF2B5EF4-FFF2-40B4-BE49-F238E27FC236}">
                        <a16:creationId xmlns:a16="http://schemas.microsoft.com/office/drawing/2014/main" id="{7722AB4E-A178-DBA3-2FAF-245310563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029" name="Group 1028">
                  <a:extLst>
                    <a:ext uri="{FF2B5EF4-FFF2-40B4-BE49-F238E27FC236}">
                      <a16:creationId xmlns:a16="http://schemas.microsoft.com/office/drawing/2014/main" id="{F4A53598-54C7-0040-6314-A58561B2ABF7}"/>
                    </a:ext>
                  </a:extLst>
                </p:cNvPr>
                <p:cNvGrpSpPr/>
                <p:nvPr/>
              </p:nvGrpSpPr>
              <p:grpSpPr>
                <a:xfrm>
                  <a:off x="2838277" y="4594058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034" name="Rectangle: Rounded Corners 1033">
                    <a:extLst>
                      <a:ext uri="{FF2B5EF4-FFF2-40B4-BE49-F238E27FC236}">
                        <a16:creationId xmlns:a16="http://schemas.microsoft.com/office/drawing/2014/main" id="{825D1D6F-F5FF-218A-B1C0-399C28191F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D9EF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9EF0D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10.0.5.2</a:t>
                    </a:r>
                  </a:p>
                </p:txBody>
              </p:sp>
              <p:pic>
                <p:nvPicPr>
                  <p:cNvPr id="1035" name="Graphic 1034">
                    <a:extLst>
                      <a:ext uri="{FF2B5EF4-FFF2-40B4-BE49-F238E27FC236}">
                        <a16:creationId xmlns:a16="http://schemas.microsoft.com/office/drawing/2014/main" id="{5A8A2A5B-7835-ECA1-F95B-03A183D429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030" name="Group 1029">
                  <a:extLst>
                    <a:ext uri="{FF2B5EF4-FFF2-40B4-BE49-F238E27FC236}">
                      <a16:creationId xmlns:a16="http://schemas.microsoft.com/office/drawing/2014/main" id="{0543E577-7919-1A08-24DE-0B875B379A25}"/>
                    </a:ext>
                  </a:extLst>
                </p:cNvPr>
                <p:cNvGrpSpPr/>
                <p:nvPr/>
              </p:nvGrpSpPr>
              <p:grpSpPr>
                <a:xfrm>
                  <a:off x="3574656" y="4599500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032" name="Rectangle: Rounded Corners 1031">
                    <a:extLst>
                      <a:ext uri="{FF2B5EF4-FFF2-40B4-BE49-F238E27FC236}">
                        <a16:creationId xmlns:a16="http://schemas.microsoft.com/office/drawing/2014/main" id="{0EB77F2E-4A37-DA9C-DE29-0D177BE8B7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95A49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95A49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10.0.6.2</a:t>
                    </a:r>
                  </a:p>
                </p:txBody>
              </p:sp>
              <p:pic>
                <p:nvPicPr>
                  <p:cNvPr id="1033" name="Graphic 1032">
                    <a:extLst>
                      <a:ext uri="{FF2B5EF4-FFF2-40B4-BE49-F238E27FC236}">
                        <a16:creationId xmlns:a16="http://schemas.microsoft.com/office/drawing/2014/main" id="{D2BB94CA-96E8-3809-C92D-21554AF5E7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031" name="Rectangle: Rounded Corners 1030">
                  <a:extLst>
                    <a:ext uri="{FF2B5EF4-FFF2-40B4-BE49-F238E27FC236}">
                      <a16:creationId xmlns:a16="http://schemas.microsoft.com/office/drawing/2014/main" id="{0F93FAE3-4D7C-2765-7F16-3D817068F7C2}"/>
                    </a:ext>
                  </a:extLst>
                </p:cNvPr>
                <p:cNvSpPr/>
                <p:nvPr/>
              </p:nvSpPr>
              <p:spPr bwMode="auto">
                <a:xfrm>
                  <a:off x="1365520" y="4445119"/>
                  <a:ext cx="2872438" cy="246888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73236D"/>
                </a:solidFill>
                <a:ln w="1270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RDMA NICs | Storage Intent</a:t>
                  </a:r>
                </a:p>
              </p:txBody>
            </p:sp>
          </p:grpSp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7E16674B-E125-D44F-12DC-B79BBD034EE1}"/>
                  </a:ext>
                </a:extLst>
              </p:cNvPr>
              <p:cNvGrpSpPr/>
              <p:nvPr/>
            </p:nvGrpSpPr>
            <p:grpSpPr>
              <a:xfrm>
                <a:off x="8055404" y="4453955"/>
                <a:ext cx="2872439" cy="985817"/>
                <a:chOff x="1365519" y="4445119"/>
                <a:chExt cx="2872439" cy="985817"/>
              </a:xfrm>
            </p:grpSpPr>
            <p:grpSp>
              <p:nvGrpSpPr>
                <p:cNvPr id="1041" name="Group 1040">
                  <a:extLst>
                    <a:ext uri="{FF2B5EF4-FFF2-40B4-BE49-F238E27FC236}">
                      <a16:creationId xmlns:a16="http://schemas.microsoft.com/office/drawing/2014/main" id="{B19C7B90-B3FB-E391-0ABE-410948A00ED4}"/>
                    </a:ext>
                  </a:extLst>
                </p:cNvPr>
                <p:cNvGrpSpPr/>
                <p:nvPr/>
              </p:nvGrpSpPr>
              <p:grpSpPr>
                <a:xfrm>
                  <a:off x="1365519" y="4588092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052" name="Rectangle: Rounded Corners 1051">
                    <a:extLst>
                      <a:ext uri="{FF2B5EF4-FFF2-40B4-BE49-F238E27FC236}">
                        <a16:creationId xmlns:a16="http://schemas.microsoft.com/office/drawing/2014/main" id="{46E8F3F0-7761-615C-8399-A2D6437DA1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0E6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10.0.3.3</a:t>
                    </a:r>
                  </a:p>
                </p:txBody>
              </p:sp>
              <p:pic>
                <p:nvPicPr>
                  <p:cNvPr id="1053" name="Graphic 1052">
                    <a:extLst>
                      <a:ext uri="{FF2B5EF4-FFF2-40B4-BE49-F238E27FC236}">
                        <a16:creationId xmlns:a16="http://schemas.microsoft.com/office/drawing/2014/main" id="{C41172A7-3E1A-386B-1180-05756E99C3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042" name="Group 1041">
                  <a:extLst>
                    <a:ext uri="{FF2B5EF4-FFF2-40B4-BE49-F238E27FC236}">
                      <a16:creationId xmlns:a16="http://schemas.microsoft.com/office/drawing/2014/main" id="{D7DC7176-9A12-43C1-9311-4D2477672348}"/>
                    </a:ext>
                  </a:extLst>
                </p:cNvPr>
                <p:cNvGrpSpPr/>
                <p:nvPr/>
              </p:nvGrpSpPr>
              <p:grpSpPr>
                <a:xfrm>
                  <a:off x="2101898" y="4588616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050" name="Rectangle: Rounded Corners 1049">
                    <a:extLst>
                      <a:ext uri="{FF2B5EF4-FFF2-40B4-BE49-F238E27FC236}">
                        <a16:creationId xmlns:a16="http://schemas.microsoft.com/office/drawing/2014/main" id="{93A20B1A-52C5-1BDF-1475-5FD5B9356C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88A1C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88A1C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10.0.4.3</a:t>
                    </a:r>
                  </a:p>
                </p:txBody>
              </p:sp>
              <p:pic>
                <p:nvPicPr>
                  <p:cNvPr id="1051" name="Graphic 1050">
                    <a:extLst>
                      <a:ext uri="{FF2B5EF4-FFF2-40B4-BE49-F238E27FC236}">
                        <a16:creationId xmlns:a16="http://schemas.microsoft.com/office/drawing/2014/main" id="{22FB4D88-E670-5C35-DD37-80543CC358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043" name="Group 1042">
                  <a:extLst>
                    <a:ext uri="{FF2B5EF4-FFF2-40B4-BE49-F238E27FC236}">
                      <a16:creationId xmlns:a16="http://schemas.microsoft.com/office/drawing/2014/main" id="{CC9063D5-CB8C-6E47-F355-E316DA94ECA0}"/>
                    </a:ext>
                  </a:extLst>
                </p:cNvPr>
                <p:cNvGrpSpPr/>
                <p:nvPr/>
              </p:nvGrpSpPr>
              <p:grpSpPr>
                <a:xfrm>
                  <a:off x="2838277" y="4594058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048" name="Rectangle: Rounded Corners 1047">
                    <a:extLst>
                      <a:ext uri="{FF2B5EF4-FFF2-40B4-BE49-F238E27FC236}">
                        <a16:creationId xmlns:a16="http://schemas.microsoft.com/office/drawing/2014/main" id="{164F6D73-9517-B9E8-CEEA-95C2E7C630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D9EF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9EF0D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10.0.5.3</a:t>
                    </a:r>
                  </a:p>
                </p:txBody>
              </p:sp>
              <p:pic>
                <p:nvPicPr>
                  <p:cNvPr id="1049" name="Graphic 1048">
                    <a:extLst>
                      <a:ext uri="{FF2B5EF4-FFF2-40B4-BE49-F238E27FC236}">
                        <a16:creationId xmlns:a16="http://schemas.microsoft.com/office/drawing/2014/main" id="{6C7EE0E7-4AAA-CE34-E93C-81233AA194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044" name="Group 1043">
                  <a:extLst>
                    <a:ext uri="{FF2B5EF4-FFF2-40B4-BE49-F238E27FC236}">
                      <a16:creationId xmlns:a16="http://schemas.microsoft.com/office/drawing/2014/main" id="{B43FA1A2-D7C8-3D8F-D2DB-D9BA8B076326}"/>
                    </a:ext>
                  </a:extLst>
                </p:cNvPr>
                <p:cNvGrpSpPr/>
                <p:nvPr/>
              </p:nvGrpSpPr>
              <p:grpSpPr>
                <a:xfrm>
                  <a:off x="3574656" y="4599500"/>
                  <a:ext cx="663301" cy="831436"/>
                  <a:chOff x="1430111" y="4594004"/>
                  <a:chExt cx="663301" cy="831436"/>
                </a:xfrm>
              </p:grpSpPr>
              <p:sp>
                <p:nvSpPr>
                  <p:cNvPr id="1046" name="Rectangle: Rounded Corners 1045">
                    <a:extLst>
                      <a:ext uri="{FF2B5EF4-FFF2-40B4-BE49-F238E27FC236}">
                        <a16:creationId xmlns:a16="http://schemas.microsoft.com/office/drawing/2014/main" id="{4EFEF1E5-696F-1D20-EB17-29F75AB28B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30111" y="4594004"/>
                    <a:ext cx="663301" cy="8314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95A49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10GB+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95A49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IP: 10.0.6.3</a:t>
                    </a:r>
                  </a:p>
                </p:txBody>
              </p:sp>
              <p:pic>
                <p:nvPicPr>
                  <p:cNvPr id="1047" name="Graphic 1046">
                    <a:extLst>
                      <a:ext uri="{FF2B5EF4-FFF2-40B4-BE49-F238E27FC236}">
                        <a16:creationId xmlns:a16="http://schemas.microsoft.com/office/drawing/2014/main" id="{B784A570-4AC4-756E-BA0B-1E4CEC954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5888" y="4931160"/>
                    <a:ext cx="311749" cy="318772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045" name="Rectangle: Rounded Corners 1044">
                  <a:extLst>
                    <a:ext uri="{FF2B5EF4-FFF2-40B4-BE49-F238E27FC236}">
                      <a16:creationId xmlns:a16="http://schemas.microsoft.com/office/drawing/2014/main" id="{C9CFBC5D-BC58-643D-A7A4-6324E3998952}"/>
                    </a:ext>
                  </a:extLst>
                </p:cNvPr>
                <p:cNvSpPr/>
                <p:nvPr/>
              </p:nvSpPr>
              <p:spPr bwMode="auto">
                <a:xfrm>
                  <a:off x="1365520" y="4445119"/>
                  <a:ext cx="2872438" cy="246888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73236D"/>
                </a:solidFill>
                <a:ln w="12700" cap="flat" cmpd="sng" algn="ctr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RDMA NICs | Storage Intent</a:t>
                  </a:r>
                </a:p>
              </p:txBody>
            </p:sp>
          </p:grpSp>
          <p:cxnSp>
            <p:nvCxnSpPr>
              <p:cNvPr id="3" name="Connector: Elbow 2">
                <a:extLst>
                  <a:ext uri="{FF2B5EF4-FFF2-40B4-BE49-F238E27FC236}">
                    <a16:creationId xmlns:a16="http://schemas.microsoft.com/office/drawing/2014/main" id="{57C7F64D-0746-59AE-2653-BD760F9A59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797444" y="2852433"/>
                <a:ext cx="13680" cy="5165542"/>
              </a:xfrm>
              <a:prstGeom prst="bentConnector3">
                <a:avLst>
                  <a:gd name="adj1" fmla="val -4901754"/>
                </a:avLst>
              </a:prstGeom>
              <a:ln w="12700">
                <a:solidFill>
                  <a:schemeClr val="accent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26CAD9D3-8281-4703-750F-A8D585ECD2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405577" y="3776965"/>
                <a:ext cx="2290" cy="3315935"/>
              </a:xfrm>
              <a:prstGeom prst="bentConnector3">
                <a:avLst>
                  <a:gd name="adj1" fmla="val -13531965"/>
                </a:avLst>
              </a:prstGeom>
              <a:ln w="12700">
                <a:solidFill>
                  <a:srgbClr val="65E76B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650B86C1-A90F-87C6-B091-5630243AFE3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141956" y="3777489"/>
                <a:ext cx="2290" cy="3315935"/>
              </a:xfrm>
              <a:prstGeom prst="bentConnector3">
                <a:avLst>
                  <a:gd name="adj1" fmla="val -20852489"/>
                </a:avLst>
              </a:prstGeom>
              <a:ln w="12700">
                <a:solidFill>
                  <a:srgbClr val="FF15D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96595811-ADCB-9038-3D73-6A209E644CB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531364" y="2855416"/>
                <a:ext cx="18598" cy="5165542"/>
              </a:xfrm>
              <a:prstGeom prst="bentConnector3">
                <a:avLst>
                  <a:gd name="adj1" fmla="val -4752769"/>
                </a:avLst>
              </a:prstGeom>
              <a:ln w="12700">
                <a:solidFill>
                  <a:srgbClr val="F88A1C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B3E2F43A-992B-3691-4662-C7FF36F499A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195918" y="3775859"/>
                <a:ext cx="5424" cy="3322365"/>
              </a:xfrm>
              <a:prstGeom prst="bentConnector3">
                <a:avLst>
                  <a:gd name="adj1" fmla="val -5900479"/>
                </a:avLst>
              </a:prstGeom>
              <a:ln w="12700">
                <a:solidFill>
                  <a:srgbClr val="D9EF0D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or: Elbow 100">
                <a:extLst>
                  <a:ext uri="{FF2B5EF4-FFF2-40B4-BE49-F238E27FC236}">
                    <a16:creationId xmlns:a16="http://schemas.microsoft.com/office/drawing/2014/main" id="{A1F4D445-79C0-8240-0DDA-85011D0A74E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932297" y="3781301"/>
                <a:ext cx="5424" cy="3322365"/>
              </a:xfrm>
              <a:prstGeom prst="bentConnector3">
                <a:avLst>
                  <a:gd name="adj1" fmla="val -9459513"/>
                </a:avLst>
              </a:prstGeom>
              <a:ln w="12700">
                <a:solidFill>
                  <a:srgbClr val="F95A49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492BCF3-A375-3FEE-B0BD-42738F14F26A}"/>
                  </a:ext>
                </a:extLst>
              </p:cNvPr>
              <p:cNvSpPr/>
              <p:nvPr/>
            </p:nvSpPr>
            <p:spPr bwMode="auto">
              <a:xfrm>
                <a:off x="3994754" y="5654825"/>
                <a:ext cx="993742" cy="166246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solidFill>
                  <a:srgbClr val="65E76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Subnet 1: 10.0.1.x/24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E2CF63C-FC51-20C2-1F84-776A0569C19D}"/>
                  </a:ext>
                </a:extLst>
              </p:cNvPr>
              <p:cNvSpPr/>
              <p:nvPr/>
            </p:nvSpPr>
            <p:spPr bwMode="auto">
              <a:xfrm>
                <a:off x="4741046" y="5878122"/>
                <a:ext cx="993742" cy="166246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solidFill>
                  <a:srgbClr val="FF15D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Subnet 2: 10.0.2.x/24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D1372DE-1341-34BA-CB36-B7BCC41F565A}"/>
                  </a:ext>
                </a:extLst>
              </p:cNvPr>
              <p:cNvSpPr/>
              <p:nvPr/>
            </p:nvSpPr>
            <p:spPr bwMode="auto">
              <a:xfrm>
                <a:off x="7334649" y="5667422"/>
                <a:ext cx="993742" cy="166246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solidFill>
                  <a:srgbClr val="D9EF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Subnet 3: 10.0.5.x/24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3B0BF32-B012-745B-85B9-9114460D87CD}"/>
                  </a:ext>
                </a:extLst>
              </p:cNvPr>
              <p:cNvSpPr/>
              <p:nvPr/>
            </p:nvSpPr>
            <p:spPr bwMode="auto">
              <a:xfrm>
                <a:off x="4034040" y="6219980"/>
                <a:ext cx="993742" cy="166246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solidFill>
                  <a:srgbClr val="F88A1C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Subnet 4: 10.0.4.x/24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A76312AA-73A9-A5C8-D02D-7E58A5F90916}"/>
                  </a:ext>
                </a:extLst>
              </p:cNvPr>
              <p:cNvSpPr/>
              <p:nvPr/>
            </p:nvSpPr>
            <p:spPr bwMode="auto">
              <a:xfrm>
                <a:off x="5818563" y="6024055"/>
                <a:ext cx="993742" cy="166246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Subnet 5: 10.0.3.x/24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9C4AB23-CA12-8343-943B-4821E08F3E16}"/>
                  </a:ext>
                </a:extLst>
              </p:cNvPr>
              <p:cNvSpPr/>
              <p:nvPr/>
            </p:nvSpPr>
            <p:spPr bwMode="auto">
              <a:xfrm>
                <a:off x="9298470" y="5881575"/>
                <a:ext cx="993742" cy="166246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 w="12700" cap="flat" cmpd="sng" algn="ctr">
                <a:solidFill>
                  <a:srgbClr val="F95A4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Subnet 6: 10.0.6.x/24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8F55714-551F-DF63-9A93-61E943C19C33}"/>
                  </a:ext>
                </a:extLst>
              </p:cNvPr>
              <p:cNvSpPr/>
              <p:nvPr/>
            </p:nvSpPr>
            <p:spPr bwMode="auto">
              <a:xfrm rot="10800000">
                <a:off x="1224554" y="4167016"/>
                <a:ext cx="9895839" cy="2381837"/>
              </a:xfrm>
              <a:prstGeom prst="roundRect">
                <a:avLst>
                  <a:gd name="adj" fmla="val 4645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902FF6C-A19E-C59B-7790-D5DEDA5F0584}"/>
                  </a:ext>
                </a:extLst>
              </p:cNvPr>
              <p:cNvSpPr/>
              <p:nvPr/>
            </p:nvSpPr>
            <p:spPr bwMode="auto">
              <a:xfrm>
                <a:off x="4540519" y="6472605"/>
                <a:ext cx="3270706" cy="166246"/>
              </a:xfrm>
              <a:prstGeom prst="roundRect">
                <a:avLst>
                  <a:gd name="adj" fmla="val 4645"/>
                </a:avLst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Storage Network ATC intent: VLAN 711, </a:t>
                </a:r>
                <a:r>
                  <a:rPr kumimoji="0" lang="en-US" sz="800" b="0" i="1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AutoIP</a:t>
                </a: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=False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188A249-F364-344B-0295-1B6449C3CA34}"/>
                  </a:ext>
                </a:extLst>
              </p:cNvPr>
              <p:cNvGrpSpPr/>
              <p:nvPr/>
            </p:nvGrpSpPr>
            <p:grpSpPr>
              <a:xfrm>
                <a:off x="1881852" y="3127938"/>
                <a:ext cx="1942947" cy="876325"/>
                <a:chOff x="6455500" y="3250524"/>
                <a:chExt cx="1942947" cy="876325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369AC9A-B89C-44E1-1506-67A3D4CE6F7A}"/>
                    </a:ext>
                  </a:extLst>
                </p:cNvPr>
                <p:cNvGrpSpPr/>
                <p:nvPr/>
              </p:nvGrpSpPr>
              <p:grpSpPr>
                <a:xfrm>
                  <a:off x="7735146" y="3250524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54" name="Rectangle: Rounded Corners 53">
                    <a:extLst>
                      <a:ext uri="{FF2B5EF4-FFF2-40B4-BE49-F238E27FC236}">
                        <a16:creationId xmlns:a16="http://schemas.microsoft.com/office/drawing/2014/main" id="{B8334A7F-EDD8-B844-61AD-869588E094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55" name="Graphic 54">
                    <a:extLst>
                      <a:ext uri="{FF2B5EF4-FFF2-40B4-BE49-F238E27FC236}">
                        <a16:creationId xmlns:a16="http://schemas.microsoft.com/office/drawing/2014/main" id="{4E584502-142A-DE31-1862-CD9E7F98FE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A95C242-8634-191E-369A-577BBA964A09}"/>
                    </a:ext>
                  </a:extLst>
                </p:cNvPr>
                <p:cNvGrpSpPr/>
                <p:nvPr/>
              </p:nvGrpSpPr>
              <p:grpSpPr>
                <a:xfrm>
                  <a:off x="6455500" y="3250524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52" name="Rectangle: Rounded Corners 51">
                    <a:extLst>
                      <a:ext uri="{FF2B5EF4-FFF2-40B4-BE49-F238E27FC236}">
                        <a16:creationId xmlns:a16="http://schemas.microsoft.com/office/drawing/2014/main" id="{6C2A20A4-5DA8-C51D-1C73-C9D5E2E0B0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53" name="Graphic 52">
                    <a:extLst>
                      <a:ext uri="{FF2B5EF4-FFF2-40B4-BE49-F238E27FC236}">
                        <a16:creationId xmlns:a16="http://schemas.microsoft.com/office/drawing/2014/main" id="{9E59A741-C445-8918-AD86-271E0BF0CA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F10792B1-0D55-ABD6-035B-340000A178F5}"/>
                    </a:ext>
                  </a:extLst>
                </p:cNvPr>
                <p:cNvSpPr/>
                <p:nvPr/>
              </p:nvSpPr>
              <p:spPr bwMode="auto">
                <a:xfrm>
                  <a:off x="6455719" y="3879961"/>
                  <a:ext cx="1942728" cy="2468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Management + Compute Intent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A553623-5BD3-9EFB-8A58-3B5310A70DC1}"/>
                  </a:ext>
                </a:extLst>
              </p:cNvPr>
              <p:cNvGrpSpPr/>
              <p:nvPr/>
            </p:nvGrpSpPr>
            <p:grpSpPr>
              <a:xfrm>
                <a:off x="5201008" y="3127938"/>
                <a:ext cx="1942947" cy="876325"/>
                <a:chOff x="6455500" y="3250524"/>
                <a:chExt cx="1942947" cy="876325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46A23C80-5E55-E33C-F9E6-FC4E50F8CF1D}"/>
                    </a:ext>
                  </a:extLst>
                </p:cNvPr>
                <p:cNvGrpSpPr/>
                <p:nvPr/>
              </p:nvGrpSpPr>
              <p:grpSpPr>
                <a:xfrm>
                  <a:off x="7735146" y="3250524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1226677C-AD7C-F2AC-7955-1B979C0C95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55FB0A6F-B16D-BD89-2C7B-5497C0F46F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BDF2392D-8A18-7E38-C1AE-5CC62189FE84}"/>
                    </a:ext>
                  </a:extLst>
                </p:cNvPr>
                <p:cNvGrpSpPr/>
                <p:nvPr/>
              </p:nvGrpSpPr>
              <p:grpSpPr>
                <a:xfrm>
                  <a:off x="6455500" y="3250524"/>
                  <a:ext cx="663301" cy="708220"/>
                  <a:chOff x="7183211" y="3250524"/>
                  <a:chExt cx="663301" cy="708220"/>
                </a:xfrm>
              </p:grpSpPr>
              <p:sp>
                <p:nvSpPr>
                  <p:cNvPr id="61" name="Rectangle: Rounded Corners 60">
                    <a:extLst>
                      <a:ext uri="{FF2B5EF4-FFF2-40B4-BE49-F238E27FC236}">
                        <a16:creationId xmlns:a16="http://schemas.microsoft.com/office/drawing/2014/main" id="{8D789CD4-1D06-D9AC-3151-052EAD108E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3211" y="3250524"/>
                    <a:ext cx="663301" cy="7082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8000"/>
                            <a:lumOff val="92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1GB+</a:t>
                    </a:r>
                  </a:p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Ethernet Port</a:t>
                    </a:r>
                  </a:p>
                </p:txBody>
              </p:sp>
              <p:pic>
                <p:nvPicPr>
                  <p:cNvPr id="62" name="Graphic 61">
                    <a:extLst>
                      <a:ext uri="{FF2B5EF4-FFF2-40B4-BE49-F238E27FC236}">
                        <a16:creationId xmlns:a16="http://schemas.microsoft.com/office/drawing/2014/main" id="{E7298DCA-EBAE-AFFA-C540-1B89B8663C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58988" y="3303763"/>
                    <a:ext cx="311749" cy="31877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A840E9E8-4B56-E79D-5C8E-2834F4F5BD6A}"/>
                    </a:ext>
                  </a:extLst>
                </p:cNvPr>
                <p:cNvSpPr/>
                <p:nvPr/>
              </p:nvSpPr>
              <p:spPr bwMode="auto">
                <a:xfrm>
                  <a:off x="6455719" y="3879961"/>
                  <a:ext cx="1942728" cy="2468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Management + Compute Intent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30A169-0FB8-F088-673C-167166D4D9C0}"/>
                  </a:ext>
                </a:extLst>
              </p:cNvPr>
              <p:cNvSpPr txBox="1"/>
              <p:nvPr/>
            </p:nvSpPr>
            <p:spPr>
              <a:xfrm>
                <a:off x="5116799" y="4108654"/>
                <a:ext cx="2132467" cy="400110"/>
              </a:xfrm>
              <a:prstGeom prst="rect">
                <a:avLst/>
              </a:prstGeom>
              <a:noFill/>
            </p:spPr>
            <p:txBody>
              <a:bodyPr wrap="square" tIns="91440" bIns="91440" anchor="ctr">
                <a:sp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machine 2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D2DC8BB-E30C-2A3D-0D34-307F1F095094}"/>
                </a:ext>
              </a:extLst>
            </p:cNvPr>
            <p:cNvGrpSpPr/>
            <p:nvPr/>
          </p:nvGrpSpPr>
          <p:grpSpPr>
            <a:xfrm>
              <a:off x="5254452" y="994154"/>
              <a:ext cx="1808407" cy="638061"/>
              <a:chOff x="5416463" y="859087"/>
              <a:chExt cx="1808407" cy="638061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7BFECAB5-CF85-E46E-9A9E-280FC2A90832}"/>
                  </a:ext>
                </a:extLst>
              </p:cNvPr>
              <p:cNvSpPr/>
              <p:nvPr/>
            </p:nvSpPr>
            <p:spPr bwMode="auto">
              <a:xfrm>
                <a:off x="5416463" y="859087"/>
                <a:ext cx="1808407" cy="638061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Switch / Router / Firewall</a:t>
                </a: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419AFCE0-17E0-ABBA-93BD-3802BA517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137787" y="912971"/>
                <a:ext cx="365760" cy="3657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14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69E-8AE8-F257-A040-1690F9E2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/>
              <a:t>Azure Local – Two-machines switchless dual link network architecture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CFDF88-0DCF-F731-E6EE-1C613D4730F7}"/>
              </a:ext>
            </a:extLst>
          </p:cNvPr>
          <p:cNvGrpSpPr/>
          <p:nvPr/>
        </p:nvGrpSpPr>
        <p:grpSpPr>
          <a:xfrm>
            <a:off x="146047" y="735407"/>
            <a:ext cx="11899905" cy="6068755"/>
            <a:chOff x="146047" y="735407"/>
            <a:chExt cx="11899905" cy="606875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5D067D9-17D8-D97C-29E3-371716134229}"/>
                </a:ext>
              </a:extLst>
            </p:cNvPr>
            <p:cNvSpPr/>
            <p:nvPr/>
          </p:nvSpPr>
          <p:spPr bwMode="auto">
            <a:xfrm rot="10800000">
              <a:off x="174016" y="3322106"/>
              <a:ext cx="11842646" cy="348205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l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086" name="Rectangle: Rounded Corners 1085">
              <a:extLst>
                <a:ext uri="{FF2B5EF4-FFF2-40B4-BE49-F238E27FC236}">
                  <a16:creationId xmlns:a16="http://schemas.microsoft.com/office/drawing/2014/main" id="{20782604-7B76-43BE-4A90-6BA3EB5CDC9D}"/>
                </a:ext>
              </a:extLst>
            </p:cNvPr>
            <p:cNvSpPr/>
            <p:nvPr/>
          </p:nvSpPr>
          <p:spPr bwMode="auto">
            <a:xfrm>
              <a:off x="8166586" y="3984480"/>
              <a:ext cx="2926080" cy="144530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Local machine 2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038786C0-D086-09FF-EEC5-0F931E17F149}"/>
                </a:ext>
              </a:extLst>
            </p:cNvPr>
            <p:cNvGrpSpPr/>
            <p:nvPr/>
          </p:nvGrpSpPr>
          <p:grpSpPr>
            <a:xfrm>
              <a:off x="8666627" y="3564747"/>
              <a:ext cx="1942947" cy="876325"/>
              <a:chOff x="6455500" y="3250524"/>
              <a:chExt cx="1942947" cy="876325"/>
            </a:xfrm>
          </p:grpSpPr>
          <p:grpSp>
            <p:nvGrpSpPr>
              <p:cNvPr id="1122" name="Group 1121">
                <a:extLst>
                  <a:ext uri="{FF2B5EF4-FFF2-40B4-BE49-F238E27FC236}">
                    <a16:creationId xmlns:a16="http://schemas.microsoft.com/office/drawing/2014/main" id="{78D7E0ED-7491-696B-2A13-2279D64C7478}"/>
                  </a:ext>
                </a:extLst>
              </p:cNvPr>
              <p:cNvGrpSpPr/>
              <p:nvPr/>
            </p:nvGrpSpPr>
            <p:grpSpPr>
              <a:xfrm>
                <a:off x="7735146" y="3250524"/>
                <a:ext cx="663301" cy="708220"/>
                <a:chOff x="7183211" y="3250524"/>
                <a:chExt cx="663301" cy="708220"/>
              </a:xfrm>
            </p:grpSpPr>
            <p:sp>
              <p:nvSpPr>
                <p:cNvPr id="1127" name="Rectangle: Rounded Corners 1126">
                  <a:extLst>
                    <a:ext uri="{FF2B5EF4-FFF2-40B4-BE49-F238E27FC236}">
                      <a16:creationId xmlns:a16="http://schemas.microsoft.com/office/drawing/2014/main" id="{53B7C9C0-F7C2-C1B9-AC01-3900B474915A}"/>
                    </a:ext>
                  </a:extLst>
                </p:cNvPr>
                <p:cNvSpPr/>
                <p:nvPr/>
              </p:nvSpPr>
              <p:spPr bwMode="auto">
                <a:xfrm>
                  <a:off x="7183211" y="3250524"/>
                  <a:ext cx="663301" cy="70822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8000"/>
                          <a:lumOff val="92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</a:t>
                  </a:r>
                </a:p>
              </p:txBody>
            </p:sp>
            <p:pic>
              <p:nvPicPr>
                <p:cNvPr id="1128" name="Graphic 1127">
                  <a:extLst>
                    <a:ext uri="{FF2B5EF4-FFF2-40B4-BE49-F238E27FC236}">
                      <a16:creationId xmlns:a16="http://schemas.microsoft.com/office/drawing/2014/main" id="{81E4E835-89AC-C512-9E55-965C06A2F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358988" y="3303763"/>
                  <a:ext cx="311749" cy="318771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123" name="Group 1122">
                <a:extLst>
                  <a:ext uri="{FF2B5EF4-FFF2-40B4-BE49-F238E27FC236}">
                    <a16:creationId xmlns:a16="http://schemas.microsoft.com/office/drawing/2014/main" id="{C7AA4783-9792-DD85-53FA-7D57B5BE85F3}"/>
                  </a:ext>
                </a:extLst>
              </p:cNvPr>
              <p:cNvGrpSpPr/>
              <p:nvPr/>
            </p:nvGrpSpPr>
            <p:grpSpPr>
              <a:xfrm>
                <a:off x="6455500" y="3250524"/>
                <a:ext cx="663301" cy="708220"/>
                <a:chOff x="7183211" y="3250524"/>
                <a:chExt cx="663301" cy="708220"/>
              </a:xfrm>
            </p:grpSpPr>
            <p:sp>
              <p:nvSpPr>
                <p:cNvPr id="1125" name="Rectangle: Rounded Corners 1124">
                  <a:extLst>
                    <a:ext uri="{FF2B5EF4-FFF2-40B4-BE49-F238E27FC236}">
                      <a16:creationId xmlns:a16="http://schemas.microsoft.com/office/drawing/2014/main" id="{7583C9C7-E983-E21C-2920-EA171884D4D9}"/>
                    </a:ext>
                  </a:extLst>
                </p:cNvPr>
                <p:cNvSpPr/>
                <p:nvPr/>
              </p:nvSpPr>
              <p:spPr bwMode="auto">
                <a:xfrm>
                  <a:off x="7183211" y="3250524"/>
                  <a:ext cx="663301" cy="70822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8000"/>
                          <a:lumOff val="92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</a:t>
                  </a:r>
                </a:p>
              </p:txBody>
            </p:sp>
            <p:pic>
              <p:nvPicPr>
                <p:cNvPr id="1126" name="Graphic 1125">
                  <a:extLst>
                    <a:ext uri="{FF2B5EF4-FFF2-40B4-BE49-F238E27FC236}">
                      <a16:creationId xmlns:a16="http://schemas.microsoft.com/office/drawing/2014/main" id="{45C74098-30AB-8A18-482E-8F91AFB86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358988" y="3303763"/>
                  <a:ext cx="311749" cy="31877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4" name="Rectangle: Rounded Corners 1123">
                <a:extLst>
                  <a:ext uri="{FF2B5EF4-FFF2-40B4-BE49-F238E27FC236}">
                    <a16:creationId xmlns:a16="http://schemas.microsoft.com/office/drawing/2014/main" id="{8C41DABE-7336-02F3-A9AF-E1B48CCE505B}"/>
                  </a:ext>
                </a:extLst>
              </p:cNvPr>
              <p:cNvSpPr/>
              <p:nvPr/>
            </p:nvSpPr>
            <p:spPr bwMode="auto">
              <a:xfrm>
                <a:off x="6455719" y="3879961"/>
                <a:ext cx="1942728" cy="246888"/>
              </a:xfrm>
              <a:prstGeom prst="roundRect">
                <a:avLst>
                  <a:gd name="adj" fmla="val 4645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Management + Compute Intent</a:t>
                </a:r>
              </a:p>
            </p:txBody>
          </p:sp>
        </p:grpSp>
        <p:sp>
          <p:nvSpPr>
            <p:cNvPr id="1088" name="Rectangle: Rounded Corners 1087">
              <a:extLst>
                <a:ext uri="{FF2B5EF4-FFF2-40B4-BE49-F238E27FC236}">
                  <a16:creationId xmlns:a16="http://schemas.microsoft.com/office/drawing/2014/main" id="{1A5CCC04-FB19-8BB1-14CE-A71EE50E85B2}"/>
                </a:ext>
              </a:extLst>
            </p:cNvPr>
            <p:cNvSpPr/>
            <p:nvPr/>
          </p:nvSpPr>
          <p:spPr bwMode="auto">
            <a:xfrm>
              <a:off x="1099334" y="3990372"/>
              <a:ext cx="2926080" cy="144530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Local machine 1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1089" name="Group 1088">
              <a:extLst>
                <a:ext uri="{FF2B5EF4-FFF2-40B4-BE49-F238E27FC236}">
                  <a16:creationId xmlns:a16="http://schemas.microsoft.com/office/drawing/2014/main" id="{E4159791-D479-F163-101F-3B12E5D40A6C}"/>
                </a:ext>
              </a:extLst>
            </p:cNvPr>
            <p:cNvGrpSpPr/>
            <p:nvPr/>
          </p:nvGrpSpPr>
          <p:grpSpPr>
            <a:xfrm>
              <a:off x="1585486" y="3564747"/>
              <a:ext cx="1942947" cy="876325"/>
              <a:chOff x="6455500" y="3250524"/>
              <a:chExt cx="1942947" cy="876325"/>
            </a:xfrm>
          </p:grpSpPr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26410E13-A244-C7A3-7DBE-AE9E3694CFFA}"/>
                  </a:ext>
                </a:extLst>
              </p:cNvPr>
              <p:cNvGrpSpPr/>
              <p:nvPr/>
            </p:nvGrpSpPr>
            <p:grpSpPr>
              <a:xfrm>
                <a:off x="7735146" y="3250524"/>
                <a:ext cx="663301" cy="708220"/>
                <a:chOff x="7183211" y="3250524"/>
                <a:chExt cx="663301" cy="708220"/>
              </a:xfrm>
            </p:grpSpPr>
            <p:sp>
              <p:nvSpPr>
                <p:cNvPr id="1120" name="Rectangle: Rounded Corners 1119">
                  <a:extLst>
                    <a:ext uri="{FF2B5EF4-FFF2-40B4-BE49-F238E27FC236}">
                      <a16:creationId xmlns:a16="http://schemas.microsoft.com/office/drawing/2014/main" id="{2E3BA4B5-D8FB-B4A9-C252-5A7B21FDB1F5}"/>
                    </a:ext>
                  </a:extLst>
                </p:cNvPr>
                <p:cNvSpPr/>
                <p:nvPr/>
              </p:nvSpPr>
              <p:spPr bwMode="auto">
                <a:xfrm>
                  <a:off x="7183211" y="3250524"/>
                  <a:ext cx="663301" cy="70822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8000"/>
                          <a:lumOff val="92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</a:t>
                  </a:r>
                </a:p>
              </p:txBody>
            </p:sp>
            <p:pic>
              <p:nvPicPr>
                <p:cNvPr id="1121" name="Graphic 1120">
                  <a:extLst>
                    <a:ext uri="{FF2B5EF4-FFF2-40B4-BE49-F238E27FC236}">
                      <a16:creationId xmlns:a16="http://schemas.microsoft.com/office/drawing/2014/main" id="{B5B4FEF6-33F5-64F4-D693-05C5B83107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358988" y="3303763"/>
                  <a:ext cx="311749" cy="318771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116" name="Group 1115">
                <a:extLst>
                  <a:ext uri="{FF2B5EF4-FFF2-40B4-BE49-F238E27FC236}">
                    <a16:creationId xmlns:a16="http://schemas.microsoft.com/office/drawing/2014/main" id="{378FFD26-8EF9-7075-A195-F824E0AB8F7E}"/>
                  </a:ext>
                </a:extLst>
              </p:cNvPr>
              <p:cNvGrpSpPr/>
              <p:nvPr/>
            </p:nvGrpSpPr>
            <p:grpSpPr>
              <a:xfrm>
                <a:off x="6455500" y="3250524"/>
                <a:ext cx="663301" cy="708220"/>
                <a:chOff x="7183211" y="3250524"/>
                <a:chExt cx="663301" cy="708220"/>
              </a:xfrm>
            </p:grpSpPr>
            <p:sp>
              <p:nvSpPr>
                <p:cNvPr id="1118" name="Rectangle: Rounded Corners 1117">
                  <a:extLst>
                    <a:ext uri="{FF2B5EF4-FFF2-40B4-BE49-F238E27FC236}">
                      <a16:creationId xmlns:a16="http://schemas.microsoft.com/office/drawing/2014/main" id="{9A09F9D3-3068-C9AC-DC01-CD362A71553F}"/>
                    </a:ext>
                  </a:extLst>
                </p:cNvPr>
                <p:cNvSpPr/>
                <p:nvPr/>
              </p:nvSpPr>
              <p:spPr bwMode="auto">
                <a:xfrm>
                  <a:off x="7183211" y="3250524"/>
                  <a:ext cx="663301" cy="70822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8000"/>
                          <a:lumOff val="92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</a:t>
                  </a:r>
                </a:p>
              </p:txBody>
            </p:sp>
            <p:pic>
              <p:nvPicPr>
                <p:cNvPr id="1119" name="Graphic 1118">
                  <a:extLst>
                    <a:ext uri="{FF2B5EF4-FFF2-40B4-BE49-F238E27FC236}">
                      <a16:creationId xmlns:a16="http://schemas.microsoft.com/office/drawing/2014/main" id="{C22CA13D-0AC5-4D8A-727E-0EEA3D435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358988" y="3303763"/>
                  <a:ext cx="311749" cy="31877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17" name="Rectangle: Rounded Corners 1116">
                <a:extLst>
                  <a:ext uri="{FF2B5EF4-FFF2-40B4-BE49-F238E27FC236}">
                    <a16:creationId xmlns:a16="http://schemas.microsoft.com/office/drawing/2014/main" id="{067589AE-077F-5A11-2788-26E7747A1AC8}"/>
                  </a:ext>
                </a:extLst>
              </p:cNvPr>
              <p:cNvSpPr/>
              <p:nvPr/>
            </p:nvSpPr>
            <p:spPr bwMode="auto">
              <a:xfrm>
                <a:off x="6455719" y="3879961"/>
                <a:ext cx="1942728" cy="246888"/>
              </a:xfrm>
              <a:prstGeom prst="roundRect">
                <a:avLst>
                  <a:gd name="adj" fmla="val 4645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Management + Compute Intent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9250027-E927-03F9-8379-044E1146B25D}"/>
                </a:ext>
              </a:extLst>
            </p:cNvPr>
            <p:cNvGrpSpPr/>
            <p:nvPr/>
          </p:nvGrpSpPr>
          <p:grpSpPr>
            <a:xfrm>
              <a:off x="3356429" y="1598120"/>
              <a:ext cx="5477820" cy="1331862"/>
              <a:chOff x="3393483" y="1163787"/>
              <a:chExt cx="5477820" cy="1331862"/>
            </a:xfrm>
          </p:grpSpPr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FF8034A8-A47D-820D-DFEA-06654B451A4C}"/>
                  </a:ext>
                </a:extLst>
              </p:cNvPr>
              <p:cNvGrpSpPr/>
              <p:nvPr/>
            </p:nvGrpSpPr>
            <p:grpSpPr>
              <a:xfrm>
                <a:off x="3393483" y="1383951"/>
                <a:ext cx="1518113" cy="1069788"/>
                <a:chOff x="9530322" y="1425861"/>
                <a:chExt cx="1518113" cy="1069788"/>
              </a:xfrm>
            </p:grpSpPr>
            <p:sp>
              <p:nvSpPr>
                <p:cNvPr id="1079" name="Rectangle: Rounded Corners 1078">
                  <a:extLst>
                    <a:ext uri="{FF2B5EF4-FFF2-40B4-BE49-F238E27FC236}">
                      <a16:creationId xmlns:a16="http://schemas.microsoft.com/office/drawing/2014/main" id="{CA02BDFF-F850-9E30-3F9C-2775A2E9A616}"/>
                    </a:ext>
                  </a:extLst>
                </p:cNvPr>
                <p:cNvSpPr/>
                <p:nvPr/>
              </p:nvSpPr>
              <p:spPr bwMode="auto">
                <a:xfrm>
                  <a:off x="9530322" y="1425861"/>
                  <a:ext cx="1518113" cy="10697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Network switch</a:t>
                  </a:r>
                </a:p>
              </p:txBody>
            </p:sp>
            <p:grpSp>
              <p:nvGrpSpPr>
                <p:cNvPr id="1080" name="Group 1079">
                  <a:extLst>
                    <a:ext uri="{FF2B5EF4-FFF2-40B4-BE49-F238E27FC236}">
                      <a16:creationId xmlns:a16="http://schemas.microsoft.com/office/drawing/2014/main" id="{C123C0B3-BED1-DBC8-DAD5-8894FC54A4B8}"/>
                    </a:ext>
                  </a:extLst>
                </p:cNvPr>
                <p:cNvGrpSpPr/>
                <p:nvPr/>
              </p:nvGrpSpPr>
              <p:grpSpPr>
                <a:xfrm>
                  <a:off x="9698759" y="1692150"/>
                  <a:ext cx="1159435" cy="335280"/>
                  <a:chOff x="7538489" y="1620801"/>
                  <a:chExt cx="1159435" cy="335280"/>
                </a:xfrm>
              </p:grpSpPr>
              <p:sp>
                <p:nvSpPr>
                  <p:cNvPr id="1081" name="Rectangle: Rounded Corners 1080">
                    <a:extLst>
                      <a:ext uri="{FF2B5EF4-FFF2-40B4-BE49-F238E27FC236}">
                        <a16:creationId xmlns:a16="http://schemas.microsoft.com/office/drawing/2014/main" id="{D1B42DEF-6890-694B-99D9-98645E79568A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7538489" y="1620801"/>
                    <a:ext cx="1159435" cy="335280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82" name="Graphic 1081">
                    <a:extLst>
                      <a:ext uri="{FF2B5EF4-FFF2-40B4-BE49-F238E27FC236}">
                        <a16:creationId xmlns:a16="http://schemas.microsoft.com/office/drawing/2014/main" id="{3B319A68-04B2-F5D1-4AB3-48ADA89A2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336672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083" name="Graphic 1082">
                    <a:extLst>
                      <a:ext uri="{FF2B5EF4-FFF2-40B4-BE49-F238E27FC236}">
                        <a16:creationId xmlns:a16="http://schemas.microsoft.com/office/drawing/2014/main" id="{12152AEB-26AB-2B29-A533-0F1058C20E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130068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084" name="Graphic 1083">
                    <a:extLst>
                      <a:ext uri="{FF2B5EF4-FFF2-40B4-BE49-F238E27FC236}">
                        <a16:creationId xmlns:a16="http://schemas.microsoft.com/office/drawing/2014/main" id="{5A7F7BAC-1147-B123-D5CC-E82489E65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923464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085" name="Graphic 1084">
                    <a:extLst>
                      <a:ext uri="{FF2B5EF4-FFF2-40B4-BE49-F238E27FC236}">
                        <a16:creationId xmlns:a16="http://schemas.microsoft.com/office/drawing/2014/main" id="{6EBDAEF8-1557-C6AF-3206-2E1755D088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716860" y="1706526"/>
                    <a:ext cx="182880" cy="18288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6D7733F0-3D97-0446-C518-42A438888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596" y="1822325"/>
                <a:ext cx="244159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Connector: Elbow 1060">
                <a:extLst>
                  <a:ext uri="{FF2B5EF4-FFF2-40B4-BE49-F238E27FC236}">
                    <a16:creationId xmlns:a16="http://schemas.microsoft.com/office/drawing/2014/main" id="{2BB4FDB6-612D-5B92-9B64-A638244B7E79}"/>
                  </a:ext>
                </a:extLst>
              </p:cNvPr>
              <p:cNvCxnSpPr>
                <a:cxnSpLocks/>
                <a:stCxn id="1079" idx="0"/>
                <a:endCxn id="4" idx="1"/>
              </p:cNvCxnSpPr>
              <p:nvPr/>
            </p:nvCxnSpPr>
            <p:spPr>
              <a:xfrm rot="5400000" flipH="1" flipV="1">
                <a:off x="4585144" y="731183"/>
                <a:ext cx="220164" cy="1085372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12B44921-1356-81C4-8494-CF996CFB207E}"/>
                  </a:ext>
                </a:extLst>
              </p:cNvPr>
              <p:cNvGrpSpPr/>
              <p:nvPr/>
            </p:nvGrpSpPr>
            <p:grpSpPr>
              <a:xfrm>
                <a:off x="7353190" y="1383951"/>
                <a:ext cx="1518113" cy="1069788"/>
                <a:chOff x="9530322" y="1425861"/>
                <a:chExt cx="1518113" cy="1069788"/>
              </a:xfrm>
            </p:grpSpPr>
            <p:sp>
              <p:nvSpPr>
                <p:cNvPr id="1070" name="Rectangle: Rounded Corners 1069">
                  <a:extLst>
                    <a:ext uri="{FF2B5EF4-FFF2-40B4-BE49-F238E27FC236}">
                      <a16:creationId xmlns:a16="http://schemas.microsoft.com/office/drawing/2014/main" id="{BC6D33B1-9E7A-8CA1-9C46-990E2DF8D035}"/>
                    </a:ext>
                  </a:extLst>
                </p:cNvPr>
                <p:cNvSpPr/>
                <p:nvPr/>
              </p:nvSpPr>
              <p:spPr bwMode="auto">
                <a:xfrm>
                  <a:off x="9530322" y="1425861"/>
                  <a:ext cx="1518113" cy="106978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Network switch</a:t>
                  </a:r>
                </a:p>
              </p:txBody>
            </p:sp>
            <p:grpSp>
              <p:nvGrpSpPr>
                <p:cNvPr id="1071" name="Group 1070">
                  <a:extLst>
                    <a:ext uri="{FF2B5EF4-FFF2-40B4-BE49-F238E27FC236}">
                      <a16:creationId xmlns:a16="http://schemas.microsoft.com/office/drawing/2014/main" id="{25CF1E26-46D2-5240-2905-9BC3474E95EE}"/>
                    </a:ext>
                  </a:extLst>
                </p:cNvPr>
                <p:cNvGrpSpPr/>
                <p:nvPr/>
              </p:nvGrpSpPr>
              <p:grpSpPr>
                <a:xfrm>
                  <a:off x="9698759" y="1692150"/>
                  <a:ext cx="1159435" cy="335280"/>
                  <a:chOff x="7538489" y="1620801"/>
                  <a:chExt cx="1159435" cy="335280"/>
                </a:xfrm>
              </p:grpSpPr>
              <p:sp>
                <p:nvSpPr>
                  <p:cNvPr id="1072" name="Rectangle: Rounded Corners 1071">
                    <a:extLst>
                      <a:ext uri="{FF2B5EF4-FFF2-40B4-BE49-F238E27FC236}">
                        <a16:creationId xmlns:a16="http://schemas.microsoft.com/office/drawing/2014/main" id="{89AE2B78-0479-B048-5E4B-3BABC101CA9D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7538489" y="1620801"/>
                    <a:ext cx="1159435" cy="335280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73" name="Graphic 1072">
                    <a:extLst>
                      <a:ext uri="{FF2B5EF4-FFF2-40B4-BE49-F238E27FC236}">
                        <a16:creationId xmlns:a16="http://schemas.microsoft.com/office/drawing/2014/main" id="{2AC5F7A5-91E7-89D7-36A6-825497CA67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336672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074" name="Graphic 1073">
                    <a:extLst>
                      <a:ext uri="{FF2B5EF4-FFF2-40B4-BE49-F238E27FC236}">
                        <a16:creationId xmlns:a16="http://schemas.microsoft.com/office/drawing/2014/main" id="{1D030BC6-A7B7-E914-3D72-7CDA4C3EB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8130068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075" name="Graphic 1074">
                    <a:extLst>
                      <a:ext uri="{FF2B5EF4-FFF2-40B4-BE49-F238E27FC236}">
                        <a16:creationId xmlns:a16="http://schemas.microsoft.com/office/drawing/2014/main" id="{DBF6DD31-F9A6-016D-C4CB-5B4C51CD9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923464" y="1706526"/>
                    <a:ext cx="182880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076" name="Graphic 1075">
                    <a:extLst>
                      <a:ext uri="{FF2B5EF4-FFF2-40B4-BE49-F238E27FC236}">
                        <a16:creationId xmlns:a16="http://schemas.microsoft.com/office/drawing/2014/main" id="{DB68BB51-A389-8A93-13E8-36A0010A6B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716860" y="1706526"/>
                    <a:ext cx="182880" cy="18288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BA748180-A17B-B102-48EB-36E88EB6DFDF}"/>
                  </a:ext>
                </a:extLst>
              </p:cNvPr>
              <p:cNvGrpSpPr/>
              <p:nvPr/>
            </p:nvGrpSpPr>
            <p:grpSpPr>
              <a:xfrm>
                <a:off x="3489518" y="2085985"/>
                <a:ext cx="5292544" cy="409664"/>
                <a:chOff x="3489518" y="2085985"/>
                <a:chExt cx="5292544" cy="409664"/>
              </a:xfrm>
            </p:grpSpPr>
            <p:grpSp>
              <p:nvGrpSpPr>
                <p:cNvPr id="1065" name="Group 1064">
                  <a:extLst>
                    <a:ext uri="{FF2B5EF4-FFF2-40B4-BE49-F238E27FC236}">
                      <a16:creationId xmlns:a16="http://schemas.microsoft.com/office/drawing/2014/main" id="{89038F62-BCC8-BACC-BECC-08224EB39CF4}"/>
                    </a:ext>
                  </a:extLst>
                </p:cNvPr>
                <p:cNvGrpSpPr/>
                <p:nvPr/>
              </p:nvGrpSpPr>
              <p:grpSpPr>
                <a:xfrm>
                  <a:off x="3489518" y="2085985"/>
                  <a:ext cx="5292544" cy="409664"/>
                  <a:chOff x="3489518" y="2085985"/>
                  <a:chExt cx="5292544" cy="409664"/>
                </a:xfrm>
              </p:grpSpPr>
              <p:sp>
                <p:nvSpPr>
                  <p:cNvPr id="1067" name="Rectangle: Rounded Corners 1066">
                    <a:extLst>
                      <a:ext uri="{FF2B5EF4-FFF2-40B4-BE49-F238E27FC236}">
                        <a16:creationId xmlns:a16="http://schemas.microsoft.com/office/drawing/2014/main" id="{67A21E9C-5BCA-6064-F468-D5F0BAEC23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89518" y="2085985"/>
                    <a:ext cx="5292544" cy="40966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5875" cap="flat" cmpd="sng" algn="ctr">
                    <a:solidFill>
                      <a:schemeClr val="tx1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068" name="Rectangle: Rounded Corners 1067">
                    <a:extLst>
                      <a:ext uri="{FF2B5EF4-FFF2-40B4-BE49-F238E27FC236}">
                        <a16:creationId xmlns:a16="http://schemas.microsoft.com/office/drawing/2014/main" id="{DC132BD5-6629-9E5A-21F0-08DD190620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34560" y="2195883"/>
                    <a:ext cx="2195998" cy="1828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Network ATC: </a:t>
                    </a: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Management</a:t>
                    </a: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 and Compute</a:t>
                    </a:r>
                  </a:p>
                </p:txBody>
              </p:sp>
              <p:sp>
                <p:nvSpPr>
                  <p:cNvPr id="1069" name="Rectangle: Rounded Corners 1068">
                    <a:extLst>
                      <a:ext uri="{FF2B5EF4-FFF2-40B4-BE49-F238E27FC236}">
                        <a16:creationId xmlns:a16="http://schemas.microsoft.com/office/drawing/2014/main" id="{2333D892-9F84-4273-99F8-F51534A758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06020" y="2195883"/>
                    <a:ext cx="1093702" cy="1828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Trunk Port</a:t>
                    </a:r>
                  </a:p>
                </p:txBody>
              </p:sp>
            </p:grpSp>
            <p:sp>
              <p:nvSpPr>
                <p:cNvPr id="1066" name="Rectangle: Rounded Corners 1065">
                  <a:extLst>
                    <a:ext uri="{FF2B5EF4-FFF2-40B4-BE49-F238E27FC236}">
                      <a16:creationId xmlns:a16="http://schemas.microsoft.com/office/drawing/2014/main" id="{0C1BDE4A-D75D-FE68-8FBF-45CF6FDE5C71}"/>
                    </a:ext>
                  </a:extLst>
                </p:cNvPr>
                <p:cNvSpPr/>
                <p:nvPr/>
              </p:nvSpPr>
              <p:spPr bwMode="auto">
                <a:xfrm>
                  <a:off x="7565396" y="2195883"/>
                  <a:ext cx="1093702" cy="1828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9BE71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Trunk Port</a:t>
                  </a:r>
                </a:p>
              </p:txBody>
            </p:sp>
          </p:grpSp>
          <p:cxnSp>
            <p:nvCxnSpPr>
              <p:cNvPr id="1064" name="Connector: Elbow 1063">
                <a:extLst>
                  <a:ext uri="{FF2B5EF4-FFF2-40B4-BE49-F238E27FC236}">
                    <a16:creationId xmlns:a16="http://schemas.microsoft.com/office/drawing/2014/main" id="{7B7B3365-BA19-1D27-D50B-4CEEBBD1E2E9}"/>
                  </a:ext>
                </a:extLst>
              </p:cNvPr>
              <p:cNvCxnSpPr>
                <a:cxnSpLocks/>
                <a:stCxn id="4" idx="3"/>
                <a:endCxn id="1070" idx="0"/>
              </p:cNvCxnSpPr>
              <p:nvPr/>
            </p:nvCxnSpPr>
            <p:spPr>
              <a:xfrm>
                <a:off x="7046319" y="1163787"/>
                <a:ext cx="1065928" cy="220164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7DB725EE-A1E3-EC01-53EF-B0DA3B48289C}"/>
                </a:ext>
              </a:extLst>
            </p:cNvPr>
            <p:cNvSpPr/>
            <p:nvPr/>
          </p:nvSpPr>
          <p:spPr bwMode="auto">
            <a:xfrm rot="10800000">
              <a:off x="1392025" y="3469421"/>
              <a:ext cx="9347201" cy="1085040"/>
            </a:xfrm>
            <a:prstGeom prst="roundRect">
              <a:avLst>
                <a:gd name="adj" fmla="val 4645"/>
              </a:avLst>
            </a:prstGeom>
            <a:noFill/>
            <a:ln w="19050" cap="flat" cmpd="sng" algn="ctr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B26FE482-CF52-1A4F-4B9A-2B82AA7EE853}"/>
                </a:ext>
              </a:extLst>
            </p:cNvPr>
            <p:cNvCxnSpPr>
              <a:cxnSpLocks/>
              <a:stCxn id="1118" idx="0"/>
            </p:cNvCxnSpPr>
            <p:nvPr/>
          </p:nvCxnSpPr>
          <p:spPr>
            <a:xfrm rot="5400000" flipH="1" flipV="1">
              <a:off x="2321506" y="2317288"/>
              <a:ext cx="843091" cy="1651829"/>
            </a:xfrm>
            <a:prstGeom prst="bentConnector2">
              <a:avLst/>
            </a:prstGeom>
            <a:ln w="127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4AFF515E-96FA-22DD-06D7-7B3DCFBD03CB}"/>
                </a:ext>
              </a:extLst>
            </p:cNvPr>
            <p:cNvCxnSpPr>
              <a:cxnSpLocks/>
              <a:endCxn id="1125" idx="0"/>
            </p:cNvCxnSpPr>
            <p:nvPr/>
          </p:nvCxnSpPr>
          <p:spPr>
            <a:xfrm rot="16200000" flipH="1">
              <a:off x="6181222" y="747690"/>
              <a:ext cx="751651" cy="4882461"/>
            </a:xfrm>
            <a:prstGeom prst="bentConnector3">
              <a:avLst>
                <a:gd name="adj1" fmla="val 52931"/>
              </a:avLst>
            </a:prstGeom>
            <a:ln w="127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052F7E61-F030-5A29-1F97-2C1AD96F9F3A}"/>
                </a:ext>
              </a:extLst>
            </p:cNvPr>
            <p:cNvCxnSpPr>
              <a:cxnSpLocks/>
              <a:stCxn id="1120" idx="0"/>
            </p:cNvCxnSpPr>
            <p:nvPr/>
          </p:nvCxnSpPr>
          <p:spPr>
            <a:xfrm rot="5400000" flipH="1" flipV="1">
              <a:off x="5260163" y="749717"/>
              <a:ext cx="751651" cy="4878410"/>
            </a:xfrm>
            <a:prstGeom prst="bentConnector3">
              <a:avLst>
                <a:gd name="adj1" fmla="val 63191"/>
              </a:avLst>
            </a:prstGeom>
            <a:ln w="12700">
              <a:solidFill>
                <a:srgbClr val="9BE71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D22A03E-D010-8944-2172-40BFE95C4C5C}"/>
                </a:ext>
              </a:extLst>
            </p:cNvPr>
            <p:cNvCxnSpPr>
              <a:cxnSpLocks/>
              <a:endCxn id="1127" idx="0"/>
            </p:cNvCxnSpPr>
            <p:nvPr/>
          </p:nvCxnSpPr>
          <p:spPr>
            <a:xfrm>
              <a:off x="8622044" y="2721656"/>
              <a:ext cx="1655880" cy="843091"/>
            </a:xfrm>
            <a:prstGeom prst="bentConnector2">
              <a:avLst/>
            </a:prstGeom>
            <a:ln w="12700">
              <a:solidFill>
                <a:srgbClr val="9BE71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2F1141F-2320-1246-18DF-EBBFC395DA34}"/>
                </a:ext>
              </a:extLst>
            </p:cNvPr>
            <p:cNvGrpSpPr/>
            <p:nvPr/>
          </p:nvGrpSpPr>
          <p:grpSpPr>
            <a:xfrm>
              <a:off x="146047" y="3382852"/>
              <a:ext cx="925318" cy="762079"/>
              <a:chOff x="157054" y="3400596"/>
              <a:chExt cx="925318" cy="762079"/>
            </a:xfrm>
          </p:grpSpPr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5DBA6F97-E50F-1BFB-E4BC-BEFCDBA63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1546" y="3400596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55208D3F-4FF4-342E-CE05-C4E320988619}"/>
                  </a:ext>
                </a:extLst>
              </p:cNvPr>
              <p:cNvSpPr txBox="1"/>
              <p:nvPr/>
            </p:nvSpPr>
            <p:spPr>
              <a:xfrm>
                <a:off x="157054" y="3824121"/>
                <a:ext cx="92531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Azure Local instance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F64561F-7E04-08B9-DA3D-A0599AD32F20}"/>
                </a:ext>
              </a:extLst>
            </p:cNvPr>
            <p:cNvGrpSpPr/>
            <p:nvPr/>
          </p:nvGrpSpPr>
          <p:grpSpPr>
            <a:xfrm>
              <a:off x="164171" y="876289"/>
              <a:ext cx="3069294" cy="1646590"/>
              <a:chOff x="178816" y="962758"/>
              <a:chExt cx="3069294" cy="1646590"/>
            </a:xfrm>
          </p:grpSpPr>
          <p:sp>
            <p:nvSpPr>
              <p:cNvPr id="1054" name="Rectangle: Rounded Corners 1053">
                <a:extLst>
                  <a:ext uri="{FF2B5EF4-FFF2-40B4-BE49-F238E27FC236}">
                    <a16:creationId xmlns:a16="http://schemas.microsoft.com/office/drawing/2014/main" id="{8D0243E9-6C00-305F-6366-506BF7C4A28A}"/>
                  </a:ext>
                </a:extLst>
              </p:cNvPr>
              <p:cNvSpPr/>
              <p:nvPr/>
            </p:nvSpPr>
            <p:spPr bwMode="auto">
              <a:xfrm>
                <a:off x="178816" y="1130863"/>
                <a:ext cx="3069294" cy="1478485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Management and 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Compute Intents converged using a switch embedded team (SET) of 2 NICs and Trunk port configuration</a:t>
                </a:r>
              </a:p>
              <a:p>
                <a:pPr marL="432000" marR="0" lvl="1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Multiple Compute Logical Networks and VLAN(s) can be configured for VM, AKS Cluster or AVD workloads</a:t>
                </a:r>
              </a:p>
              <a:p>
                <a:pPr marL="432000" marR="0" lvl="1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Single VLAN for Management network</a:t>
                </a:r>
              </a:p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Storage Intents use 2 x separate non-routable (layer 2) networks, with no default gateway configured on the ethernet interfaces</a:t>
                </a:r>
              </a:p>
            </p:txBody>
          </p:sp>
          <p:sp>
            <p:nvSpPr>
              <p:cNvPr id="1055" name="Rectangle: Rounded Corners 1054">
                <a:extLst>
                  <a:ext uri="{FF2B5EF4-FFF2-40B4-BE49-F238E27FC236}">
                    <a16:creationId xmlns:a16="http://schemas.microsoft.com/office/drawing/2014/main" id="{51278862-5DED-2202-B765-259895774938}"/>
                  </a:ext>
                </a:extLst>
              </p:cNvPr>
              <p:cNvSpPr/>
              <p:nvPr/>
            </p:nvSpPr>
            <p:spPr bwMode="auto">
              <a:xfrm>
                <a:off x="310814" y="962758"/>
                <a:ext cx="1768577" cy="182693"/>
              </a:xfrm>
              <a:prstGeom prst="roundRect">
                <a:avLst>
                  <a:gd name="adj" fmla="val 4645"/>
                </a:avLst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instance networks key</a:t>
                </a: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92104B2-CD8E-B200-48FA-9A82060EE44A}"/>
                </a:ext>
              </a:extLst>
            </p:cNvPr>
            <p:cNvGrpSpPr/>
            <p:nvPr/>
          </p:nvGrpSpPr>
          <p:grpSpPr>
            <a:xfrm>
              <a:off x="9208620" y="735407"/>
              <a:ext cx="2837332" cy="918755"/>
              <a:chOff x="98828" y="717348"/>
              <a:chExt cx="3220530" cy="780970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4F7C6115-25BE-F17C-0042-285B6924FD03}"/>
                  </a:ext>
                </a:extLst>
              </p:cNvPr>
              <p:cNvSpPr/>
              <p:nvPr/>
            </p:nvSpPr>
            <p:spPr bwMode="auto">
              <a:xfrm>
                <a:off x="98828" y="844577"/>
                <a:ext cx="3220530" cy="653741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Management and Compute Intents requires minimum 2 x 1GB+ NICs, with one connected to each switch</a:t>
                </a:r>
              </a:p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endParaRPr>
              </a:p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Converged using a switch embedded team (SET) to provide resiliency and traffic load balancing</a:t>
                </a: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209B4346-8610-7CD8-F992-10DC95E3E140}"/>
                  </a:ext>
                </a:extLst>
              </p:cNvPr>
              <p:cNvSpPr/>
              <p:nvPr/>
            </p:nvSpPr>
            <p:spPr bwMode="auto">
              <a:xfrm>
                <a:off x="236686" y="717348"/>
                <a:ext cx="2007433" cy="155454"/>
              </a:xfrm>
              <a:prstGeom prst="roundRect">
                <a:avLst>
                  <a:gd name="adj" fmla="val 4645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Network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interface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requirements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E19B5787-16C8-C619-696B-01264F8650F4}"/>
                </a:ext>
              </a:extLst>
            </p:cNvPr>
            <p:cNvGrpSpPr/>
            <p:nvPr/>
          </p:nvGrpSpPr>
          <p:grpSpPr>
            <a:xfrm>
              <a:off x="9198077" y="1799732"/>
              <a:ext cx="2837332" cy="785784"/>
              <a:chOff x="9212722" y="1787192"/>
              <a:chExt cx="2837332" cy="785784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EA9C622C-48F7-E19B-C235-F9AE69F35542}"/>
                  </a:ext>
                </a:extLst>
              </p:cNvPr>
              <p:cNvSpPr/>
              <p:nvPr/>
            </p:nvSpPr>
            <p:spPr bwMode="auto">
              <a:xfrm>
                <a:off x="9212722" y="1926202"/>
                <a:ext cx="2837332" cy="64677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Storage Intent has dual links for redundancy</a:t>
                </a:r>
              </a:p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endParaRPr>
              </a:p>
              <a:p>
                <a:pPr marL="171450" marR="0" lvl="0" indent="-17145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Dedicated 2 x 10GB (or higher) remote direct memory access (RDMA) capable NICs per machine</a:t>
                </a: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024F9E56-1692-0FD0-C006-7440F08AC9EC}"/>
                  </a:ext>
                </a:extLst>
              </p:cNvPr>
              <p:cNvSpPr/>
              <p:nvPr/>
            </p:nvSpPr>
            <p:spPr bwMode="auto">
              <a:xfrm>
                <a:off x="9344720" y="1787192"/>
                <a:ext cx="1768577" cy="182693"/>
              </a:xfrm>
              <a:prstGeom prst="roundRect">
                <a:avLst>
                  <a:gd name="adj" fmla="val 4645"/>
                </a:avLst>
              </a:prstGeom>
              <a:solidFill>
                <a:srgbClr val="73236D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Network interface requirements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368540-56A2-201D-1B85-B52B5E9FA027}"/>
                </a:ext>
              </a:extLst>
            </p:cNvPr>
            <p:cNvGrpSpPr/>
            <p:nvPr/>
          </p:nvGrpSpPr>
          <p:grpSpPr>
            <a:xfrm>
              <a:off x="1582837" y="4936374"/>
              <a:ext cx="1947959" cy="902706"/>
              <a:chOff x="1582837" y="5166383"/>
              <a:chExt cx="1947959" cy="90270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3C02FAB-8E6D-B8F2-BA2A-651482FD012F}"/>
                  </a:ext>
                </a:extLst>
              </p:cNvPr>
              <p:cNvGrpSpPr/>
              <p:nvPr/>
            </p:nvGrpSpPr>
            <p:grpSpPr>
              <a:xfrm>
                <a:off x="1582837" y="5355857"/>
                <a:ext cx="663301" cy="713232"/>
                <a:chOff x="1430111" y="4594004"/>
                <a:chExt cx="663301" cy="713232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D3E66BF-48D3-84B1-F835-72446B1BBCBF}"/>
                    </a:ext>
                  </a:extLst>
                </p:cNvPr>
                <p:cNvSpPr/>
                <p:nvPr/>
              </p:nvSpPr>
              <p:spPr bwMode="auto">
                <a:xfrm>
                  <a:off x="1430111" y="4594004"/>
                  <a:ext cx="663301" cy="71323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833E0BC8-462D-210B-3DD7-BAF9FBF45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5888" y="4931160"/>
                  <a:ext cx="311749" cy="318772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276A720-9E5F-BA95-8E4A-0B1A5ABA024A}"/>
                  </a:ext>
                </a:extLst>
              </p:cNvPr>
              <p:cNvGrpSpPr/>
              <p:nvPr/>
            </p:nvGrpSpPr>
            <p:grpSpPr>
              <a:xfrm>
                <a:off x="2861565" y="5355857"/>
                <a:ext cx="663301" cy="713232"/>
                <a:chOff x="1430111" y="4594004"/>
                <a:chExt cx="663301" cy="713232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0BA0DFC-CADA-3575-269E-65CDFF919B24}"/>
                    </a:ext>
                  </a:extLst>
                </p:cNvPr>
                <p:cNvSpPr/>
                <p:nvPr/>
              </p:nvSpPr>
              <p:spPr bwMode="auto">
                <a:xfrm>
                  <a:off x="1430111" y="4594004"/>
                  <a:ext cx="663301" cy="71323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A44D3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7" name="Graphic 16">
                  <a:extLst>
                    <a:ext uri="{FF2B5EF4-FFF2-40B4-BE49-F238E27FC236}">
                      <a16:creationId xmlns:a16="http://schemas.microsoft.com/office/drawing/2014/main" id="{298B1F5B-D86A-7197-1717-EA8D7A6A9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5888" y="4931160"/>
                  <a:ext cx="311749" cy="31877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759D442-75C2-8727-938D-83C34EB102E5}"/>
                  </a:ext>
                </a:extLst>
              </p:cNvPr>
              <p:cNvSpPr/>
              <p:nvPr/>
            </p:nvSpPr>
            <p:spPr bwMode="auto">
              <a:xfrm>
                <a:off x="1583124" y="5166383"/>
                <a:ext cx="1947672" cy="246888"/>
              </a:xfrm>
              <a:prstGeom prst="roundRect">
                <a:avLst>
                  <a:gd name="adj" fmla="val 4645"/>
                </a:avLst>
              </a:prstGeom>
              <a:solidFill>
                <a:srgbClr val="73236D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RDMA NICs | Storage Intent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0AEDF11-0A82-7EF6-CEA9-4A6F10D8F18F}"/>
                </a:ext>
              </a:extLst>
            </p:cNvPr>
            <p:cNvGrpSpPr/>
            <p:nvPr/>
          </p:nvGrpSpPr>
          <p:grpSpPr>
            <a:xfrm>
              <a:off x="8662245" y="4936569"/>
              <a:ext cx="1947959" cy="902706"/>
              <a:chOff x="1582837" y="5166383"/>
              <a:chExt cx="1947959" cy="90270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127DA7A-F704-FFBC-341E-03991E3C1D89}"/>
                  </a:ext>
                </a:extLst>
              </p:cNvPr>
              <p:cNvGrpSpPr/>
              <p:nvPr/>
            </p:nvGrpSpPr>
            <p:grpSpPr>
              <a:xfrm>
                <a:off x="1582837" y="5355857"/>
                <a:ext cx="663301" cy="713232"/>
                <a:chOff x="1430111" y="4594004"/>
                <a:chExt cx="663301" cy="713232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64B7E1E-38C4-B615-5414-DEB398882302}"/>
                    </a:ext>
                  </a:extLst>
                </p:cNvPr>
                <p:cNvSpPr/>
                <p:nvPr/>
              </p:nvSpPr>
              <p:spPr bwMode="auto">
                <a:xfrm>
                  <a:off x="1430111" y="4594004"/>
                  <a:ext cx="663301" cy="71323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0A3B9F17-1C3E-2D4A-E480-9319E045E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5888" y="4931160"/>
                  <a:ext cx="311749" cy="318772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B2B25D9-09AC-9F84-613C-D879CEFF97FA}"/>
                  </a:ext>
                </a:extLst>
              </p:cNvPr>
              <p:cNvGrpSpPr/>
              <p:nvPr/>
            </p:nvGrpSpPr>
            <p:grpSpPr>
              <a:xfrm>
                <a:off x="2861565" y="5355857"/>
                <a:ext cx="663301" cy="713232"/>
                <a:chOff x="1430111" y="4594004"/>
                <a:chExt cx="663301" cy="713232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CF85B829-CEBB-231D-87A2-318E020E1BB8}"/>
                    </a:ext>
                  </a:extLst>
                </p:cNvPr>
                <p:cNvSpPr/>
                <p:nvPr/>
              </p:nvSpPr>
              <p:spPr bwMode="auto">
                <a:xfrm>
                  <a:off x="1430111" y="4594004"/>
                  <a:ext cx="663301" cy="71323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Ethernet 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A44D3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62894039-269E-DD9A-DB8E-F206F63CE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5888" y="4931160"/>
                  <a:ext cx="311749" cy="31877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9846524-EA11-C172-C322-6B79325D49F2}"/>
                  </a:ext>
                </a:extLst>
              </p:cNvPr>
              <p:cNvSpPr/>
              <p:nvPr/>
            </p:nvSpPr>
            <p:spPr bwMode="auto">
              <a:xfrm>
                <a:off x="1583124" y="5166383"/>
                <a:ext cx="1947672" cy="246888"/>
              </a:xfrm>
              <a:prstGeom prst="roundRect">
                <a:avLst>
                  <a:gd name="adj" fmla="val 4645"/>
                </a:avLst>
              </a:prstGeom>
              <a:solidFill>
                <a:srgbClr val="73236D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RDMA NICs | Storage Intent</a:t>
                </a:r>
              </a:p>
            </p:txBody>
          </p:sp>
        </p:grp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1A004A88-1363-1B83-4A70-FB3B38F98AC2}"/>
                </a:ext>
              </a:extLst>
            </p:cNvPr>
            <p:cNvCxnSpPr>
              <a:stCxn id="16" idx="2"/>
              <a:endCxn id="27" idx="2"/>
            </p:cNvCxnSpPr>
            <p:nvPr/>
          </p:nvCxnSpPr>
          <p:spPr>
            <a:xfrm rot="16200000" flipH="1">
              <a:off x="6093459" y="2938837"/>
              <a:ext cx="195" cy="5800680"/>
            </a:xfrm>
            <a:prstGeom prst="bentConnector3">
              <a:avLst>
                <a:gd name="adj1" fmla="val 71301538"/>
              </a:avLst>
            </a:prstGeom>
            <a:ln w="1270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B8881CA9-B6D0-6A4B-62E5-57B4EA8D1D7C}"/>
                </a:ext>
              </a:extLst>
            </p:cNvPr>
            <p:cNvCxnSpPr>
              <a:cxnSpLocks/>
              <a:stCxn id="18" idx="2"/>
              <a:endCxn id="25" idx="2"/>
            </p:cNvCxnSpPr>
            <p:nvPr/>
          </p:nvCxnSpPr>
          <p:spPr>
            <a:xfrm rot="16200000" flipH="1">
              <a:off x="6093459" y="1660109"/>
              <a:ext cx="195" cy="8358136"/>
            </a:xfrm>
            <a:prstGeom prst="bentConnector3">
              <a:avLst>
                <a:gd name="adj1" fmla="val 241034359"/>
              </a:avLst>
            </a:prstGeom>
            <a:ln w="1270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1BD90C-6F5D-BEC1-1319-691A643DF874}"/>
                </a:ext>
              </a:extLst>
            </p:cNvPr>
            <p:cNvSpPr txBox="1"/>
            <p:nvPr/>
          </p:nvSpPr>
          <p:spPr>
            <a:xfrm>
              <a:off x="3537990" y="5973685"/>
              <a:ext cx="175838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anose="020B0502040204020203" pitchFamily="34" charset="0"/>
                </a:rPr>
                <a:t>Direct peer-to-peer connections for storage replication traffic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E6DA2-C641-B29B-E48F-BA4C69D52D4A}"/>
                </a:ext>
              </a:extLst>
            </p:cNvPr>
            <p:cNvSpPr txBox="1"/>
            <p:nvPr/>
          </p:nvSpPr>
          <p:spPr>
            <a:xfrm>
              <a:off x="5445492" y="5866600"/>
              <a:ext cx="1296127" cy="2154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Storage Network 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5DA01B-D78C-2F9E-38A9-E9B89E62A9C2}"/>
                </a:ext>
              </a:extLst>
            </p:cNvPr>
            <p:cNvSpPr txBox="1"/>
            <p:nvPr/>
          </p:nvSpPr>
          <p:spPr>
            <a:xfrm>
              <a:off x="5445491" y="6205809"/>
              <a:ext cx="1296127" cy="2154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Storage Network 2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B4DB53-85C8-17E9-AD50-650CBC7D35CF}"/>
                </a:ext>
              </a:extLst>
            </p:cNvPr>
            <p:cNvSpPr/>
            <p:nvPr/>
          </p:nvSpPr>
          <p:spPr bwMode="auto">
            <a:xfrm rot="10800000">
              <a:off x="1392023" y="4873894"/>
              <a:ext cx="9347201" cy="1745686"/>
            </a:xfrm>
            <a:prstGeom prst="roundRect">
              <a:avLst>
                <a:gd name="adj" fmla="val 4645"/>
              </a:avLst>
            </a:prstGeom>
            <a:noFill/>
            <a:ln w="19050" cap="flat" cmpd="sng" algn="ctr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D90E690-9728-CFD2-CD46-58A8849F7EFF}"/>
                </a:ext>
              </a:extLst>
            </p:cNvPr>
            <p:cNvSpPr/>
            <p:nvPr/>
          </p:nvSpPr>
          <p:spPr bwMode="auto">
            <a:xfrm>
              <a:off x="5167140" y="6511481"/>
              <a:ext cx="1852828" cy="225915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Network ATC: Storage Intent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93B1D-3CF6-378B-E31B-587420EEEE03}"/>
                </a:ext>
              </a:extLst>
            </p:cNvPr>
            <p:cNvGrpSpPr/>
            <p:nvPr/>
          </p:nvGrpSpPr>
          <p:grpSpPr>
            <a:xfrm>
              <a:off x="5200858" y="1279089"/>
              <a:ext cx="1808407" cy="638061"/>
              <a:chOff x="5416463" y="859087"/>
              <a:chExt cx="1808407" cy="638061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DADAD34-E931-5E94-8148-9EF44012A8C3}"/>
                  </a:ext>
                </a:extLst>
              </p:cNvPr>
              <p:cNvSpPr/>
              <p:nvPr/>
            </p:nvSpPr>
            <p:spPr bwMode="auto">
              <a:xfrm>
                <a:off x="5416463" y="859087"/>
                <a:ext cx="1808407" cy="638061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Switch / Router / Firewall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BB74B16D-6B48-AC83-ED62-06379ECD1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137787" y="912971"/>
                <a:ext cx="365760" cy="3657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692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3833D-05D6-35FB-5006-F66EFA78F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4C66FEF-1E2A-D902-DF1B-51FB6010E823}"/>
              </a:ext>
            </a:extLst>
          </p:cNvPr>
          <p:cNvSpPr/>
          <p:nvPr/>
        </p:nvSpPr>
        <p:spPr bwMode="auto">
          <a:xfrm rot="10800000">
            <a:off x="43509" y="2420515"/>
            <a:ext cx="12113088" cy="437652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46E0C72-F865-FC4E-6653-00B832E63DDB}"/>
              </a:ext>
            </a:extLst>
          </p:cNvPr>
          <p:cNvSpPr/>
          <p:nvPr/>
        </p:nvSpPr>
        <p:spPr bwMode="auto">
          <a:xfrm>
            <a:off x="423144" y="3060309"/>
            <a:ext cx="2823210" cy="215685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1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AABBFB-5F13-F6D3-AC85-2DF020A9101E}"/>
              </a:ext>
            </a:extLst>
          </p:cNvPr>
          <p:cNvGrpSpPr/>
          <p:nvPr/>
        </p:nvGrpSpPr>
        <p:grpSpPr>
          <a:xfrm>
            <a:off x="3409858" y="1208843"/>
            <a:ext cx="1518113" cy="1069788"/>
            <a:chOff x="9530322" y="1425861"/>
            <a:chExt cx="1518113" cy="106978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8034DA7-287B-B1CC-BE8C-75B94D47561C}"/>
                </a:ext>
              </a:extLst>
            </p:cNvPr>
            <p:cNvSpPr/>
            <p:nvPr/>
          </p:nvSpPr>
          <p:spPr bwMode="auto">
            <a:xfrm>
              <a:off x="9530322" y="1425861"/>
              <a:ext cx="1518113" cy="106978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Network switch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B4119E-18C8-C7DE-5D1B-F6689C7278E0}"/>
                </a:ext>
              </a:extLst>
            </p:cNvPr>
            <p:cNvGrpSpPr/>
            <p:nvPr/>
          </p:nvGrpSpPr>
          <p:grpSpPr>
            <a:xfrm>
              <a:off x="9698759" y="1692150"/>
              <a:ext cx="1159435" cy="335280"/>
              <a:chOff x="7538489" y="1620801"/>
              <a:chExt cx="1159435" cy="33528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3CC0618-3384-8180-9303-C5A0C10E0B91}"/>
                  </a:ext>
                </a:extLst>
              </p:cNvPr>
              <p:cNvSpPr/>
              <p:nvPr/>
            </p:nvSpPr>
            <p:spPr bwMode="auto">
              <a:xfrm rot="10800000">
                <a:off x="7538489" y="1620801"/>
                <a:ext cx="1159435" cy="33528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E04BCD7-3CB8-19DB-F699-6BF5E3171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336672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24CF9ED9-9F89-8934-F354-006F0B682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0068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C4820259-AFF8-7BD8-11DF-742E5DC4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923464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8B52616C-1389-740B-03C2-68FD4D2E2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716860" y="1706526"/>
                <a:ext cx="182880" cy="182880"/>
              </a:xfrm>
              <a:prstGeom prst="rect">
                <a:avLst/>
              </a:prstGeom>
            </p:spPr>
          </p:pic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D5DDCD-1E56-6140-B3E1-D50E6F79D1E8}"/>
              </a:ext>
            </a:extLst>
          </p:cNvPr>
          <p:cNvCxnSpPr>
            <a:cxnSpLocks/>
          </p:cNvCxnSpPr>
          <p:nvPr/>
        </p:nvCxnSpPr>
        <p:spPr>
          <a:xfrm>
            <a:off x="4927971" y="1647217"/>
            <a:ext cx="2441594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19D0A7-F606-3646-0E56-52BBEC996E51}"/>
              </a:ext>
            </a:extLst>
          </p:cNvPr>
          <p:cNvCxnSpPr>
            <a:cxnSpLocks/>
            <a:stCxn id="28" idx="0"/>
            <a:endCxn id="76" idx="1"/>
          </p:cNvCxnSpPr>
          <p:nvPr/>
        </p:nvCxnSpPr>
        <p:spPr>
          <a:xfrm rot="5400000" flipH="1" flipV="1">
            <a:off x="4660598" y="614990"/>
            <a:ext cx="102170" cy="1085537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7A7022-1A17-3873-B5D2-A0822738C78F}"/>
              </a:ext>
            </a:extLst>
          </p:cNvPr>
          <p:cNvGrpSpPr/>
          <p:nvPr/>
        </p:nvGrpSpPr>
        <p:grpSpPr>
          <a:xfrm>
            <a:off x="7369565" y="1208843"/>
            <a:ext cx="1518113" cy="1069788"/>
            <a:chOff x="9530322" y="1425861"/>
            <a:chExt cx="1518113" cy="106978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B5ABA9A-B5C7-5DF5-C9DA-B1D260E33B33}"/>
                </a:ext>
              </a:extLst>
            </p:cNvPr>
            <p:cNvSpPr/>
            <p:nvPr/>
          </p:nvSpPr>
          <p:spPr bwMode="auto">
            <a:xfrm>
              <a:off x="9530322" y="1425861"/>
              <a:ext cx="1518113" cy="106978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Network switch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5DBA6F-0C63-91A2-4F69-3192106E63C9}"/>
                </a:ext>
              </a:extLst>
            </p:cNvPr>
            <p:cNvGrpSpPr/>
            <p:nvPr/>
          </p:nvGrpSpPr>
          <p:grpSpPr>
            <a:xfrm>
              <a:off x="9698759" y="1692150"/>
              <a:ext cx="1159435" cy="335280"/>
              <a:chOff x="7538489" y="1620801"/>
              <a:chExt cx="1159435" cy="33528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6BDE94F-C0A1-BFF2-FC85-9CAA874E2319}"/>
                  </a:ext>
                </a:extLst>
              </p:cNvPr>
              <p:cNvSpPr/>
              <p:nvPr/>
            </p:nvSpPr>
            <p:spPr bwMode="auto">
              <a:xfrm rot="10800000">
                <a:off x="7538489" y="1620801"/>
                <a:ext cx="1159435" cy="33528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64474A4D-BB79-7FEE-8BAB-BBECCDC4E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336672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F0F9857E-9692-FFEB-43FF-032D8D58B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0068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50145958-859A-02F5-09A4-C8BBAA570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923464" y="170652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804FC397-9B3D-2963-544B-A441149C0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716860" y="1706526"/>
                <a:ext cx="182880" cy="182880"/>
              </a:xfrm>
              <a:prstGeom prst="rect">
                <a:avLst/>
              </a:prstGeom>
            </p:spPr>
          </p:pic>
        </p:grp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971A8F-1B70-2859-95A7-A4172A1F0007}"/>
              </a:ext>
            </a:extLst>
          </p:cNvPr>
          <p:cNvSpPr/>
          <p:nvPr/>
        </p:nvSpPr>
        <p:spPr bwMode="auto">
          <a:xfrm>
            <a:off x="3505893" y="1910877"/>
            <a:ext cx="5292544" cy="40966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5875" cap="flat" cmpd="sng" algn="ctr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49F7A4-501B-4626-07FD-044EAE07254C}"/>
              </a:ext>
            </a:extLst>
          </p:cNvPr>
          <p:cNvSpPr/>
          <p:nvPr/>
        </p:nvSpPr>
        <p:spPr bwMode="auto">
          <a:xfrm>
            <a:off x="3622395" y="2020775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00609B-59C6-9325-D515-374A863A89B4}"/>
              </a:ext>
            </a:extLst>
          </p:cNvPr>
          <p:cNvSpPr/>
          <p:nvPr/>
        </p:nvSpPr>
        <p:spPr bwMode="auto">
          <a:xfrm>
            <a:off x="7581771" y="2020775"/>
            <a:ext cx="1093702" cy="182880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9BE71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Trunk Port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AFA61-9B56-6FFD-52DE-1CF1328CDB4A}"/>
              </a:ext>
            </a:extLst>
          </p:cNvPr>
          <p:cNvCxnSpPr>
            <a:cxnSpLocks/>
            <a:stCxn id="76" idx="3"/>
            <a:endCxn id="19" idx="0"/>
          </p:cNvCxnSpPr>
          <p:nvPr/>
        </p:nvCxnSpPr>
        <p:spPr>
          <a:xfrm>
            <a:off x="7062859" y="1106673"/>
            <a:ext cx="1065763" cy="10217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185FA9E1-E62E-9F73-9073-B223B3257344}"/>
              </a:ext>
            </a:extLst>
          </p:cNvPr>
          <p:cNvCxnSpPr>
            <a:cxnSpLocks/>
            <a:stCxn id="18" idx="2"/>
            <a:endCxn id="1489" idx="0"/>
          </p:cNvCxnSpPr>
          <p:nvPr/>
        </p:nvCxnSpPr>
        <p:spPr>
          <a:xfrm rot="5400000">
            <a:off x="3788584" y="2526087"/>
            <a:ext cx="703095" cy="58231"/>
          </a:xfrm>
          <a:prstGeom prst="bentConnector3">
            <a:avLst>
              <a:gd name="adj1" fmla="val 50181"/>
            </a:avLst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42556268-9D73-073B-0423-AC3955EEA898}"/>
              </a:ext>
            </a:extLst>
          </p:cNvPr>
          <p:cNvCxnSpPr>
            <a:cxnSpLocks/>
            <a:stCxn id="1522" idx="0"/>
            <a:endCxn id="15" idx="2"/>
          </p:cNvCxnSpPr>
          <p:nvPr/>
        </p:nvCxnSpPr>
        <p:spPr>
          <a:xfrm rot="16200000" flipV="1">
            <a:off x="7849397" y="2482881"/>
            <a:ext cx="703095" cy="144643"/>
          </a:xfrm>
          <a:prstGeom prst="bentConnector3">
            <a:avLst>
              <a:gd name="adj1" fmla="val 58309"/>
            </a:avLst>
          </a:prstGeom>
          <a:ln>
            <a:solidFill>
              <a:srgbClr val="9BE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40A5DA1-6B4F-2823-A75E-338371AB328E}"/>
              </a:ext>
            </a:extLst>
          </p:cNvPr>
          <p:cNvCxnSpPr>
            <a:cxnSpLocks/>
            <a:stCxn id="52" idx="0"/>
            <a:endCxn id="18" idx="2"/>
          </p:cNvCxnSpPr>
          <p:nvPr/>
        </p:nvCxnSpPr>
        <p:spPr>
          <a:xfrm rot="5400000" flipH="1" flipV="1">
            <a:off x="2347281" y="1084786"/>
            <a:ext cx="703095" cy="294083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65190088-4C9A-897A-726D-2406AB9628C6}"/>
              </a:ext>
            </a:extLst>
          </p:cNvPr>
          <p:cNvCxnSpPr>
            <a:cxnSpLocks/>
            <a:stCxn id="1553" idx="0"/>
            <a:endCxn id="15" idx="2"/>
          </p:cNvCxnSpPr>
          <p:nvPr/>
        </p:nvCxnSpPr>
        <p:spPr>
          <a:xfrm rot="16200000" flipV="1">
            <a:off x="9290699" y="1041579"/>
            <a:ext cx="703095" cy="3027247"/>
          </a:xfrm>
          <a:prstGeom prst="bentConnector3">
            <a:avLst>
              <a:gd name="adj1" fmla="val 58670"/>
            </a:avLst>
          </a:prstGeom>
          <a:ln>
            <a:solidFill>
              <a:srgbClr val="9BE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FA0775C-97CA-2FA6-69CB-CE5866EA3575}"/>
              </a:ext>
            </a:extLst>
          </p:cNvPr>
          <p:cNvGrpSpPr/>
          <p:nvPr/>
        </p:nvGrpSpPr>
        <p:grpSpPr>
          <a:xfrm>
            <a:off x="5254452" y="787642"/>
            <a:ext cx="1808407" cy="638061"/>
            <a:chOff x="5416463" y="859087"/>
            <a:chExt cx="1808407" cy="63806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441FEA9-F1D5-14A6-0190-42162879F45B}"/>
                </a:ext>
              </a:extLst>
            </p:cNvPr>
            <p:cNvSpPr/>
            <p:nvPr/>
          </p:nvSpPr>
          <p:spPr bwMode="auto">
            <a:xfrm>
              <a:off x="5416463" y="859087"/>
              <a:ext cx="1808407" cy="63806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Switch / Router / Firewall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AF663D19-C659-6313-5A05-C66C77478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37787" y="912971"/>
              <a:ext cx="365760" cy="365760"/>
            </a:xfrm>
            <a:prstGeom prst="rect">
              <a:avLst/>
            </a:prstGeom>
          </p:spPr>
        </p:pic>
      </p:grpSp>
      <p:sp>
        <p:nvSpPr>
          <p:cNvPr id="90" name="Title 1">
            <a:extLst>
              <a:ext uri="{FF2B5EF4-FFF2-40B4-BE49-F238E27FC236}">
                <a16:creationId xmlns:a16="http://schemas.microsoft.com/office/drawing/2014/main" id="{BAE41468-9089-1510-666E-B2228499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68" y="0"/>
            <a:ext cx="10914498" cy="356251"/>
          </a:xfrm>
        </p:spPr>
        <p:txBody>
          <a:bodyPr/>
          <a:lstStyle/>
          <a:p>
            <a:r>
              <a:rPr lang="en-US" sz="1800" dirty="0"/>
              <a:t>Azure Local – Four-node storage 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witchless, dual link</a:t>
            </a:r>
            <a:r>
              <a:rPr lang="en-US" sz="1800" dirty="0"/>
              <a:t> logical connectivity </a:t>
            </a:r>
            <a:r>
              <a:rPr kumimoji="0" lang="en-US" sz="1800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(simplified architecture)</a:t>
            </a:r>
            <a:endParaRPr lang="en-US" sz="1800" dirty="0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9DCE75A4-EFDB-FBD7-C548-7399E5CC2D99}"/>
              </a:ext>
            </a:extLst>
          </p:cNvPr>
          <p:cNvCxnSpPr>
            <a:cxnSpLocks/>
            <a:stCxn id="1520" idx="0"/>
            <a:endCxn id="18" idx="2"/>
          </p:cNvCxnSpPr>
          <p:nvPr/>
        </p:nvCxnSpPr>
        <p:spPr>
          <a:xfrm rot="16200000" flipV="1">
            <a:off x="5229886" y="1143016"/>
            <a:ext cx="703095" cy="282437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7F74FB99-5B34-A1DA-CDA1-A1FE3878CE64}"/>
              </a:ext>
            </a:extLst>
          </p:cNvPr>
          <p:cNvCxnSpPr>
            <a:cxnSpLocks/>
            <a:stCxn id="1551" idx="0"/>
            <a:endCxn id="18" idx="2"/>
          </p:cNvCxnSpPr>
          <p:nvPr/>
        </p:nvCxnSpPr>
        <p:spPr>
          <a:xfrm rot="16200000" flipV="1">
            <a:off x="6671188" y="-298286"/>
            <a:ext cx="703095" cy="5706977"/>
          </a:xfrm>
          <a:prstGeom prst="bentConnector3">
            <a:avLst>
              <a:gd name="adj1" fmla="val 50361"/>
            </a:avLst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7" name="Group 1316">
            <a:extLst>
              <a:ext uri="{FF2B5EF4-FFF2-40B4-BE49-F238E27FC236}">
                <a16:creationId xmlns:a16="http://schemas.microsoft.com/office/drawing/2014/main" id="{434BA425-BAFC-DC0B-6B68-57E497D28918}"/>
              </a:ext>
            </a:extLst>
          </p:cNvPr>
          <p:cNvGrpSpPr/>
          <p:nvPr/>
        </p:nvGrpSpPr>
        <p:grpSpPr>
          <a:xfrm>
            <a:off x="477609" y="4132188"/>
            <a:ext cx="2714279" cy="902061"/>
            <a:chOff x="4584995" y="4575569"/>
            <a:chExt cx="2714279" cy="902061"/>
          </a:xfrm>
        </p:grpSpPr>
        <p:grpSp>
          <p:nvGrpSpPr>
            <p:cNvPr id="1316" name="Group 1315">
              <a:extLst>
                <a:ext uri="{FF2B5EF4-FFF2-40B4-BE49-F238E27FC236}">
                  <a16:creationId xmlns:a16="http://schemas.microsoft.com/office/drawing/2014/main" id="{002CFB33-3A11-6609-173C-EE7305217019}"/>
                </a:ext>
              </a:extLst>
            </p:cNvPr>
            <p:cNvGrpSpPr/>
            <p:nvPr/>
          </p:nvGrpSpPr>
          <p:grpSpPr>
            <a:xfrm>
              <a:off x="4584995" y="4642283"/>
              <a:ext cx="2714279" cy="835347"/>
              <a:chOff x="4599447" y="4789487"/>
              <a:chExt cx="2714279" cy="835347"/>
            </a:xfrm>
          </p:grpSpPr>
          <p:grpSp>
            <p:nvGrpSpPr>
              <p:cNvPr id="1293" name="Group 1292">
                <a:extLst>
                  <a:ext uri="{FF2B5EF4-FFF2-40B4-BE49-F238E27FC236}">
                    <a16:creationId xmlns:a16="http://schemas.microsoft.com/office/drawing/2014/main" id="{74EC65B4-DC4A-0E53-F93C-4BF012CC4CAB}"/>
                  </a:ext>
                </a:extLst>
              </p:cNvPr>
              <p:cNvGrpSpPr/>
              <p:nvPr/>
            </p:nvGrpSpPr>
            <p:grpSpPr>
              <a:xfrm>
                <a:off x="4599447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294" name="Rectangle: Rounded Corners 1293">
                  <a:extLst>
                    <a:ext uri="{FF2B5EF4-FFF2-40B4-BE49-F238E27FC236}">
                      <a16:creationId xmlns:a16="http://schemas.microsoft.com/office/drawing/2014/main" id="{90828DDA-4F1C-9843-B479-80E40380FCF0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65E76B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5E76B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10.0.1.2</a:t>
                  </a:r>
                </a:p>
              </p:txBody>
            </p:sp>
            <p:pic>
              <p:nvPicPr>
                <p:cNvPr id="1295" name="Graphic 1294">
                  <a:extLst>
                    <a:ext uri="{FF2B5EF4-FFF2-40B4-BE49-F238E27FC236}">
                      <a16:creationId xmlns:a16="http://schemas.microsoft.com/office/drawing/2014/main" id="{066DE999-4853-E8A9-B688-7BD4F3BA0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296" name="Group 1295">
                <a:extLst>
                  <a:ext uri="{FF2B5EF4-FFF2-40B4-BE49-F238E27FC236}">
                    <a16:creationId xmlns:a16="http://schemas.microsoft.com/office/drawing/2014/main" id="{833BDC18-53B2-BEF6-7B94-BDB4B8BF9088}"/>
                  </a:ext>
                </a:extLst>
              </p:cNvPr>
              <p:cNvGrpSpPr/>
              <p:nvPr/>
            </p:nvGrpSpPr>
            <p:grpSpPr>
              <a:xfrm>
                <a:off x="5058100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297" name="Rectangle: Rounded Corners 1296">
                  <a:extLst>
                    <a:ext uri="{FF2B5EF4-FFF2-40B4-BE49-F238E27FC236}">
                      <a16:creationId xmlns:a16="http://schemas.microsoft.com/office/drawing/2014/main" id="{250CDAE4-3094-29CB-8FE4-870A589D7C4E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661C5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10.0.2.2</a:t>
                  </a:r>
                </a:p>
              </p:txBody>
            </p:sp>
            <p:pic>
              <p:nvPicPr>
                <p:cNvPr id="1298" name="Graphic 1297">
                  <a:extLst>
                    <a:ext uri="{FF2B5EF4-FFF2-40B4-BE49-F238E27FC236}">
                      <a16:creationId xmlns:a16="http://schemas.microsoft.com/office/drawing/2014/main" id="{6DAB813E-CE5B-EAB7-B355-45C2877A1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299" name="Group 1298">
                <a:extLst>
                  <a:ext uri="{FF2B5EF4-FFF2-40B4-BE49-F238E27FC236}">
                    <a16:creationId xmlns:a16="http://schemas.microsoft.com/office/drawing/2014/main" id="{9008995E-E447-D488-05C8-1ACD323919DE}"/>
                  </a:ext>
                </a:extLst>
              </p:cNvPr>
              <p:cNvGrpSpPr/>
              <p:nvPr/>
            </p:nvGrpSpPr>
            <p:grpSpPr>
              <a:xfrm>
                <a:off x="5516753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300" name="Rectangle: Rounded Corners 1299">
                  <a:extLst>
                    <a:ext uri="{FF2B5EF4-FFF2-40B4-BE49-F238E27FC236}">
                      <a16:creationId xmlns:a16="http://schemas.microsoft.com/office/drawing/2014/main" id="{DC9C11D8-94D5-54F5-4E74-B494697A200B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4671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46710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10.0.3.2</a:t>
                  </a:r>
                </a:p>
              </p:txBody>
            </p:sp>
            <p:pic>
              <p:nvPicPr>
                <p:cNvPr id="1301" name="Graphic 1300">
                  <a:extLst>
                    <a:ext uri="{FF2B5EF4-FFF2-40B4-BE49-F238E27FC236}">
                      <a16:creationId xmlns:a16="http://schemas.microsoft.com/office/drawing/2014/main" id="{790E161D-AE03-CFCE-3E09-841DCCEFF9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02" name="Group 1301">
                <a:extLst>
                  <a:ext uri="{FF2B5EF4-FFF2-40B4-BE49-F238E27FC236}">
                    <a16:creationId xmlns:a16="http://schemas.microsoft.com/office/drawing/2014/main" id="{3362B051-AC8A-2358-1FBC-267982E65A43}"/>
                  </a:ext>
                </a:extLst>
              </p:cNvPr>
              <p:cNvGrpSpPr/>
              <p:nvPr/>
            </p:nvGrpSpPr>
            <p:grpSpPr>
              <a:xfrm>
                <a:off x="5975406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303" name="Rectangle: Rounded Corners 1302">
                  <a:extLst>
                    <a:ext uri="{FF2B5EF4-FFF2-40B4-BE49-F238E27FC236}">
                      <a16:creationId xmlns:a16="http://schemas.microsoft.com/office/drawing/2014/main" id="{233305DD-0ADD-7C2B-9DE7-0A7BDB9AD261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69EA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9EAFF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10.0.4.2</a:t>
                  </a:r>
                </a:p>
              </p:txBody>
            </p:sp>
            <p:pic>
              <p:nvPicPr>
                <p:cNvPr id="1304" name="Graphic 1303">
                  <a:extLst>
                    <a:ext uri="{FF2B5EF4-FFF2-40B4-BE49-F238E27FC236}">
                      <a16:creationId xmlns:a16="http://schemas.microsoft.com/office/drawing/2014/main" id="{E1C56C25-64A1-5706-6404-24A72AE1D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05" name="Group 1304">
                <a:extLst>
                  <a:ext uri="{FF2B5EF4-FFF2-40B4-BE49-F238E27FC236}">
                    <a16:creationId xmlns:a16="http://schemas.microsoft.com/office/drawing/2014/main" id="{011B9637-B7C7-A106-8CD1-CA6D24931931}"/>
                  </a:ext>
                </a:extLst>
              </p:cNvPr>
              <p:cNvGrpSpPr/>
              <p:nvPr/>
            </p:nvGrpSpPr>
            <p:grpSpPr>
              <a:xfrm>
                <a:off x="6434059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306" name="Rectangle: Rounded Corners 1305">
                  <a:extLst>
                    <a:ext uri="{FF2B5EF4-FFF2-40B4-BE49-F238E27FC236}">
                      <a16:creationId xmlns:a16="http://schemas.microsoft.com/office/drawing/2014/main" id="{A4B6ECB7-CDA9-D1AA-312A-DB56AF631ACC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53796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53796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10.0.5.2</a:t>
                  </a:r>
                </a:p>
              </p:txBody>
            </p:sp>
            <p:pic>
              <p:nvPicPr>
                <p:cNvPr id="1310" name="Graphic 1309">
                  <a:extLst>
                    <a:ext uri="{FF2B5EF4-FFF2-40B4-BE49-F238E27FC236}">
                      <a16:creationId xmlns:a16="http://schemas.microsoft.com/office/drawing/2014/main" id="{DCA86755-A1A7-740D-ACCE-5D738535EB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11" name="Group 1310">
                <a:extLst>
                  <a:ext uri="{FF2B5EF4-FFF2-40B4-BE49-F238E27FC236}">
                    <a16:creationId xmlns:a16="http://schemas.microsoft.com/office/drawing/2014/main" id="{D5DB8AD3-8FC2-11B2-4B9A-EE2FF782D3FC}"/>
                  </a:ext>
                </a:extLst>
              </p:cNvPr>
              <p:cNvGrpSpPr/>
              <p:nvPr/>
            </p:nvGrpSpPr>
            <p:grpSpPr>
              <a:xfrm>
                <a:off x="6892712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733A3E09-C01E-CF16-1F56-54F861087E91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5B8DF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B8DF1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10.0.6.2</a:t>
                  </a:r>
                </a:p>
              </p:txBody>
            </p:sp>
            <p:pic>
              <p:nvPicPr>
                <p:cNvPr id="1313" name="Graphic 1312">
                  <a:extLst>
                    <a:ext uri="{FF2B5EF4-FFF2-40B4-BE49-F238E27FC236}">
                      <a16:creationId xmlns:a16="http://schemas.microsoft.com/office/drawing/2014/main" id="{87F5D66A-6C25-04A5-E1E4-A449111BB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1315" name="Rectangle: Rounded Corners 1314">
              <a:extLst>
                <a:ext uri="{FF2B5EF4-FFF2-40B4-BE49-F238E27FC236}">
                  <a16:creationId xmlns:a16="http://schemas.microsoft.com/office/drawing/2014/main" id="{651EBFB3-E7D4-5A60-9C84-05EA4A3A4F35}"/>
                </a:ext>
              </a:extLst>
            </p:cNvPr>
            <p:cNvSpPr/>
            <p:nvPr/>
          </p:nvSpPr>
          <p:spPr bwMode="auto">
            <a:xfrm>
              <a:off x="4649963" y="4575569"/>
              <a:ext cx="2584345" cy="167180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 | Storage Intent</a:t>
              </a:r>
            </a:p>
          </p:txBody>
        </p:sp>
      </p:grpSp>
      <p:sp>
        <p:nvSpPr>
          <p:cNvPr id="1320" name="Rectangle: Rounded Corners 1319">
            <a:extLst>
              <a:ext uri="{FF2B5EF4-FFF2-40B4-BE49-F238E27FC236}">
                <a16:creationId xmlns:a16="http://schemas.microsoft.com/office/drawing/2014/main" id="{BAF516CA-0B3B-F9ED-4C9E-EBC93D2D46ED}"/>
              </a:ext>
            </a:extLst>
          </p:cNvPr>
          <p:cNvSpPr/>
          <p:nvPr/>
        </p:nvSpPr>
        <p:spPr bwMode="auto">
          <a:xfrm>
            <a:off x="3305748" y="3060309"/>
            <a:ext cx="2823210" cy="215685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8229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2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441ACDB8-37AB-EE71-3C02-726465E8AD0A}"/>
              </a:ext>
            </a:extLst>
          </p:cNvPr>
          <p:cNvGrpSpPr/>
          <p:nvPr/>
        </p:nvGrpSpPr>
        <p:grpSpPr>
          <a:xfrm>
            <a:off x="3360213" y="4132188"/>
            <a:ext cx="2714279" cy="902061"/>
            <a:chOff x="4584995" y="4575569"/>
            <a:chExt cx="2714279" cy="902061"/>
          </a:xfrm>
        </p:grpSpPr>
        <p:grpSp>
          <p:nvGrpSpPr>
            <p:cNvPr id="1338" name="Group 1337">
              <a:extLst>
                <a:ext uri="{FF2B5EF4-FFF2-40B4-BE49-F238E27FC236}">
                  <a16:creationId xmlns:a16="http://schemas.microsoft.com/office/drawing/2014/main" id="{0E4CAC8E-A4DC-15D6-9774-DCD42C821623}"/>
                </a:ext>
              </a:extLst>
            </p:cNvPr>
            <p:cNvGrpSpPr/>
            <p:nvPr/>
          </p:nvGrpSpPr>
          <p:grpSpPr>
            <a:xfrm>
              <a:off x="4584995" y="4642283"/>
              <a:ext cx="2714279" cy="835347"/>
              <a:chOff x="4599447" y="4789487"/>
              <a:chExt cx="2714279" cy="835347"/>
            </a:xfrm>
          </p:grpSpPr>
          <p:grpSp>
            <p:nvGrpSpPr>
              <p:cNvPr id="1340" name="Group 1339">
                <a:extLst>
                  <a:ext uri="{FF2B5EF4-FFF2-40B4-BE49-F238E27FC236}">
                    <a16:creationId xmlns:a16="http://schemas.microsoft.com/office/drawing/2014/main" id="{CEF13DF1-D87B-C7E5-4DF9-F5DCA4529D23}"/>
                  </a:ext>
                </a:extLst>
              </p:cNvPr>
              <p:cNvGrpSpPr/>
              <p:nvPr/>
            </p:nvGrpSpPr>
            <p:grpSpPr>
              <a:xfrm>
                <a:off x="4599447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484" name="Rectangle: Rounded Corners 1483">
                  <a:extLst>
                    <a:ext uri="{FF2B5EF4-FFF2-40B4-BE49-F238E27FC236}">
                      <a16:creationId xmlns:a16="http://schemas.microsoft.com/office/drawing/2014/main" id="{AF0AF7D7-94F1-C709-F1D4-BB5BBEABEA14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65E76B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5E76B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10.0.1.3</a:t>
                  </a:r>
                </a:p>
              </p:txBody>
            </p:sp>
            <p:pic>
              <p:nvPicPr>
                <p:cNvPr id="1485" name="Graphic 1484">
                  <a:extLst>
                    <a:ext uri="{FF2B5EF4-FFF2-40B4-BE49-F238E27FC236}">
                      <a16:creationId xmlns:a16="http://schemas.microsoft.com/office/drawing/2014/main" id="{9B9355BB-3400-60EA-DA0F-AC75B92C69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41" name="Group 1340">
                <a:extLst>
                  <a:ext uri="{FF2B5EF4-FFF2-40B4-BE49-F238E27FC236}">
                    <a16:creationId xmlns:a16="http://schemas.microsoft.com/office/drawing/2014/main" id="{DC95DF96-C651-4A6D-FE33-24F44CA1820B}"/>
                  </a:ext>
                </a:extLst>
              </p:cNvPr>
              <p:cNvGrpSpPr/>
              <p:nvPr/>
            </p:nvGrpSpPr>
            <p:grpSpPr>
              <a:xfrm>
                <a:off x="5058100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482" name="Rectangle: Rounded Corners 1481">
                  <a:extLst>
                    <a:ext uri="{FF2B5EF4-FFF2-40B4-BE49-F238E27FC236}">
                      <a16:creationId xmlns:a16="http://schemas.microsoft.com/office/drawing/2014/main" id="{BFC3EDE0-44E3-9684-26ED-28485E0EE7FA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661C5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10.0.2.3</a:t>
                  </a:r>
                </a:p>
              </p:txBody>
            </p:sp>
            <p:pic>
              <p:nvPicPr>
                <p:cNvPr id="1483" name="Graphic 1482">
                  <a:extLst>
                    <a:ext uri="{FF2B5EF4-FFF2-40B4-BE49-F238E27FC236}">
                      <a16:creationId xmlns:a16="http://schemas.microsoft.com/office/drawing/2014/main" id="{CCFCDEA4-00C9-F8F8-BE3D-F78C9D391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42" name="Group 1341">
                <a:extLst>
                  <a:ext uri="{FF2B5EF4-FFF2-40B4-BE49-F238E27FC236}">
                    <a16:creationId xmlns:a16="http://schemas.microsoft.com/office/drawing/2014/main" id="{0366D009-486B-F60E-8F9D-ED464FE6429C}"/>
                  </a:ext>
                </a:extLst>
              </p:cNvPr>
              <p:cNvGrpSpPr/>
              <p:nvPr/>
            </p:nvGrpSpPr>
            <p:grpSpPr>
              <a:xfrm>
                <a:off x="5516753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480" name="Rectangle: Rounded Corners 1479">
                  <a:extLst>
                    <a:ext uri="{FF2B5EF4-FFF2-40B4-BE49-F238E27FC236}">
                      <a16:creationId xmlns:a16="http://schemas.microsoft.com/office/drawing/2014/main" id="{BB0141C1-1239-6C2C-3B55-7B2715F6084C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FFF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10.0.7.2</a:t>
                  </a:r>
                </a:p>
              </p:txBody>
            </p:sp>
            <p:pic>
              <p:nvPicPr>
                <p:cNvPr id="1481" name="Graphic 1480">
                  <a:extLst>
                    <a:ext uri="{FF2B5EF4-FFF2-40B4-BE49-F238E27FC236}">
                      <a16:creationId xmlns:a16="http://schemas.microsoft.com/office/drawing/2014/main" id="{3AC9CF39-AFC2-AE44-38DD-295846C581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43" name="Group 1342">
                <a:extLst>
                  <a:ext uri="{FF2B5EF4-FFF2-40B4-BE49-F238E27FC236}">
                    <a16:creationId xmlns:a16="http://schemas.microsoft.com/office/drawing/2014/main" id="{725B181E-0404-8C00-6069-60E5E81EF22C}"/>
                  </a:ext>
                </a:extLst>
              </p:cNvPr>
              <p:cNvGrpSpPr/>
              <p:nvPr/>
            </p:nvGrpSpPr>
            <p:grpSpPr>
              <a:xfrm>
                <a:off x="5975406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478" name="Rectangle: Rounded Corners 1477">
                  <a:extLst>
                    <a:ext uri="{FF2B5EF4-FFF2-40B4-BE49-F238E27FC236}">
                      <a16:creationId xmlns:a16="http://schemas.microsoft.com/office/drawing/2014/main" id="{7924D012-DDC2-422D-1D34-72C331F68241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A064C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A064C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10.0.8.2</a:t>
                  </a:r>
                </a:p>
              </p:txBody>
            </p:sp>
            <p:pic>
              <p:nvPicPr>
                <p:cNvPr id="1479" name="Graphic 1478">
                  <a:extLst>
                    <a:ext uri="{FF2B5EF4-FFF2-40B4-BE49-F238E27FC236}">
                      <a16:creationId xmlns:a16="http://schemas.microsoft.com/office/drawing/2014/main" id="{2FBAA96E-48AA-FC94-2865-772C4F3EB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472" name="Group 1471">
                <a:extLst>
                  <a:ext uri="{FF2B5EF4-FFF2-40B4-BE49-F238E27FC236}">
                    <a16:creationId xmlns:a16="http://schemas.microsoft.com/office/drawing/2014/main" id="{E855A439-F3BF-05CD-05F6-330EB0ACBBB1}"/>
                  </a:ext>
                </a:extLst>
              </p:cNvPr>
              <p:cNvGrpSpPr/>
              <p:nvPr/>
            </p:nvGrpSpPr>
            <p:grpSpPr>
              <a:xfrm>
                <a:off x="6434059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476" name="Rectangle: Rounded Corners 1475">
                  <a:extLst>
                    <a:ext uri="{FF2B5EF4-FFF2-40B4-BE49-F238E27FC236}">
                      <a16:creationId xmlns:a16="http://schemas.microsoft.com/office/drawing/2014/main" id="{48FE35C7-3E18-878A-9441-E60D313C801F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81B9A4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1B9A4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10.0.9.2</a:t>
                  </a:r>
                </a:p>
              </p:txBody>
            </p:sp>
            <p:pic>
              <p:nvPicPr>
                <p:cNvPr id="1477" name="Graphic 1476">
                  <a:extLst>
                    <a:ext uri="{FF2B5EF4-FFF2-40B4-BE49-F238E27FC236}">
                      <a16:creationId xmlns:a16="http://schemas.microsoft.com/office/drawing/2014/main" id="{B820C45C-0916-B06B-CE4B-9799495E4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473" name="Group 1472">
                <a:extLst>
                  <a:ext uri="{FF2B5EF4-FFF2-40B4-BE49-F238E27FC236}">
                    <a16:creationId xmlns:a16="http://schemas.microsoft.com/office/drawing/2014/main" id="{62168A9D-5B4C-B371-7932-61C6168787A0}"/>
                  </a:ext>
                </a:extLst>
              </p:cNvPr>
              <p:cNvGrpSpPr/>
              <p:nvPr/>
            </p:nvGrpSpPr>
            <p:grpSpPr>
              <a:xfrm>
                <a:off x="6892712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474" name="Rectangle: Rounded Corners 1473">
                  <a:extLst>
                    <a:ext uri="{FF2B5EF4-FFF2-40B4-BE49-F238E27FC236}">
                      <a16:creationId xmlns:a16="http://schemas.microsoft.com/office/drawing/2014/main" id="{2361D63E-6B2F-8219-1BD6-3A2CBCA4E57B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A66DD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66DDF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10.0.10.2</a:t>
                  </a:r>
                </a:p>
              </p:txBody>
            </p:sp>
            <p:pic>
              <p:nvPicPr>
                <p:cNvPr id="1475" name="Graphic 1474">
                  <a:extLst>
                    <a:ext uri="{FF2B5EF4-FFF2-40B4-BE49-F238E27FC236}">
                      <a16:creationId xmlns:a16="http://schemas.microsoft.com/office/drawing/2014/main" id="{C874D6B6-FEF4-D0D8-B03B-E2A2683CF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1339" name="Rectangle: Rounded Corners 1338">
              <a:extLst>
                <a:ext uri="{FF2B5EF4-FFF2-40B4-BE49-F238E27FC236}">
                  <a16:creationId xmlns:a16="http://schemas.microsoft.com/office/drawing/2014/main" id="{BCAE0BA6-E44E-FD1F-5832-DDE17CF517A2}"/>
                </a:ext>
              </a:extLst>
            </p:cNvPr>
            <p:cNvSpPr/>
            <p:nvPr/>
          </p:nvSpPr>
          <p:spPr bwMode="auto">
            <a:xfrm>
              <a:off x="4649963" y="4575569"/>
              <a:ext cx="2584345" cy="167180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 | Storage Intent</a:t>
              </a:r>
            </a:p>
          </p:txBody>
        </p:sp>
      </p:grpSp>
      <p:sp>
        <p:nvSpPr>
          <p:cNvPr id="1494" name="Rectangle: Rounded Corners 1493">
            <a:extLst>
              <a:ext uri="{FF2B5EF4-FFF2-40B4-BE49-F238E27FC236}">
                <a16:creationId xmlns:a16="http://schemas.microsoft.com/office/drawing/2014/main" id="{6BAABBDC-555A-6A7D-F4D4-0AF1D5565411}"/>
              </a:ext>
            </a:extLst>
          </p:cNvPr>
          <p:cNvSpPr/>
          <p:nvPr/>
        </p:nvSpPr>
        <p:spPr bwMode="auto">
          <a:xfrm>
            <a:off x="6188352" y="3060309"/>
            <a:ext cx="2823210" cy="215685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2296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3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496" name="Group 1495">
            <a:extLst>
              <a:ext uri="{FF2B5EF4-FFF2-40B4-BE49-F238E27FC236}">
                <a16:creationId xmlns:a16="http://schemas.microsoft.com/office/drawing/2014/main" id="{B592825E-85E4-C4FC-FE9D-EF299E32213F}"/>
              </a:ext>
            </a:extLst>
          </p:cNvPr>
          <p:cNvGrpSpPr/>
          <p:nvPr/>
        </p:nvGrpSpPr>
        <p:grpSpPr>
          <a:xfrm>
            <a:off x="6242817" y="4132188"/>
            <a:ext cx="2714279" cy="902061"/>
            <a:chOff x="4584995" y="4575569"/>
            <a:chExt cx="2714279" cy="902061"/>
          </a:xfrm>
        </p:grpSpPr>
        <p:grpSp>
          <p:nvGrpSpPr>
            <p:cNvPr id="1497" name="Group 1496">
              <a:extLst>
                <a:ext uri="{FF2B5EF4-FFF2-40B4-BE49-F238E27FC236}">
                  <a16:creationId xmlns:a16="http://schemas.microsoft.com/office/drawing/2014/main" id="{859B3846-3510-A50C-3283-2B6C251A6574}"/>
                </a:ext>
              </a:extLst>
            </p:cNvPr>
            <p:cNvGrpSpPr/>
            <p:nvPr/>
          </p:nvGrpSpPr>
          <p:grpSpPr>
            <a:xfrm>
              <a:off x="4584995" y="4642283"/>
              <a:ext cx="2714279" cy="835347"/>
              <a:chOff x="4599447" y="4789487"/>
              <a:chExt cx="2714279" cy="835347"/>
            </a:xfrm>
          </p:grpSpPr>
          <p:grpSp>
            <p:nvGrpSpPr>
              <p:cNvPr id="1499" name="Group 1498">
                <a:extLst>
                  <a:ext uri="{FF2B5EF4-FFF2-40B4-BE49-F238E27FC236}">
                    <a16:creationId xmlns:a16="http://schemas.microsoft.com/office/drawing/2014/main" id="{25B80DEF-9CE3-6920-0683-35C9E60C608B}"/>
                  </a:ext>
                </a:extLst>
              </p:cNvPr>
              <p:cNvGrpSpPr/>
              <p:nvPr/>
            </p:nvGrpSpPr>
            <p:grpSpPr>
              <a:xfrm>
                <a:off x="4599447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15" name="Rectangle: Rounded Corners 1514">
                  <a:extLst>
                    <a:ext uri="{FF2B5EF4-FFF2-40B4-BE49-F238E27FC236}">
                      <a16:creationId xmlns:a16="http://schemas.microsoft.com/office/drawing/2014/main" id="{A5D3934D-C3C8-177B-7245-DC5ADEB6F728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FFF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10.0.7.3</a:t>
                  </a:r>
                </a:p>
              </p:txBody>
            </p:sp>
            <p:pic>
              <p:nvPicPr>
                <p:cNvPr id="1516" name="Graphic 1515">
                  <a:extLst>
                    <a:ext uri="{FF2B5EF4-FFF2-40B4-BE49-F238E27FC236}">
                      <a16:creationId xmlns:a16="http://schemas.microsoft.com/office/drawing/2014/main" id="{DA435F7F-B36E-296F-A42A-14E0249EB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00" name="Group 1499">
                <a:extLst>
                  <a:ext uri="{FF2B5EF4-FFF2-40B4-BE49-F238E27FC236}">
                    <a16:creationId xmlns:a16="http://schemas.microsoft.com/office/drawing/2014/main" id="{3297FE6D-6A42-DB57-0F24-77BCF3467F91}"/>
                  </a:ext>
                </a:extLst>
              </p:cNvPr>
              <p:cNvGrpSpPr/>
              <p:nvPr/>
            </p:nvGrpSpPr>
            <p:grpSpPr>
              <a:xfrm>
                <a:off x="5058100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13" name="Rectangle: Rounded Corners 1512">
                  <a:extLst>
                    <a:ext uri="{FF2B5EF4-FFF2-40B4-BE49-F238E27FC236}">
                      <a16:creationId xmlns:a16="http://schemas.microsoft.com/office/drawing/2014/main" id="{8566058C-044F-80B5-EEF4-4C654A10F3F9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A064C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A064C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10.0.8.3</a:t>
                  </a:r>
                </a:p>
              </p:txBody>
            </p:sp>
            <p:pic>
              <p:nvPicPr>
                <p:cNvPr id="1514" name="Graphic 1513">
                  <a:extLst>
                    <a:ext uri="{FF2B5EF4-FFF2-40B4-BE49-F238E27FC236}">
                      <a16:creationId xmlns:a16="http://schemas.microsoft.com/office/drawing/2014/main" id="{D1B47ED1-0C49-3E67-5A6D-987905034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01" name="Group 1500">
                <a:extLst>
                  <a:ext uri="{FF2B5EF4-FFF2-40B4-BE49-F238E27FC236}">
                    <a16:creationId xmlns:a16="http://schemas.microsoft.com/office/drawing/2014/main" id="{DFFCAE57-B687-DB71-F421-BC37E007302F}"/>
                  </a:ext>
                </a:extLst>
              </p:cNvPr>
              <p:cNvGrpSpPr/>
              <p:nvPr/>
            </p:nvGrpSpPr>
            <p:grpSpPr>
              <a:xfrm>
                <a:off x="5516753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11" name="Rectangle: Rounded Corners 1510">
                  <a:extLst>
                    <a:ext uri="{FF2B5EF4-FFF2-40B4-BE49-F238E27FC236}">
                      <a16:creationId xmlns:a16="http://schemas.microsoft.com/office/drawing/2014/main" id="{E4C0D9C3-1281-43F3-BE42-65B877EBAC6A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4671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46710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10.0.3.3</a:t>
                  </a:r>
                </a:p>
              </p:txBody>
            </p:sp>
            <p:pic>
              <p:nvPicPr>
                <p:cNvPr id="1512" name="Graphic 1511">
                  <a:extLst>
                    <a:ext uri="{FF2B5EF4-FFF2-40B4-BE49-F238E27FC236}">
                      <a16:creationId xmlns:a16="http://schemas.microsoft.com/office/drawing/2014/main" id="{5E490789-30A1-3453-215D-81AA4F8FA2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02" name="Group 1501">
                <a:extLst>
                  <a:ext uri="{FF2B5EF4-FFF2-40B4-BE49-F238E27FC236}">
                    <a16:creationId xmlns:a16="http://schemas.microsoft.com/office/drawing/2014/main" id="{AA301A93-4CB8-95A1-A533-60EFE47782F3}"/>
                  </a:ext>
                </a:extLst>
              </p:cNvPr>
              <p:cNvGrpSpPr/>
              <p:nvPr/>
            </p:nvGrpSpPr>
            <p:grpSpPr>
              <a:xfrm>
                <a:off x="5975406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09" name="Rectangle: Rounded Corners 1508">
                  <a:extLst>
                    <a:ext uri="{FF2B5EF4-FFF2-40B4-BE49-F238E27FC236}">
                      <a16:creationId xmlns:a16="http://schemas.microsoft.com/office/drawing/2014/main" id="{BB633A56-5E94-7569-C140-CC3031813C74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69EA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9EAFF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10.0.4.3</a:t>
                  </a:r>
                </a:p>
              </p:txBody>
            </p:sp>
            <p:pic>
              <p:nvPicPr>
                <p:cNvPr id="1510" name="Graphic 1509">
                  <a:extLst>
                    <a:ext uri="{FF2B5EF4-FFF2-40B4-BE49-F238E27FC236}">
                      <a16:creationId xmlns:a16="http://schemas.microsoft.com/office/drawing/2014/main" id="{0C94B10A-9024-7335-7D54-88F6239C1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03" name="Group 1502">
                <a:extLst>
                  <a:ext uri="{FF2B5EF4-FFF2-40B4-BE49-F238E27FC236}">
                    <a16:creationId xmlns:a16="http://schemas.microsoft.com/office/drawing/2014/main" id="{D78604C9-5779-12FC-B225-9B7FE7E26A89}"/>
                  </a:ext>
                </a:extLst>
              </p:cNvPr>
              <p:cNvGrpSpPr/>
              <p:nvPr/>
            </p:nvGrpSpPr>
            <p:grpSpPr>
              <a:xfrm>
                <a:off x="6434059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07" name="Rectangle: Rounded Corners 1506">
                  <a:extLst>
                    <a:ext uri="{FF2B5EF4-FFF2-40B4-BE49-F238E27FC236}">
                      <a16:creationId xmlns:a16="http://schemas.microsoft.com/office/drawing/2014/main" id="{2D545D5D-DDE3-4F11-FA7A-65A0C49F3EA2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A9918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99183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10.0.11.2</a:t>
                  </a:r>
                </a:p>
              </p:txBody>
            </p:sp>
            <p:pic>
              <p:nvPicPr>
                <p:cNvPr id="1508" name="Graphic 1507">
                  <a:extLst>
                    <a:ext uri="{FF2B5EF4-FFF2-40B4-BE49-F238E27FC236}">
                      <a16:creationId xmlns:a16="http://schemas.microsoft.com/office/drawing/2014/main" id="{42CB40D2-A64C-AA12-738A-29E4B8E2CE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04" name="Group 1503">
                <a:extLst>
                  <a:ext uri="{FF2B5EF4-FFF2-40B4-BE49-F238E27FC236}">
                    <a16:creationId xmlns:a16="http://schemas.microsoft.com/office/drawing/2014/main" id="{3792F2F2-2767-ABA4-9778-63237E31E604}"/>
                  </a:ext>
                </a:extLst>
              </p:cNvPr>
              <p:cNvGrpSpPr/>
              <p:nvPr/>
            </p:nvGrpSpPr>
            <p:grpSpPr>
              <a:xfrm>
                <a:off x="6892712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05" name="Rectangle: Rounded Corners 1504">
                  <a:extLst>
                    <a:ext uri="{FF2B5EF4-FFF2-40B4-BE49-F238E27FC236}">
                      <a16:creationId xmlns:a16="http://schemas.microsoft.com/office/drawing/2014/main" id="{8813C402-9FF5-6577-E3D3-E21EBA03DB11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EDBC59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BC59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10.0.12.2</a:t>
                  </a:r>
                </a:p>
              </p:txBody>
            </p:sp>
            <p:pic>
              <p:nvPicPr>
                <p:cNvPr id="1506" name="Graphic 1505">
                  <a:extLst>
                    <a:ext uri="{FF2B5EF4-FFF2-40B4-BE49-F238E27FC236}">
                      <a16:creationId xmlns:a16="http://schemas.microsoft.com/office/drawing/2014/main" id="{93AEF205-E550-89D5-8613-14400358E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1498" name="Rectangle: Rounded Corners 1497">
              <a:extLst>
                <a:ext uri="{FF2B5EF4-FFF2-40B4-BE49-F238E27FC236}">
                  <a16:creationId xmlns:a16="http://schemas.microsoft.com/office/drawing/2014/main" id="{91E5362D-91CA-3632-0F94-6B55D6DFBED0}"/>
                </a:ext>
              </a:extLst>
            </p:cNvPr>
            <p:cNvSpPr/>
            <p:nvPr/>
          </p:nvSpPr>
          <p:spPr bwMode="auto">
            <a:xfrm>
              <a:off x="4649963" y="4575569"/>
              <a:ext cx="2584345" cy="167180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 | Storage Intent</a:t>
              </a:r>
            </a:p>
          </p:txBody>
        </p:sp>
      </p:grpSp>
      <p:sp>
        <p:nvSpPr>
          <p:cNvPr id="1525" name="Rectangle: Rounded Corners 1524">
            <a:extLst>
              <a:ext uri="{FF2B5EF4-FFF2-40B4-BE49-F238E27FC236}">
                <a16:creationId xmlns:a16="http://schemas.microsoft.com/office/drawing/2014/main" id="{F6DA4FBF-9FE2-2D6C-413F-DBE29D30FDB7}"/>
              </a:ext>
            </a:extLst>
          </p:cNvPr>
          <p:cNvSpPr/>
          <p:nvPr/>
        </p:nvSpPr>
        <p:spPr bwMode="auto">
          <a:xfrm>
            <a:off x="9070956" y="3060309"/>
            <a:ext cx="2823210" cy="215685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machine 4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527" name="Group 1526">
            <a:extLst>
              <a:ext uri="{FF2B5EF4-FFF2-40B4-BE49-F238E27FC236}">
                <a16:creationId xmlns:a16="http://schemas.microsoft.com/office/drawing/2014/main" id="{EB1C0D7C-46F5-044E-5B12-B0170D071B05}"/>
              </a:ext>
            </a:extLst>
          </p:cNvPr>
          <p:cNvGrpSpPr/>
          <p:nvPr/>
        </p:nvGrpSpPr>
        <p:grpSpPr>
          <a:xfrm>
            <a:off x="9125421" y="4132188"/>
            <a:ext cx="2714279" cy="902061"/>
            <a:chOff x="4584995" y="4575569"/>
            <a:chExt cx="2714279" cy="902061"/>
          </a:xfrm>
        </p:grpSpPr>
        <p:grpSp>
          <p:nvGrpSpPr>
            <p:cNvPr id="1528" name="Group 1527">
              <a:extLst>
                <a:ext uri="{FF2B5EF4-FFF2-40B4-BE49-F238E27FC236}">
                  <a16:creationId xmlns:a16="http://schemas.microsoft.com/office/drawing/2014/main" id="{37720D62-2A82-C921-5BE2-F832184B3BED}"/>
                </a:ext>
              </a:extLst>
            </p:cNvPr>
            <p:cNvGrpSpPr/>
            <p:nvPr/>
          </p:nvGrpSpPr>
          <p:grpSpPr>
            <a:xfrm>
              <a:off x="4584995" y="4642283"/>
              <a:ext cx="2714279" cy="835347"/>
              <a:chOff x="4599447" y="4789487"/>
              <a:chExt cx="2714279" cy="835347"/>
            </a:xfrm>
          </p:grpSpPr>
          <p:grpSp>
            <p:nvGrpSpPr>
              <p:cNvPr id="1530" name="Group 1529">
                <a:extLst>
                  <a:ext uri="{FF2B5EF4-FFF2-40B4-BE49-F238E27FC236}">
                    <a16:creationId xmlns:a16="http://schemas.microsoft.com/office/drawing/2014/main" id="{58B5D6AF-B630-8571-F4AC-A9073CEB55BD}"/>
                  </a:ext>
                </a:extLst>
              </p:cNvPr>
              <p:cNvGrpSpPr/>
              <p:nvPr/>
            </p:nvGrpSpPr>
            <p:grpSpPr>
              <a:xfrm>
                <a:off x="4599447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46" name="Rectangle: Rounded Corners 1545">
                  <a:extLst>
                    <a:ext uri="{FF2B5EF4-FFF2-40B4-BE49-F238E27FC236}">
                      <a16:creationId xmlns:a16="http://schemas.microsoft.com/office/drawing/2014/main" id="{522E299E-7E78-B16E-F3A1-5392FB279842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81B9A4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1B9A4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10.0.9.3</a:t>
                  </a:r>
                </a:p>
              </p:txBody>
            </p:sp>
            <p:pic>
              <p:nvPicPr>
                <p:cNvPr id="1547" name="Graphic 1546">
                  <a:extLst>
                    <a:ext uri="{FF2B5EF4-FFF2-40B4-BE49-F238E27FC236}">
                      <a16:creationId xmlns:a16="http://schemas.microsoft.com/office/drawing/2014/main" id="{C698F53A-C3A0-28A9-9744-9EECCA54D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31" name="Group 1530">
                <a:extLst>
                  <a:ext uri="{FF2B5EF4-FFF2-40B4-BE49-F238E27FC236}">
                    <a16:creationId xmlns:a16="http://schemas.microsoft.com/office/drawing/2014/main" id="{0DAED0A9-D839-F921-A4A5-93402CA21999}"/>
                  </a:ext>
                </a:extLst>
              </p:cNvPr>
              <p:cNvGrpSpPr/>
              <p:nvPr/>
            </p:nvGrpSpPr>
            <p:grpSpPr>
              <a:xfrm>
                <a:off x="5058100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44" name="Rectangle: Rounded Corners 1543">
                  <a:extLst>
                    <a:ext uri="{FF2B5EF4-FFF2-40B4-BE49-F238E27FC236}">
                      <a16:creationId xmlns:a16="http://schemas.microsoft.com/office/drawing/2014/main" id="{B9377425-03D7-E2AC-7A42-C74D0CB820A9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A66DD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66DDF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10.0.10.3</a:t>
                  </a:r>
                </a:p>
              </p:txBody>
            </p:sp>
            <p:pic>
              <p:nvPicPr>
                <p:cNvPr id="1545" name="Graphic 1544">
                  <a:extLst>
                    <a:ext uri="{FF2B5EF4-FFF2-40B4-BE49-F238E27FC236}">
                      <a16:creationId xmlns:a16="http://schemas.microsoft.com/office/drawing/2014/main" id="{1CF73509-D48B-849E-6CD4-878C9B2A5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32" name="Group 1531">
                <a:extLst>
                  <a:ext uri="{FF2B5EF4-FFF2-40B4-BE49-F238E27FC236}">
                    <a16:creationId xmlns:a16="http://schemas.microsoft.com/office/drawing/2014/main" id="{61B8FED9-4758-E3EE-A79F-359CD6D213E4}"/>
                  </a:ext>
                </a:extLst>
              </p:cNvPr>
              <p:cNvGrpSpPr/>
              <p:nvPr/>
            </p:nvGrpSpPr>
            <p:grpSpPr>
              <a:xfrm>
                <a:off x="5516753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42" name="Rectangle: Rounded Corners 1541">
                  <a:extLst>
                    <a:ext uri="{FF2B5EF4-FFF2-40B4-BE49-F238E27FC236}">
                      <a16:creationId xmlns:a16="http://schemas.microsoft.com/office/drawing/2014/main" id="{413119AC-A8B8-0FCA-AE1B-137F75D4E8D9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D3DA7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3DA72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10.0.11.3</a:t>
                  </a:r>
                </a:p>
              </p:txBody>
            </p:sp>
            <p:pic>
              <p:nvPicPr>
                <p:cNvPr id="1543" name="Graphic 1542">
                  <a:extLst>
                    <a:ext uri="{FF2B5EF4-FFF2-40B4-BE49-F238E27FC236}">
                      <a16:creationId xmlns:a16="http://schemas.microsoft.com/office/drawing/2014/main" id="{B2894C8B-56F2-676F-529C-B16E4AE4B2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33" name="Group 1532">
                <a:extLst>
                  <a:ext uri="{FF2B5EF4-FFF2-40B4-BE49-F238E27FC236}">
                    <a16:creationId xmlns:a16="http://schemas.microsoft.com/office/drawing/2014/main" id="{1652A616-2EE4-C934-F1EF-E986D6179B58}"/>
                  </a:ext>
                </a:extLst>
              </p:cNvPr>
              <p:cNvGrpSpPr/>
              <p:nvPr/>
            </p:nvGrpSpPr>
            <p:grpSpPr>
              <a:xfrm>
                <a:off x="5975406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40" name="Rectangle: Rounded Corners 1539">
                  <a:extLst>
                    <a:ext uri="{FF2B5EF4-FFF2-40B4-BE49-F238E27FC236}">
                      <a16:creationId xmlns:a16="http://schemas.microsoft.com/office/drawing/2014/main" id="{92C8471C-6766-829D-0B90-74CB099F573A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EDBC59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BC59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10.0.12.3</a:t>
                  </a:r>
                </a:p>
              </p:txBody>
            </p:sp>
            <p:pic>
              <p:nvPicPr>
                <p:cNvPr id="1541" name="Graphic 1540">
                  <a:extLst>
                    <a:ext uri="{FF2B5EF4-FFF2-40B4-BE49-F238E27FC236}">
                      <a16:creationId xmlns:a16="http://schemas.microsoft.com/office/drawing/2014/main" id="{6F30837E-9AE8-2059-462E-069BD8CCE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34" name="Group 1533">
                <a:extLst>
                  <a:ext uri="{FF2B5EF4-FFF2-40B4-BE49-F238E27FC236}">
                    <a16:creationId xmlns:a16="http://schemas.microsoft.com/office/drawing/2014/main" id="{0B093785-25FD-1939-1503-CBA222FD5ED0}"/>
                  </a:ext>
                </a:extLst>
              </p:cNvPr>
              <p:cNvGrpSpPr/>
              <p:nvPr/>
            </p:nvGrpSpPr>
            <p:grpSpPr>
              <a:xfrm>
                <a:off x="6434059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38" name="Rectangle: Rounded Corners 1537">
                  <a:extLst>
                    <a:ext uri="{FF2B5EF4-FFF2-40B4-BE49-F238E27FC236}">
                      <a16:creationId xmlns:a16="http://schemas.microsoft.com/office/drawing/2014/main" id="{EBB39B23-47EC-8E7D-2F3B-8570C792F974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53796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53796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10.0.5.3</a:t>
                  </a:r>
                </a:p>
              </p:txBody>
            </p:sp>
            <p:pic>
              <p:nvPicPr>
                <p:cNvPr id="1539" name="Graphic 1538">
                  <a:extLst>
                    <a:ext uri="{FF2B5EF4-FFF2-40B4-BE49-F238E27FC236}">
                      <a16:creationId xmlns:a16="http://schemas.microsoft.com/office/drawing/2014/main" id="{E94B30C0-202A-9B40-ECD8-006AC29CDE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35" name="Group 1534">
                <a:extLst>
                  <a:ext uri="{FF2B5EF4-FFF2-40B4-BE49-F238E27FC236}">
                    <a16:creationId xmlns:a16="http://schemas.microsoft.com/office/drawing/2014/main" id="{9730E52C-62CC-EDF1-BEA7-B963A7003A6C}"/>
                  </a:ext>
                </a:extLst>
              </p:cNvPr>
              <p:cNvGrpSpPr/>
              <p:nvPr/>
            </p:nvGrpSpPr>
            <p:grpSpPr>
              <a:xfrm>
                <a:off x="6892712" y="4789487"/>
                <a:ext cx="421014" cy="835347"/>
                <a:chOff x="1398991" y="4594004"/>
                <a:chExt cx="428792" cy="831436"/>
              </a:xfrm>
            </p:grpSpPr>
            <p:sp>
              <p:nvSpPr>
                <p:cNvPr id="1536" name="Rectangle: Rounded Corners 1535">
                  <a:extLst>
                    <a:ext uri="{FF2B5EF4-FFF2-40B4-BE49-F238E27FC236}">
                      <a16:creationId xmlns:a16="http://schemas.microsoft.com/office/drawing/2014/main" id="{FECE6ED9-CB26-CCE8-1C48-D697D6216E9A}"/>
                    </a:ext>
                  </a:extLst>
                </p:cNvPr>
                <p:cNvSpPr/>
                <p:nvPr/>
              </p:nvSpPr>
              <p:spPr bwMode="auto">
                <a:xfrm>
                  <a:off x="1398991" y="4594004"/>
                  <a:ext cx="428792" cy="8314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5B8DF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37160" rIns="0" bIns="182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10GB+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Ethernet 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Port</a:t>
                  </a: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B8DF1"/>
                      </a:solidFill>
                      <a:effectLst/>
                      <a:uLnTx/>
                      <a:uFillTx/>
                      <a:latin typeface="Segoe UI Semibold"/>
                      <a:ea typeface="Calibri" panose="020F0502020204030204" pitchFamily="34" charset="0"/>
                      <a:cs typeface="Calibri" panose="020F0502020204030204" pitchFamily="34" charset="0"/>
                    </a:rPr>
                    <a:t>IP: 10.0.6.3</a:t>
                  </a:r>
                </a:p>
              </p:txBody>
            </p:sp>
            <p:pic>
              <p:nvPicPr>
                <p:cNvPr id="1537" name="Graphic 1536">
                  <a:extLst>
                    <a:ext uri="{FF2B5EF4-FFF2-40B4-BE49-F238E27FC236}">
                      <a16:creationId xmlns:a16="http://schemas.microsoft.com/office/drawing/2014/main" id="{E1FFD77D-AD19-95E0-93AD-8E221CB14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78" y="5017307"/>
                  <a:ext cx="267020" cy="273036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1529" name="Rectangle: Rounded Corners 1528">
              <a:extLst>
                <a:ext uri="{FF2B5EF4-FFF2-40B4-BE49-F238E27FC236}">
                  <a16:creationId xmlns:a16="http://schemas.microsoft.com/office/drawing/2014/main" id="{780A3467-D3C1-1F8C-14FD-BCA00A626A42}"/>
                </a:ext>
              </a:extLst>
            </p:cNvPr>
            <p:cNvSpPr/>
            <p:nvPr/>
          </p:nvSpPr>
          <p:spPr bwMode="auto">
            <a:xfrm>
              <a:off x="4649963" y="4575569"/>
              <a:ext cx="2584345" cy="167180"/>
            </a:xfrm>
            <a:prstGeom prst="roundRect">
              <a:avLst>
                <a:gd name="adj" fmla="val 4645"/>
              </a:avLst>
            </a:prstGeom>
            <a:solidFill>
              <a:srgbClr val="73236D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RDMA NICs | Storage Intent</a:t>
              </a:r>
            </a:p>
          </p:txBody>
        </p:sp>
      </p:grpSp>
      <p:sp>
        <p:nvSpPr>
          <p:cNvPr id="1557" name="Rectangle: Rounded Corners 1556">
            <a:extLst>
              <a:ext uri="{FF2B5EF4-FFF2-40B4-BE49-F238E27FC236}">
                <a16:creationId xmlns:a16="http://schemas.microsoft.com/office/drawing/2014/main" id="{C4B9E570-3C7C-2815-767A-05A50107DF38}"/>
              </a:ext>
            </a:extLst>
          </p:cNvPr>
          <p:cNvSpPr/>
          <p:nvPr/>
        </p:nvSpPr>
        <p:spPr bwMode="auto">
          <a:xfrm rot="10800000">
            <a:off x="290426" y="4084750"/>
            <a:ext cx="11723478" cy="1044318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556" name="Rectangle: Rounded Corners 1555">
            <a:extLst>
              <a:ext uri="{FF2B5EF4-FFF2-40B4-BE49-F238E27FC236}">
                <a16:creationId xmlns:a16="http://schemas.microsoft.com/office/drawing/2014/main" id="{EE671759-8127-E981-7ACC-DBAE43CD3A7A}"/>
              </a:ext>
            </a:extLst>
          </p:cNvPr>
          <p:cNvSpPr/>
          <p:nvPr/>
        </p:nvSpPr>
        <p:spPr bwMode="auto">
          <a:xfrm>
            <a:off x="5368459" y="3867520"/>
            <a:ext cx="1548090" cy="275829"/>
          </a:xfrm>
          <a:prstGeom prst="roundRect">
            <a:avLst>
              <a:gd name="adj" fmla="val 4645"/>
            </a:avLst>
          </a:prstGeom>
          <a:solidFill>
            <a:srgbClr val="492C78"/>
          </a:solidFill>
          <a:ln w="12700" cap="flat" cmpd="sng" algn="ctr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Network ATC intent: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VLAN 711,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AutoIP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=False</a:t>
            </a:r>
          </a:p>
        </p:txBody>
      </p:sp>
      <p:cxnSp>
        <p:nvCxnSpPr>
          <p:cNvPr id="1558" name="Connector: Elbow 1557">
            <a:extLst>
              <a:ext uri="{FF2B5EF4-FFF2-40B4-BE49-F238E27FC236}">
                <a16:creationId xmlns:a16="http://schemas.microsoft.com/office/drawing/2014/main" id="{CB7B9D8F-5769-444D-4DF1-241E774CC6EB}"/>
              </a:ext>
            </a:extLst>
          </p:cNvPr>
          <p:cNvCxnSpPr>
            <a:cxnSpLocks/>
            <a:stCxn id="1294" idx="2"/>
            <a:endCxn id="1484" idx="2"/>
          </p:cNvCxnSpPr>
          <p:nvPr/>
        </p:nvCxnSpPr>
        <p:spPr>
          <a:xfrm rot="16200000" flipH="1">
            <a:off x="2129418" y="3592947"/>
            <a:ext cx="12700" cy="2882604"/>
          </a:xfrm>
          <a:prstGeom prst="bentConnector3">
            <a:avLst>
              <a:gd name="adj1" fmla="val 2790000"/>
            </a:avLst>
          </a:prstGeom>
          <a:ln>
            <a:solidFill>
              <a:srgbClr val="65E76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2" name="Connector: Elbow 1561">
            <a:extLst>
              <a:ext uri="{FF2B5EF4-FFF2-40B4-BE49-F238E27FC236}">
                <a16:creationId xmlns:a16="http://schemas.microsoft.com/office/drawing/2014/main" id="{0966C08E-118A-6AB6-8A06-67B2220A332D}"/>
              </a:ext>
            </a:extLst>
          </p:cNvPr>
          <p:cNvCxnSpPr>
            <a:cxnSpLocks/>
            <a:stCxn id="1297" idx="2"/>
            <a:endCxn id="1482" idx="2"/>
          </p:cNvCxnSpPr>
          <p:nvPr/>
        </p:nvCxnSpPr>
        <p:spPr>
          <a:xfrm rot="16200000" flipH="1">
            <a:off x="2588071" y="3592947"/>
            <a:ext cx="12700" cy="2882604"/>
          </a:xfrm>
          <a:prstGeom prst="bentConnector3">
            <a:avLst>
              <a:gd name="adj1" fmla="val 4290000"/>
            </a:avLst>
          </a:prstGeom>
          <a:ln>
            <a:solidFill>
              <a:schemeClr val="accent4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8" name="Connector: Elbow 1567">
            <a:extLst>
              <a:ext uri="{FF2B5EF4-FFF2-40B4-BE49-F238E27FC236}">
                <a16:creationId xmlns:a16="http://schemas.microsoft.com/office/drawing/2014/main" id="{22269CEB-69CC-C69E-5D3A-8FB947FD0DB2}"/>
              </a:ext>
            </a:extLst>
          </p:cNvPr>
          <p:cNvCxnSpPr>
            <a:cxnSpLocks/>
            <a:stCxn id="1300" idx="2"/>
            <a:endCxn id="1511" idx="2"/>
          </p:cNvCxnSpPr>
          <p:nvPr/>
        </p:nvCxnSpPr>
        <p:spPr>
          <a:xfrm rot="16200000" flipH="1">
            <a:off x="4488026" y="2151645"/>
            <a:ext cx="12700" cy="5765208"/>
          </a:xfrm>
          <a:prstGeom prst="bentConnector3">
            <a:avLst>
              <a:gd name="adj1" fmla="val 5854000"/>
            </a:avLst>
          </a:prstGeom>
          <a:ln>
            <a:solidFill>
              <a:srgbClr val="F46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3" name="Connector: Elbow 1572">
            <a:extLst>
              <a:ext uri="{FF2B5EF4-FFF2-40B4-BE49-F238E27FC236}">
                <a16:creationId xmlns:a16="http://schemas.microsoft.com/office/drawing/2014/main" id="{CAC0EFD7-D052-07E0-C676-A97EE345F4A4}"/>
              </a:ext>
            </a:extLst>
          </p:cNvPr>
          <p:cNvCxnSpPr>
            <a:cxnSpLocks/>
            <a:stCxn id="1303" idx="2"/>
            <a:endCxn id="1509" idx="2"/>
          </p:cNvCxnSpPr>
          <p:nvPr/>
        </p:nvCxnSpPr>
        <p:spPr>
          <a:xfrm rot="16200000" flipH="1">
            <a:off x="4946679" y="2151645"/>
            <a:ext cx="12700" cy="5765208"/>
          </a:xfrm>
          <a:prstGeom prst="bentConnector3">
            <a:avLst>
              <a:gd name="adj1" fmla="val 7108000"/>
            </a:avLst>
          </a:prstGeom>
          <a:ln>
            <a:solidFill>
              <a:srgbClr val="69EAF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3" name="Connector: Elbow 1582">
            <a:extLst>
              <a:ext uri="{FF2B5EF4-FFF2-40B4-BE49-F238E27FC236}">
                <a16:creationId xmlns:a16="http://schemas.microsoft.com/office/drawing/2014/main" id="{8C28825B-DE27-E778-93EE-D82C2DBA78CF}"/>
              </a:ext>
            </a:extLst>
          </p:cNvPr>
          <p:cNvCxnSpPr>
            <a:cxnSpLocks/>
            <a:stCxn id="1306" idx="2"/>
            <a:endCxn id="1538" idx="2"/>
          </p:cNvCxnSpPr>
          <p:nvPr/>
        </p:nvCxnSpPr>
        <p:spPr>
          <a:xfrm rot="16200000" flipH="1">
            <a:off x="6846634" y="710343"/>
            <a:ext cx="12700" cy="8647812"/>
          </a:xfrm>
          <a:prstGeom prst="bentConnector3">
            <a:avLst>
              <a:gd name="adj1" fmla="val 9046000"/>
            </a:avLst>
          </a:prstGeom>
          <a:ln>
            <a:solidFill>
              <a:srgbClr val="F5379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7" name="Connector: Elbow 1586">
            <a:extLst>
              <a:ext uri="{FF2B5EF4-FFF2-40B4-BE49-F238E27FC236}">
                <a16:creationId xmlns:a16="http://schemas.microsoft.com/office/drawing/2014/main" id="{CE73BCA0-B4CA-58E4-83E2-A1546675B036}"/>
              </a:ext>
            </a:extLst>
          </p:cNvPr>
          <p:cNvCxnSpPr>
            <a:cxnSpLocks/>
            <a:stCxn id="1312" idx="2"/>
            <a:endCxn id="1536" idx="2"/>
          </p:cNvCxnSpPr>
          <p:nvPr/>
        </p:nvCxnSpPr>
        <p:spPr>
          <a:xfrm rot="16200000" flipH="1">
            <a:off x="7305287" y="710343"/>
            <a:ext cx="12700" cy="8647812"/>
          </a:xfrm>
          <a:prstGeom prst="bentConnector3">
            <a:avLst>
              <a:gd name="adj1" fmla="val 11204000"/>
            </a:avLst>
          </a:prstGeom>
          <a:ln>
            <a:solidFill>
              <a:srgbClr val="5B8DF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2" name="Connector: Elbow 1601">
            <a:extLst>
              <a:ext uri="{FF2B5EF4-FFF2-40B4-BE49-F238E27FC236}">
                <a16:creationId xmlns:a16="http://schemas.microsoft.com/office/drawing/2014/main" id="{8192E37E-1489-6462-84AB-BCE2CCFF9776}"/>
              </a:ext>
            </a:extLst>
          </p:cNvPr>
          <p:cNvCxnSpPr>
            <a:cxnSpLocks/>
            <a:stCxn id="1480" idx="2"/>
            <a:endCxn id="1515" idx="2"/>
          </p:cNvCxnSpPr>
          <p:nvPr/>
        </p:nvCxnSpPr>
        <p:spPr>
          <a:xfrm rot="16200000" flipH="1">
            <a:off x="5470675" y="4051600"/>
            <a:ext cx="12700" cy="1965298"/>
          </a:xfrm>
          <a:prstGeom prst="bentConnector3">
            <a:avLst>
              <a:gd name="adj1" fmla="val 13160000"/>
            </a:avLst>
          </a:prstGeom>
          <a:ln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5" name="Connector: Elbow 1604">
            <a:extLst>
              <a:ext uri="{FF2B5EF4-FFF2-40B4-BE49-F238E27FC236}">
                <a16:creationId xmlns:a16="http://schemas.microsoft.com/office/drawing/2014/main" id="{4C1CE3D1-48EE-4BF0-581B-F5D6BEB6C709}"/>
              </a:ext>
            </a:extLst>
          </p:cNvPr>
          <p:cNvCxnSpPr>
            <a:cxnSpLocks/>
            <a:stCxn id="1478" idx="2"/>
            <a:endCxn id="1513" idx="2"/>
          </p:cNvCxnSpPr>
          <p:nvPr/>
        </p:nvCxnSpPr>
        <p:spPr>
          <a:xfrm rot="16200000" flipH="1">
            <a:off x="5929328" y="4051600"/>
            <a:ext cx="12700" cy="1965298"/>
          </a:xfrm>
          <a:prstGeom prst="bentConnector3">
            <a:avLst>
              <a:gd name="adj1" fmla="val 11680000"/>
            </a:avLst>
          </a:prstGeom>
          <a:ln>
            <a:solidFill>
              <a:srgbClr val="FA064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9" name="Connector: Elbow 1608">
            <a:extLst>
              <a:ext uri="{FF2B5EF4-FFF2-40B4-BE49-F238E27FC236}">
                <a16:creationId xmlns:a16="http://schemas.microsoft.com/office/drawing/2014/main" id="{80EE35DD-D997-7AB4-136E-47F8B5B57363}"/>
              </a:ext>
            </a:extLst>
          </p:cNvPr>
          <p:cNvCxnSpPr>
            <a:cxnSpLocks/>
            <a:stCxn id="1476" idx="2"/>
            <a:endCxn id="1546" idx="2"/>
          </p:cNvCxnSpPr>
          <p:nvPr/>
        </p:nvCxnSpPr>
        <p:spPr>
          <a:xfrm rot="16200000" flipH="1">
            <a:off x="7370630" y="3068951"/>
            <a:ext cx="12700" cy="3930596"/>
          </a:xfrm>
          <a:prstGeom prst="bentConnector3">
            <a:avLst>
              <a:gd name="adj1" fmla="val 10150000"/>
            </a:avLst>
          </a:prstGeom>
          <a:ln>
            <a:solidFill>
              <a:srgbClr val="81B9A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7" name="Connector: Elbow 1616">
            <a:extLst>
              <a:ext uri="{FF2B5EF4-FFF2-40B4-BE49-F238E27FC236}">
                <a16:creationId xmlns:a16="http://schemas.microsoft.com/office/drawing/2014/main" id="{E718C222-1809-1113-2DC1-B9FEC689FE4C}"/>
              </a:ext>
            </a:extLst>
          </p:cNvPr>
          <p:cNvCxnSpPr>
            <a:cxnSpLocks/>
            <a:stCxn id="1474" idx="2"/>
            <a:endCxn id="1544" idx="2"/>
          </p:cNvCxnSpPr>
          <p:nvPr/>
        </p:nvCxnSpPr>
        <p:spPr>
          <a:xfrm rot="16200000" flipH="1">
            <a:off x="7829283" y="3068951"/>
            <a:ext cx="12700" cy="3930596"/>
          </a:xfrm>
          <a:prstGeom prst="bentConnector3">
            <a:avLst>
              <a:gd name="adj1" fmla="val 8290000"/>
            </a:avLst>
          </a:prstGeom>
          <a:ln>
            <a:solidFill>
              <a:srgbClr val="A66DD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9" name="Connector: Elbow 1628">
            <a:extLst>
              <a:ext uri="{FF2B5EF4-FFF2-40B4-BE49-F238E27FC236}">
                <a16:creationId xmlns:a16="http://schemas.microsoft.com/office/drawing/2014/main" id="{F3F10619-EB03-7F73-4388-16567E5228FC}"/>
              </a:ext>
            </a:extLst>
          </p:cNvPr>
          <p:cNvCxnSpPr>
            <a:cxnSpLocks/>
            <a:stCxn id="1507" idx="2"/>
            <a:endCxn id="1542" idx="2"/>
          </p:cNvCxnSpPr>
          <p:nvPr/>
        </p:nvCxnSpPr>
        <p:spPr>
          <a:xfrm rot="16200000" flipH="1">
            <a:off x="9270585" y="4051600"/>
            <a:ext cx="12700" cy="1965298"/>
          </a:xfrm>
          <a:prstGeom prst="bentConnector3">
            <a:avLst>
              <a:gd name="adj1" fmla="val 13080000"/>
            </a:avLst>
          </a:prstGeom>
          <a:ln>
            <a:solidFill>
              <a:srgbClr val="A9918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3" name="Connector: Elbow 1632">
            <a:extLst>
              <a:ext uri="{FF2B5EF4-FFF2-40B4-BE49-F238E27FC236}">
                <a16:creationId xmlns:a16="http://schemas.microsoft.com/office/drawing/2014/main" id="{0AF83868-6B26-5210-513A-C273FC875494}"/>
              </a:ext>
            </a:extLst>
          </p:cNvPr>
          <p:cNvCxnSpPr>
            <a:cxnSpLocks/>
            <a:stCxn id="1505" idx="2"/>
            <a:endCxn id="1540" idx="2"/>
          </p:cNvCxnSpPr>
          <p:nvPr/>
        </p:nvCxnSpPr>
        <p:spPr>
          <a:xfrm rot="16200000" flipH="1">
            <a:off x="9729238" y="4051600"/>
            <a:ext cx="12700" cy="1965298"/>
          </a:xfrm>
          <a:prstGeom prst="bentConnector3">
            <a:avLst>
              <a:gd name="adj1" fmla="val 12000000"/>
            </a:avLst>
          </a:prstGeom>
          <a:ln>
            <a:solidFill>
              <a:srgbClr val="EDBC5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7" name="Rectangle: Rounded Corners 1636">
            <a:extLst>
              <a:ext uri="{FF2B5EF4-FFF2-40B4-BE49-F238E27FC236}">
                <a16:creationId xmlns:a16="http://schemas.microsoft.com/office/drawing/2014/main" id="{30F80ED3-59AA-1B81-D2FC-BCA3B82F781E}"/>
              </a:ext>
            </a:extLst>
          </p:cNvPr>
          <p:cNvSpPr/>
          <p:nvPr/>
        </p:nvSpPr>
        <p:spPr bwMode="auto">
          <a:xfrm>
            <a:off x="65428" y="5294744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65E76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1: 10.0.1.x/24</a:t>
            </a:r>
          </a:p>
        </p:txBody>
      </p:sp>
      <p:sp>
        <p:nvSpPr>
          <p:cNvPr id="1638" name="Rectangle: Rounded Corners 1637">
            <a:extLst>
              <a:ext uri="{FF2B5EF4-FFF2-40B4-BE49-F238E27FC236}">
                <a16:creationId xmlns:a16="http://schemas.microsoft.com/office/drawing/2014/main" id="{42D7255F-45EF-53CB-25E9-C1D3C15C93B3}"/>
              </a:ext>
            </a:extLst>
          </p:cNvPr>
          <p:cNvSpPr/>
          <p:nvPr/>
        </p:nvSpPr>
        <p:spPr bwMode="auto">
          <a:xfrm>
            <a:off x="349112" y="5526570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2: 10.0.2.x/24</a:t>
            </a:r>
          </a:p>
        </p:txBody>
      </p:sp>
      <p:sp>
        <p:nvSpPr>
          <p:cNvPr id="1639" name="Rectangle: Rounded Corners 1638">
            <a:extLst>
              <a:ext uri="{FF2B5EF4-FFF2-40B4-BE49-F238E27FC236}">
                <a16:creationId xmlns:a16="http://schemas.microsoft.com/office/drawing/2014/main" id="{E69B3E58-2216-5A24-F543-E88835AD7FF3}"/>
              </a:ext>
            </a:extLst>
          </p:cNvPr>
          <p:cNvSpPr/>
          <p:nvPr/>
        </p:nvSpPr>
        <p:spPr bwMode="auto">
          <a:xfrm>
            <a:off x="3246354" y="5646041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F4671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3: 10.0.3.x/24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0DC93E-A100-FE98-BD13-F9AB516312CA}"/>
              </a:ext>
            </a:extLst>
          </p:cNvPr>
          <p:cNvSpPr/>
          <p:nvPr/>
        </p:nvSpPr>
        <p:spPr bwMode="auto">
          <a:xfrm>
            <a:off x="3246354" y="5868850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51CEF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4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: 10.0.4.x/24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9FF235-8F93-07BC-A26A-28203FC267C4}"/>
              </a:ext>
            </a:extLst>
          </p:cNvPr>
          <p:cNvSpPr/>
          <p:nvPr/>
        </p:nvSpPr>
        <p:spPr bwMode="auto">
          <a:xfrm>
            <a:off x="3246354" y="6101709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F5379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5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: 10.0.5.x/24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A52794-16C9-32CC-1426-6AF810F1A695}"/>
              </a:ext>
            </a:extLst>
          </p:cNvPr>
          <p:cNvSpPr/>
          <p:nvPr/>
        </p:nvSpPr>
        <p:spPr bwMode="auto">
          <a:xfrm>
            <a:off x="3246354" y="6334568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5B8DF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6: 10.0.6.x/24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278C70-9421-C4E2-0EF1-7872037C0674}"/>
              </a:ext>
            </a:extLst>
          </p:cNvPr>
          <p:cNvSpPr/>
          <p:nvPr/>
        </p:nvSpPr>
        <p:spPr bwMode="auto">
          <a:xfrm>
            <a:off x="4559358" y="6585748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FFFF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7: 10.0.7.x/24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EC929E-AF4C-E027-B5E0-6A132B5D7437}"/>
              </a:ext>
            </a:extLst>
          </p:cNvPr>
          <p:cNvSpPr/>
          <p:nvPr/>
        </p:nvSpPr>
        <p:spPr bwMode="auto">
          <a:xfrm>
            <a:off x="6611508" y="6500814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FA064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8: 10.0.8.x/24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9930AE-B23F-E524-7F3A-160F148AE57F}"/>
              </a:ext>
            </a:extLst>
          </p:cNvPr>
          <p:cNvSpPr/>
          <p:nvPr/>
        </p:nvSpPr>
        <p:spPr bwMode="auto">
          <a:xfrm>
            <a:off x="7041131" y="6214709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81B9A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9: 10.0.9.x/24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B07482-CEC1-C77B-57A5-E76B3BAA1E3D}"/>
              </a:ext>
            </a:extLst>
          </p:cNvPr>
          <p:cNvSpPr/>
          <p:nvPr/>
        </p:nvSpPr>
        <p:spPr bwMode="auto">
          <a:xfrm>
            <a:off x="7213526" y="5978360"/>
            <a:ext cx="1080759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A66DD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10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: 10.0.10.x/24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A2D3F6B-1178-C86B-9B03-ABF4A6A892EC}"/>
              </a:ext>
            </a:extLst>
          </p:cNvPr>
          <p:cNvSpPr/>
          <p:nvPr/>
        </p:nvSpPr>
        <p:spPr bwMode="auto">
          <a:xfrm>
            <a:off x="8105856" y="6591283"/>
            <a:ext cx="1033272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A9918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11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: 10.0.11.x/24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4037F8C-D0CA-C0A7-99F1-2C7936CD80A0}"/>
              </a:ext>
            </a:extLst>
          </p:cNvPr>
          <p:cNvSpPr/>
          <p:nvPr/>
        </p:nvSpPr>
        <p:spPr bwMode="auto">
          <a:xfrm>
            <a:off x="10516155" y="6519311"/>
            <a:ext cx="1119388" cy="166246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rgbClr val="EDBC5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Subnet 12: 10.0.12.x/24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8E48FD96-C7C4-CD81-0CCB-31BF418286F2}"/>
              </a:ext>
            </a:extLst>
          </p:cNvPr>
          <p:cNvSpPr/>
          <p:nvPr/>
        </p:nvSpPr>
        <p:spPr bwMode="auto">
          <a:xfrm rot="10800000">
            <a:off x="774191" y="2784649"/>
            <a:ext cx="10812091" cy="860667"/>
          </a:xfrm>
          <a:prstGeom prst="roundRect">
            <a:avLst>
              <a:gd name="adj" fmla="val 4645"/>
            </a:avLst>
          </a:prstGeom>
          <a:noFill/>
          <a:ln w="19050" cap="flat" cmpd="sng" algn="ctr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526" name="Group 1525">
            <a:extLst>
              <a:ext uri="{FF2B5EF4-FFF2-40B4-BE49-F238E27FC236}">
                <a16:creationId xmlns:a16="http://schemas.microsoft.com/office/drawing/2014/main" id="{6864F76D-1910-1B35-2788-F49ED95FAB70}"/>
              </a:ext>
            </a:extLst>
          </p:cNvPr>
          <p:cNvGrpSpPr/>
          <p:nvPr/>
        </p:nvGrpSpPr>
        <p:grpSpPr>
          <a:xfrm>
            <a:off x="9544572" y="2906750"/>
            <a:ext cx="1942947" cy="876325"/>
            <a:chOff x="6455500" y="3250524"/>
            <a:chExt cx="1942947" cy="876325"/>
          </a:xfrm>
        </p:grpSpPr>
        <p:grpSp>
          <p:nvGrpSpPr>
            <p:cNvPr id="1548" name="Group 1547">
              <a:extLst>
                <a:ext uri="{FF2B5EF4-FFF2-40B4-BE49-F238E27FC236}">
                  <a16:creationId xmlns:a16="http://schemas.microsoft.com/office/drawing/2014/main" id="{745A8551-CBD9-2372-3B8E-D000B5411368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1553" name="Rectangle: Rounded Corners 1552">
                <a:extLst>
                  <a:ext uri="{FF2B5EF4-FFF2-40B4-BE49-F238E27FC236}">
                    <a16:creationId xmlns:a16="http://schemas.microsoft.com/office/drawing/2014/main" id="{6371814C-C5EC-7535-9AC3-8351C4EE6C4D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1554" name="Graphic 1553">
                <a:extLst>
                  <a:ext uri="{FF2B5EF4-FFF2-40B4-BE49-F238E27FC236}">
                    <a16:creationId xmlns:a16="http://schemas.microsoft.com/office/drawing/2014/main" id="{9A858DEA-0E3A-9C78-C12F-55C6EF3C4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49" name="Group 1548">
              <a:extLst>
                <a:ext uri="{FF2B5EF4-FFF2-40B4-BE49-F238E27FC236}">
                  <a16:creationId xmlns:a16="http://schemas.microsoft.com/office/drawing/2014/main" id="{39856949-5B03-59F6-1D38-E6C14A4F5DCA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1551" name="Rectangle: Rounded Corners 1550">
                <a:extLst>
                  <a:ext uri="{FF2B5EF4-FFF2-40B4-BE49-F238E27FC236}">
                    <a16:creationId xmlns:a16="http://schemas.microsoft.com/office/drawing/2014/main" id="{FCACC601-B759-B65C-66C5-15F6ECFDB4BB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1552" name="Graphic 1551">
                <a:extLst>
                  <a:ext uri="{FF2B5EF4-FFF2-40B4-BE49-F238E27FC236}">
                    <a16:creationId xmlns:a16="http://schemas.microsoft.com/office/drawing/2014/main" id="{5BC14FF0-3BA2-25C2-352D-AEB95C873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1550" name="Rectangle: Rounded Corners 1549">
              <a:extLst>
                <a:ext uri="{FF2B5EF4-FFF2-40B4-BE49-F238E27FC236}">
                  <a16:creationId xmlns:a16="http://schemas.microsoft.com/office/drawing/2014/main" id="{22B67E87-F36E-3239-D721-4C7F81C2DA67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46888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Intent</a:t>
              </a:r>
            </a:p>
          </p:txBody>
        </p:sp>
      </p:grpSp>
      <p:grpSp>
        <p:nvGrpSpPr>
          <p:cNvPr id="1495" name="Group 1494">
            <a:extLst>
              <a:ext uri="{FF2B5EF4-FFF2-40B4-BE49-F238E27FC236}">
                <a16:creationId xmlns:a16="http://schemas.microsoft.com/office/drawing/2014/main" id="{4AA944D6-C6DA-5D84-31F6-BCA02FCB53A4}"/>
              </a:ext>
            </a:extLst>
          </p:cNvPr>
          <p:cNvGrpSpPr/>
          <p:nvPr/>
        </p:nvGrpSpPr>
        <p:grpSpPr>
          <a:xfrm>
            <a:off x="6661968" y="2906750"/>
            <a:ext cx="1942947" cy="876325"/>
            <a:chOff x="6455500" y="3250524"/>
            <a:chExt cx="1942947" cy="876325"/>
          </a:xfrm>
        </p:grpSpPr>
        <p:grpSp>
          <p:nvGrpSpPr>
            <p:cNvPr id="1517" name="Group 1516">
              <a:extLst>
                <a:ext uri="{FF2B5EF4-FFF2-40B4-BE49-F238E27FC236}">
                  <a16:creationId xmlns:a16="http://schemas.microsoft.com/office/drawing/2014/main" id="{7023FB2D-2134-0E4A-E16F-1C00AA1CA230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1522" name="Rectangle: Rounded Corners 1521">
                <a:extLst>
                  <a:ext uri="{FF2B5EF4-FFF2-40B4-BE49-F238E27FC236}">
                    <a16:creationId xmlns:a16="http://schemas.microsoft.com/office/drawing/2014/main" id="{A650EC17-DCB2-2040-3E97-4ACA8F7781C7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1523" name="Graphic 1522">
                <a:extLst>
                  <a:ext uri="{FF2B5EF4-FFF2-40B4-BE49-F238E27FC236}">
                    <a16:creationId xmlns:a16="http://schemas.microsoft.com/office/drawing/2014/main" id="{17D4E707-A499-8E7E-D677-F62EEACC0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18" name="Group 1517">
              <a:extLst>
                <a:ext uri="{FF2B5EF4-FFF2-40B4-BE49-F238E27FC236}">
                  <a16:creationId xmlns:a16="http://schemas.microsoft.com/office/drawing/2014/main" id="{A473F53F-6ABB-C0FF-C25A-3F5F275DCC41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1520" name="Rectangle: Rounded Corners 1519">
                <a:extLst>
                  <a:ext uri="{FF2B5EF4-FFF2-40B4-BE49-F238E27FC236}">
                    <a16:creationId xmlns:a16="http://schemas.microsoft.com/office/drawing/2014/main" id="{4AC2C45B-3C0A-1EBD-9794-BB9C3694757A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1521" name="Graphic 1520">
                <a:extLst>
                  <a:ext uri="{FF2B5EF4-FFF2-40B4-BE49-F238E27FC236}">
                    <a16:creationId xmlns:a16="http://schemas.microsoft.com/office/drawing/2014/main" id="{B19B7A71-885A-729B-FE11-DB4B6F2CA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1519" name="Rectangle: Rounded Corners 1518">
              <a:extLst>
                <a:ext uri="{FF2B5EF4-FFF2-40B4-BE49-F238E27FC236}">
                  <a16:creationId xmlns:a16="http://schemas.microsoft.com/office/drawing/2014/main" id="{42159AD0-5D1F-0957-84F2-A6E793D48277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46888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Intent</a:t>
              </a:r>
            </a:p>
          </p:txBody>
        </p:sp>
      </p:grpSp>
      <p:grpSp>
        <p:nvGrpSpPr>
          <p:cNvPr id="1321" name="Group 1320">
            <a:extLst>
              <a:ext uri="{FF2B5EF4-FFF2-40B4-BE49-F238E27FC236}">
                <a16:creationId xmlns:a16="http://schemas.microsoft.com/office/drawing/2014/main" id="{50C93724-A1E3-03B2-6F59-BE9509AE30F7}"/>
              </a:ext>
            </a:extLst>
          </p:cNvPr>
          <p:cNvGrpSpPr/>
          <p:nvPr/>
        </p:nvGrpSpPr>
        <p:grpSpPr>
          <a:xfrm>
            <a:off x="3779364" y="2906750"/>
            <a:ext cx="1942947" cy="876325"/>
            <a:chOff x="6455500" y="3250524"/>
            <a:chExt cx="1942947" cy="876325"/>
          </a:xfrm>
        </p:grpSpPr>
        <p:grpSp>
          <p:nvGrpSpPr>
            <p:cNvPr id="1486" name="Group 1485">
              <a:extLst>
                <a:ext uri="{FF2B5EF4-FFF2-40B4-BE49-F238E27FC236}">
                  <a16:creationId xmlns:a16="http://schemas.microsoft.com/office/drawing/2014/main" id="{59D9D290-C1D6-675C-35F2-170FC9ACAC2B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1491" name="Rectangle: Rounded Corners 1490">
                <a:extLst>
                  <a:ext uri="{FF2B5EF4-FFF2-40B4-BE49-F238E27FC236}">
                    <a16:creationId xmlns:a16="http://schemas.microsoft.com/office/drawing/2014/main" id="{D8CEA12D-FCB2-9503-85FB-975A8A5A7B07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1492" name="Graphic 1491">
                <a:extLst>
                  <a:ext uri="{FF2B5EF4-FFF2-40B4-BE49-F238E27FC236}">
                    <a16:creationId xmlns:a16="http://schemas.microsoft.com/office/drawing/2014/main" id="{A34C6492-EC31-C164-B4AE-217EE31FA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87" name="Group 1486">
              <a:extLst>
                <a:ext uri="{FF2B5EF4-FFF2-40B4-BE49-F238E27FC236}">
                  <a16:creationId xmlns:a16="http://schemas.microsoft.com/office/drawing/2014/main" id="{0EE52BC1-332B-C338-7D4F-E04FF50B013F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1489" name="Rectangle: Rounded Corners 1488">
                <a:extLst>
                  <a:ext uri="{FF2B5EF4-FFF2-40B4-BE49-F238E27FC236}">
                    <a16:creationId xmlns:a16="http://schemas.microsoft.com/office/drawing/2014/main" id="{0767AD31-7BF4-0067-6AF6-30CFB24ECD82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1490" name="Graphic 1489">
                <a:extLst>
                  <a:ext uri="{FF2B5EF4-FFF2-40B4-BE49-F238E27FC236}">
                    <a16:creationId xmlns:a16="http://schemas.microsoft.com/office/drawing/2014/main" id="{26B82749-8A0C-E261-8B12-042600E68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1488" name="Rectangle: Rounded Corners 1487">
              <a:extLst>
                <a:ext uri="{FF2B5EF4-FFF2-40B4-BE49-F238E27FC236}">
                  <a16:creationId xmlns:a16="http://schemas.microsoft.com/office/drawing/2014/main" id="{4D10ED46-DD45-C04B-84B2-3EADC5A25224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46888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Intent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D2F2D1-4E59-90F1-0AF2-31503F57D0B7}"/>
              </a:ext>
            </a:extLst>
          </p:cNvPr>
          <p:cNvGrpSpPr/>
          <p:nvPr/>
        </p:nvGrpSpPr>
        <p:grpSpPr>
          <a:xfrm>
            <a:off x="896760" y="2906750"/>
            <a:ext cx="1942947" cy="876325"/>
            <a:chOff x="6455500" y="3250524"/>
            <a:chExt cx="1942947" cy="8763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C421753-CB2B-4838-4483-D1328C9958E1}"/>
                </a:ext>
              </a:extLst>
            </p:cNvPr>
            <p:cNvGrpSpPr/>
            <p:nvPr/>
          </p:nvGrpSpPr>
          <p:grpSpPr>
            <a:xfrm>
              <a:off x="7735146" y="3250524"/>
              <a:ext cx="663301" cy="708220"/>
              <a:chOff x="7183211" y="3250524"/>
              <a:chExt cx="663301" cy="70822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8F9204F4-C635-CFFC-D19F-D22AB0127FC0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84AFB253-F6F6-49AA-C4C2-322C7ADC6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E7AB83-B164-7A2F-8809-827968E558A7}"/>
                </a:ext>
              </a:extLst>
            </p:cNvPr>
            <p:cNvGrpSpPr/>
            <p:nvPr/>
          </p:nvGrpSpPr>
          <p:grpSpPr>
            <a:xfrm>
              <a:off x="6455500" y="3250524"/>
              <a:ext cx="663301" cy="708220"/>
              <a:chOff x="7183211" y="3250524"/>
              <a:chExt cx="663301" cy="70822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49253D9-B4F7-ECE0-E65A-B037FC74CFC7}"/>
                  </a:ext>
                </a:extLst>
              </p:cNvPr>
              <p:cNvSpPr/>
              <p:nvPr/>
            </p:nvSpPr>
            <p:spPr bwMode="auto">
              <a:xfrm>
                <a:off x="7183211" y="3250524"/>
                <a:ext cx="663301" cy="70822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8000"/>
                        <a:lumOff val="92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1GB+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Ethernet Port</a:t>
                </a: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D07B64EE-1615-F3F0-D332-321E1CFE3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58988" y="3303763"/>
                <a:ext cx="311749" cy="318771"/>
              </a:xfrm>
              <a:prstGeom prst="rect">
                <a:avLst/>
              </a:prstGeom>
              <a:effectLst/>
            </p:spPr>
          </p:pic>
        </p:grp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76C62380-B78A-D8B4-744B-FBE81D7E2404}"/>
                </a:ext>
              </a:extLst>
            </p:cNvPr>
            <p:cNvSpPr/>
            <p:nvPr/>
          </p:nvSpPr>
          <p:spPr bwMode="auto">
            <a:xfrm>
              <a:off x="6455719" y="3879961"/>
              <a:ext cx="1942728" cy="246888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+ Compute Intent</a:t>
              </a:r>
            </a:p>
          </p:txBody>
        </p:sp>
      </p:grp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EF11808-A2E0-87FF-EF82-1FD615D70078}"/>
              </a:ext>
            </a:extLst>
          </p:cNvPr>
          <p:cNvCxnSpPr>
            <a:cxnSpLocks/>
            <a:stCxn id="1491" idx="0"/>
            <a:endCxn id="15" idx="2"/>
          </p:cNvCxnSpPr>
          <p:nvPr/>
        </p:nvCxnSpPr>
        <p:spPr>
          <a:xfrm rot="5400000" flipH="1" flipV="1">
            <a:off x="6408094" y="1186223"/>
            <a:ext cx="703095" cy="2737961"/>
          </a:xfrm>
          <a:prstGeom prst="bentConnector3">
            <a:avLst>
              <a:gd name="adj1" fmla="val 58309"/>
            </a:avLst>
          </a:prstGeom>
          <a:ln>
            <a:solidFill>
              <a:srgbClr val="9BE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6C3F04-5B73-D3B8-F34F-5F8FCBA0A2B6}"/>
              </a:ext>
            </a:extLst>
          </p:cNvPr>
          <p:cNvSpPr/>
          <p:nvPr/>
        </p:nvSpPr>
        <p:spPr bwMode="auto">
          <a:xfrm>
            <a:off x="5089440" y="2642725"/>
            <a:ext cx="2195998" cy="182880"/>
          </a:xfrm>
          <a:prstGeom prst="roundRect">
            <a:avLst>
              <a:gd name="adj" fmla="val 4645"/>
            </a:avLst>
          </a:prstGeom>
          <a:solidFill>
            <a:srgbClr val="492C78"/>
          </a:solidFill>
          <a:ln w="1270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and Compute networks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5E685F97-D626-396B-741C-0A38AD848468}"/>
              </a:ext>
            </a:extLst>
          </p:cNvPr>
          <p:cNvCxnSpPr>
            <a:cxnSpLocks/>
            <a:stCxn id="54" idx="0"/>
            <a:endCxn id="15" idx="2"/>
          </p:cNvCxnSpPr>
          <p:nvPr/>
        </p:nvCxnSpPr>
        <p:spPr>
          <a:xfrm rot="5400000" flipH="1" flipV="1">
            <a:off x="4966792" y="-255079"/>
            <a:ext cx="703095" cy="5620565"/>
          </a:xfrm>
          <a:prstGeom prst="bentConnector3">
            <a:avLst>
              <a:gd name="adj1" fmla="val 58309"/>
            </a:avLst>
          </a:prstGeom>
          <a:ln>
            <a:solidFill>
              <a:srgbClr val="9BE7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Graphic 102">
            <a:extLst>
              <a:ext uri="{FF2B5EF4-FFF2-40B4-BE49-F238E27FC236}">
                <a16:creationId xmlns:a16="http://schemas.microsoft.com/office/drawing/2014/main" id="{7F32C9F7-CE43-D601-EDD5-46B37059BF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615" y="5868648"/>
            <a:ext cx="439962" cy="429444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28BD4BE7-6397-3E5E-F553-CD7EAA8E65C5}"/>
              </a:ext>
            </a:extLst>
          </p:cNvPr>
          <p:cNvSpPr txBox="1"/>
          <p:nvPr/>
        </p:nvSpPr>
        <p:spPr>
          <a:xfrm>
            <a:off x="35403" y="6300861"/>
            <a:ext cx="852429" cy="492443"/>
          </a:xfrm>
          <a:prstGeom prst="rect">
            <a:avLst/>
          </a:prstGeom>
          <a:noFill/>
        </p:spPr>
        <p:txBody>
          <a:bodyPr wrap="square" lIns="0" tIns="91440" rIns="0" bIns="91440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</p:spTree>
    <p:extLst>
      <p:ext uri="{BB962C8B-B14F-4D97-AF65-F5344CB8AC3E}">
        <p14:creationId xmlns:p14="http://schemas.microsoft.com/office/powerpoint/2010/main" val="6108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4AE49-86C6-583D-9A61-FC78F1CE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DEE6-A27C-0BDC-A21E-B7B58C3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cs typeface="Segoe UI"/>
              </a:rPr>
              <a:t>Azure Virtual Desktop on Azure Local reference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5FCEAB-7464-D1AD-563C-B1EBE691DFB4}"/>
              </a:ext>
            </a:extLst>
          </p:cNvPr>
          <p:cNvGrpSpPr/>
          <p:nvPr/>
        </p:nvGrpSpPr>
        <p:grpSpPr>
          <a:xfrm>
            <a:off x="182760" y="812091"/>
            <a:ext cx="11825860" cy="5970546"/>
            <a:chOff x="182760" y="799899"/>
            <a:chExt cx="11825860" cy="5970546"/>
          </a:xfrm>
        </p:grpSpPr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78E6EB34-B10B-AA04-D5A3-F8623D97B7D6}"/>
                </a:ext>
              </a:extLst>
            </p:cNvPr>
            <p:cNvSpPr/>
            <p:nvPr/>
          </p:nvSpPr>
          <p:spPr bwMode="auto">
            <a:xfrm>
              <a:off x="10583679" y="5309615"/>
              <a:ext cx="1424941" cy="1460829"/>
            </a:xfrm>
            <a:prstGeom prst="roundRect">
              <a:avLst>
                <a:gd name="adj" fmla="val 4645"/>
              </a:avLst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Network attached storage OR SMB File Share</a:t>
              </a:r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5A8750AA-7C7E-CE60-DADE-C7C205B680A1}"/>
                </a:ext>
              </a:extLst>
            </p:cNvPr>
            <p:cNvSpPr/>
            <p:nvPr/>
          </p:nvSpPr>
          <p:spPr bwMode="auto">
            <a:xfrm>
              <a:off x="182760" y="799899"/>
              <a:ext cx="11715076" cy="39835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FEDC3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Control plane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portal, ARM and Bicep templates, Azure CLI and tools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0FE8D45-103D-B5C3-3D68-3F2356810EEF}"/>
                </a:ext>
              </a:extLst>
            </p:cNvPr>
            <p:cNvGrpSpPr/>
            <p:nvPr/>
          </p:nvGrpSpPr>
          <p:grpSpPr>
            <a:xfrm>
              <a:off x="267384" y="812786"/>
              <a:ext cx="1077467" cy="320074"/>
              <a:chOff x="1123046" y="1027351"/>
              <a:chExt cx="1036094" cy="320074"/>
            </a:xfrm>
          </p:grpSpPr>
          <p:pic>
            <p:nvPicPr>
              <p:cNvPr id="301" name="Graphic 300">
                <a:extLst>
                  <a:ext uri="{FF2B5EF4-FFF2-40B4-BE49-F238E27FC236}">
                    <a16:creationId xmlns:a16="http://schemas.microsoft.com/office/drawing/2014/main" id="{3B775A30-E7A9-105B-04ED-DB2F80293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84820" y="1073105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302" name="Picture 301" descr="A blue and white cloud with squares and arrows&#10;&#10;Description automatically generated">
                <a:extLst>
                  <a:ext uri="{FF2B5EF4-FFF2-40B4-BE49-F238E27FC236}">
                    <a16:creationId xmlns:a16="http://schemas.microsoft.com/office/drawing/2014/main" id="{8389BC7B-69A4-98E3-0376-ABF41D84F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046" y="1027351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303" name="Graphic 302">
                <a:extLst>
                  <a:ext uri="{FF2B5EF4-FFF2-40B4-BE49-F238E27FC236}">
                    <a16:creationId xmlns:a16="http://schemas.microsoft.com/office/drawing/2014/main" id="{0AEA6EBB-1A02-8741-F264-0E76569AA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09719" y="1068400"/>
                <a:ext cx="274320" cy="274320"/>
              </a:xfrm>
              <a:prstGeom prst="rect">
                <a:avLst/>
              </a:prstGeom>
            </p:spPr>
          </p:pic>
        </p:grp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A5DF0702-A7A4-26DB-AA30-FFC6521A31B6}"/>
                </a:ext>
              </a:extLst>
            </p:cNvPr>
            <p:cNvSpPr/>
            <p:nvPr/>
          </p:nvSpPr>
          <p:spPr bwMode="auto">
            <a:xfrm>
              <a:off x="182761" y="1260598"/>
              <a:ext cx="11715076" cy="131874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06177B67-B56E-25F8-9410-08E7EF45771D}"/>
                </a:ext>
              </a:extLst>
            </p:cNvPr>
            <p:cNvSpPr/>
            <p:nvPr/>
          </p:nvSpPr>
          <p:spPr bwMode="auto">
            <a:xfrm>
              <a:off x="4269196" y="1331392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Site Recovery</a:t>
              </a:r>
            </a:p>
          </p:txBody>
        </p:sp>
        <p:sp>
          <p:nvSpPr>
            <p:cNvPr id="306" name="Rectangle: Rounded Corners 305">
              <a:extLst>
                <a:ext uri="{FF2B5EF4-FFF2-40B4-BE49-F238E27FC236}">
                  <a16:creationId xmlns:a16="http://schemas.microsoft.com/office/drawing/2014/main" id="{1620A563-0211-DC12-C140-BD62DED0C757}"/>
                </a:ext>
              </a:extLst>
            </p:cNvPr>
            <p:cNvSpPr/>
            <p:nvPr/>
          </p:nvSpPr>
          <p:spPr bwMode="auto">
            <a:xfrm>
              <a:off x="5915618" y="1328796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Backup</a:t>
              </a:r>
            </a:p>
          </p:txBody>
        </p:sp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50943601-08C1-74BE-3DB7-4AE1A741B80D}"/>
                </a:ext>
              </a:extLst>
            </p:cNvPr>
            <p:cNvSpPr/>
            <p:nvPr/>
          </p:nvSpPr>
          <p:spPr bwMode="auto">
            <a:xfrm>
              <a:off x="7562040" y="1328796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File Sync</a:t>
              </a:r>
            </a:p>
          </p:txBody>
        </p:sp>
        <p:sp>
          <p:nvSpPr>
            <p:cNvPr id="308" name="Rectangle: Rounded Corners 307">
              <a:extLst>
                <a:ext uri="{FF2B5EF4-FFF2-40B4-BE49-F238E27FC236}">
                  <a16:creationId xmlns:a16="http://schemas.microsoft.com/office/drawing/2014/main" id="{257AFB67-A14D-711D-2CBE-BC4FF1DB19FD}"/>
                </a:ext>
              </a:extLst>
            </p:cNvPr>
            <p:cNvSpPr/>
            <p:nvPr/>
          </p:nvSpPr>
          <p:spPr bwMode="auto">
            <a:xfrm>
              <a:off x="9208462" y="1328796"/>
              <a:ext cx="1591056" cy="51843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Update Manager</a:t>
              </a:r>
            </a:p>
          </p:txBody>
        </p:sp>
        <p:sp>
          <p:nvSpPr>
            <p:cNvPr id="309" name="Rectangle: Rounded Corners 308">
              <a:extLst>
                <a:ext uri="{FF2B5EF4-FFF2-40B4-BE49-F238E27FC236}">
                  <a16:creationId xmlns:a16="http://schemas.microsoft.com/office/drawing/2014/main" id="{5FCA541F-9831-C5DC-717A-60387390FA05}"/>
                </a:ext>
              </a:extLst>
            </p:cNvPr>
            <p:cNvSpPr/>
            <p:nvPr/>
          </p:nvSpPr>
          <p:spPr bwMode="auto">
            <a:xfrm>
              <a:off x="4269196" y="1883228"/>
              <a:ext cx="1591056" cy="518097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Policy</a:t>
              </a:r>
            </a:p>
          </p:txBody>
        </p:sp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9533E9AE-BDD2-2B70-20F2-20C742484CA5}"/>
                </a:ext>
              </a:extLst>
            </p:cNvPr>
            <p:cNvSpPr/>
            <p:nvPr/>
          </p:nvSpPr>
          <p:spPr bwMode="auto">
            <a:xfrm>
              <a:off x="5915618" y="1880633"/>
              <a:ext cx="1591056" cy="5206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Monitor</a:t>
              </a:r>
            </a:p>
          </p:txBody>
        </p:sp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3C689A6D-8293-7B92-DA62-2D937ABFFE64}"/>
                </a:ext>
              </a:extLst>
            </p:cNvPr>
            <p:cNvSpPr/>
            <p:nvPr/>
          </p:nvSpPr>
          <p:spPr bwMode="auto">
            <a:xfrm>
              <a:off x="7562040" y="1880633"/>
              <a:ext cx="1591056" cy="5206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Key Vault</a:t>
              </a:r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D1F25C7E-4492-73C3-A353-EF9168B307E2}"/>
                </a:ext>
              </a:extLst>
            </p:cNvPr>
            <p:cNvSpPr/>
            <p:nvPr/>
          </p:nvSpPr>
          <p:spPr bwMode="auto">
            <a:xfrm>
              <a:off x="9208462" y="1880633"/>
              <a:ext cx="1591056" cy="52069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 Defender for Cloud</a:t>
              </a:r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0703117-A762-9233-B7B5-243F360ACA6B}"/>
                </a:ext>
              </a:extLst>
            </p:cNvPr>
            <p:cNvGrpSpPr/>
            <p:nvPr/>
          </p:nvGrpSpPr>
          <p:grpSpPr>
            <a:xfrm>
              <a:off x="10858162" y="1325195"/>
              <a:ext cx="940224" cy="1072683"/>
              <a:chOff x="9297604" y="1506832"/>
              <a:chExt cx="940224" cy="1072683"/>
            </a:xfrm>
          </p:grpSpPr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65743747-975C-DC5B-A8E3-35EE7D379B50}"/>
                  </a:ext>
                </a:extLst>
              </p:cNvPr>
              <p:cNvSpPr/>
              <p:nvPr/>
            </p:nvSpPr>
            <p:spPr bwMode="auto">
              <a:xfrm>
                <a:off x="9297604" y="1506832"/>
                <a:ext cx="940224" cy="1072683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Additional Azure services integration via Azure Arc</a:t>
                </a:r>
              </a:p>
            </p:txBody>
          </p:sp>
          <p:pic>
            <p:nvPicPr>
              <p:cNvPr id="315" name="Graphic 314" descr="Azure arc icon">
                <a:extLst>
                  <a:ext uri="{FF2B5EF4-FFF2-40B4-BE49-F238E27FC236}">
                    <a16:creationId xmlns:a16="http://schemas.microsoft.com/office/drawing/2014/main" id="{199474A5-FD41-E3B1-DF88-010D471E0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84836" y="2099091"/>
                <a:ext cx="365760" cy="365760"/>
              </a:xfrm>
              <a:prstGeom prst="rect">
                <a:avLst/>
              </a:prstGeom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</p:pic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EC21B095-AF91-22B7-217A-EAAC1CF55500}"/>
                </a:ext>
              </a:extLst>
            </p:cNvPr>
            <p:cNvGrpSpPr/>
            <p:nvPr/>
          </p:nvGrpSpPr>
          <p:grpSpPr>
            <a:xfrm>
              <a:off x="1042145" y="1325195"/>
              <a:ext cx="940224" cy="1072683"/>
              <a:chOff x="1681159" y="1506832"/>
              <a:chExt cx="940224" cy="1072683"/>
            </a:xfrm>
          </p:grpSpPr>
          <p:sp>
            <p:nvSpPr>
              <p:cNvPr id="317" name="Rectangle: Rounded Corners 316">
                <a:extLst>
                  <a:ext uri="{FF2B5EF4-FFF2-40B4-BE49-F238E27FC236}">
                    <a16:creationId xmlns:a16="http://schemas.microsoft.com/office/drawing/2014/main" id="{086E63E9-846A-2FA6-4BE2-667140F1BA7A}"/>
                  </a:ext>
                </a:extLst>
              </p:cNvPr>
              <p:cNvSpPr/>
              <p:nvPr/>
            </p:nvSpPr>
            <p:spPr bwMode="auto">
              <a:xfrm>
                <a:off x="1681159" y="1506832"/>
                <a:ext cx="940224" cy="1072683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Microsoft 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Entra ID</a:t>
                </a:r>
              </a:p>
            </p:txBody>
          </p:sp>
          <p:pic>
            <p:nvPicPr>
              <p:cNvPr id="318" name="Graphic 317">
                <a:extLst>
                  <a:ext uri="{FF2B5EF4-FFF2-40B4-BE49-F238E27FC236}">
                    <a16:creationId xmlns:a16="http://schemas.microsoft.com/office/drawing/2014/main" id="{28F259D2-B513-5E49-DC10-CFF30F3D7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923988" y="1927737"/>
                <a:ext cx="457200" cy="457200"/>
              </a:xfrm>
              <a:prstGeom prst="rect">
                <a:avLst/>
              </a:prstGeom>
            </p:spPr>
          </p:pic>
        </p:grpSp>
        <p:pic>
          <p:nvPicPr>
            <p:cNvPr id="319" name="Graphic 318">
              <a:extLst>
                <a:ext uri="{FF2B5EF4-FFF2-40B4-BE49-F238E27FC236}">
                  <a16:creationId xmlns:a16="http://schemas.microsoft.com/office/drawing/2014/main" id="{2C4AD6C3-A27A-CDB9-4154-53377C27C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26367" y="1531871"/>
              <a:ext cx="274320" cy="274320"/>
            </a:xfrm>
            <a:prstGeom prst="rect">
              <a:avLst/>
            </a:prstGeom>
          </p:spPr>
        </p:pic>
        <p:pic>
          <p:nvPicPr>
            <p:cNvPr id="320" name="Graphic 319">
              <a:extLst>
                <a:ext uri="{FF2B5EF4-FFF2-40B4-BE49-F238E27FC236}">
                  <a16:creationId xmlns:a16="http://schemas.microsoft.com/office/drawing/2014/main" id="{31C54B07-835E-9CAF-4091-3F6CD49C0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26367" y="2091037"/>
              <a:ext cx="274320" cy="274320"/>
            </a:xfrm>
            <a:prstGeom prst="rect">
              <a:avLst/>
            </a:prstGeom>
          </p:spPr>
        </p:pic>
        <p:pic>
          <p:nvPicPr>
            <p:cNvPr id="321" name="Graphic 320">
              <a:extLst>
                <a:ext uri="{FF2B5EF4-FFF2-40B4-BE49-F238E27FC236}">
                  <a16:creationId xmlns:a16="http://schemas.microsoft.com/office/drawing/2014/main" id="{C07B35F4-B87F-EF70-422C-D224DF39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72789" y="1531871"/>
              <a:ext cx="274320" cy="274320"/>
            </a:xfrm>
            <a:prstGeom prst="rect">
              <a:avLst/>
            </a:prstGeom>
          </p:spPr>
        </p:pic>
        <p:pic>
          <p:nvPicPr>
            <p:cNvPr id="322" name="Graphic 321">
              <a:extLst>
                <a:ext uri="{FF2B5EF4-FFF2-40B4-BE49-F238E27FC236}">
                  <a16:creationId xmlns:a16="http://schemas.microsoft.com/office/drawing/2014/main" id="{8DD6A52E-162E-D3D9-DC92-116709FE5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567821" y="2094187"/>
              <a:ext cx="274320" cy="274320"/>
            </a:xfrm>
            <a:prstGeom prst="rect">
              <a:avLst/>
            </a:prstGeom>
          </p:spPr>
        </p:pic>
        <p:pic>
          <p:nvPicPr>
            <p:cNvPr id="323" name="Graphic 322">
              <a:extLst>
                <a:ext uri="{FF2B5EF4-FFF2-40B4-BE49-F238E27FC236}">
                  <a16:creationId xmlns:a16="http://schemas.microsoft.com/office/drawing/2014/main" id="{499A5302-E485-1389-87B2-19D51C44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20408" y="1531871"/>
              <a:ext cx="274320" cy="274320"/>
            </a:xfrm>
            <a:prstGeom prst="rect">
              <a:avLst/>
            </a:prstGeom>
          </p:spPr>
        </p:pic>
        <p:pic>
          <p:nvPicPr>
            <p:cNvPr id="324" name="Graphic 323">
              <a:extLst>
                <a:ext uri="{FF2B5EF4-FFF2-40B4-BE49-F238E27FC236}">
                  <a16:creationId xmlns:a16="http://schemas.microsoft.com/office/drawing/2014/main" id="{98A15851-AF0D-76F7-8C34-9C314CF89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16466" y="2086837"/>
              <a:ext cx="274320" cy="274320"/>
            </a:xfrm>
            <a:prstGeom prst="rect">
              <a:avLst/>
            </a:prstGeom>
          </p:spPr>
        </p:pic>
        <p:pic>
          <p:nvPicPr>
            <p:cNvPr id="325" name="Graphic 324">
              <a:extLst>
                <a:ext uri="{FF2B5EF4-FFF2-40B4-BE49-F238E27FC236}">
                  <a16:creationId xmlns:a16="http://schemas.microsoft.com/office/drawing/2014/main" id="{81A442A6-C66A-AFC3-4B67-74BC8C8F1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866830" y="1524583"/>
              <a:ext cx="274320" cy="274320"/>
            </a:xfrm>
            <a:prstGeom prst="rect">
              <a:avLst/>
            </a:prstGeom>
          </p:spPr>
        </p:pic>
        <p:pic>
          <p:nvPicPr>
            <p:cNvPr id="326" name="Graphic 325">
              <a:extLst>
                <a:ext uri="{FF2B5EF4-FFF2-40B4-BE49-F238E27FC236}">
                  <a16:creationId xmlns:a16="http://schemas.microsoft.com/office/drawing/2014/main" id="{8ED5A825-ADA7-97BC-A58C-836B8510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66830" y="2086837"/>
              <a:ext cx="274320" cy="274320"/>
            </a:xfrm>
            <a:prstGeom prst="rect">
              <a:avLst/>
            </a:prstGeom>
          </p:spPr>
        </p:pic>
        <p:pic>
          <p:nvPicPr>
            <p:cNvPr id="327" name="Graphic 326">
              <a:extLst>
                <a:ext uri="{FF2B5EF4-FFF2-40B4-BE49-F238E27FC236}">
                  <a16:creationId xmlns:a16="http://schemas.microsoft.com/office/drawing/2014/main" id="{8B4FDE17-4FD8-E921-8881-A9FA9B46A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32881" y="1618631"/>
              <a:ext cx="457200" cy="457200"/>
            </a:xfrm>
            <a:prstGeom prst="rect">
              <a:avLst/>
            </a:prstGeom>
          </p:spPr>
        </p:pic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7F25E55-33A0-D1D2-34A8-AF1CDC973147}"/>
                </a:ext>
              </a:extLst>
            </p:cNvPr>
            <p:cNvSpPr/>
            <p:nvPr/>
          </p:nvSpPr>
          <p:spPr bwMode="auto">
            <a:xfrm>
              <a:off x="3250347" y="1325195"/>
              <a:ext cx="940224" cy="1072683"/>
            </a:xfrm>
            <a:prstGeom prst="roundRect">
              <a:avLst>
                <a:gd name="adj" fmla="val 4645"/>
              </a:avLst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Virtual Desktop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B817B00-B4F5-6119-D794-01DE08B5A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491859" y="1746100"/>
              <a:ext cx="457200" cy="457200"/>
            </a:xfrm>
            <a:prstGeom prst="rect">
              <a:avLst/>
            </a:prstGeom>
          </p:spPr>
        </p:pic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E8405E5-D64A-96FB-598E-F5257051DEEC}"/>
                </a:ext>
              </a:extLst>
            </p:cNvPr>
            <p:cNvCxnSpPr>
              <a:cxnSpLocks/>
              <a:stCxn id="317" idx="3"/>
              <a:endCxn id="114" idx="1"/>
            </p:cNvCxnSpPr>
            <p:nvPr/>
          </p:nvCxnSpPr>
          <p:spPr>
            <a:xfrm>
              <a:off x="1982369" y="1861537"/>
              <a:ext cx="1267978" cy="0"/>
            </a:xfrm>
            <a:prstGeom prst="straightConnector1">
              <a:avLst/>
            </a:prstGeom>
            <a:ln w="12700">
              <a:solidFill>
                <a:srgbClr val="F86CB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A9F7E0E-D929-C7EE-4411-94B9EA69864F}"/>
                </a:ext>
              </a:extLst>
            </p:cNvPr>
            <p:cNvSpPr txBox="1"/>
            <p:nvPr/>
          </p:nvSpPr>
          <p:spPr>
            <a:xfrm>
              <a:off x="1971687" y="1321408"/>
              <a:ext cx="1289342" cy="5078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86CB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User authentication and token exchange during login</a:t>
              </a: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E8076F6B-1DDC-AEFA-A109-7654CCBEF6EA}"/>
                </a:ext>
              </a:extLst>
            </p:cNvPr>
            <p:cNvSpPr/>
            <p:nvPr/>
          </p:nvSpPr>
          <p:spPr bwMode="auto">
            <a:xfrm>
              <a:off x="182760" y="4050558"/>
              <a:ext cx="10353820" cy="2719887"/>
            </a:xfrm>
            <a:prstGeom prst="roundRect">
              <a:avLst>
                <a:gd name="adj" fmla="val 1697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FEDC3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644C55C4-70BA-9802-6401-8703DE364819}"/>
                </a:ext>
              </a:extLst>
            </p:cNvPr>
            <p:cNvSpPr/>
            <p:nvPr/>
          </p:nvSpPr>
          <p:spPr bwMode="auto">
            <a:xfrm>
              <a:off x="1353420" y="5542400"/>
              <a:ext cx="9021796" cy="1129381"/>
            </a:xfrm>
            <a:prstGeom prst="roundRect">
              <a:avLst>
                <a:gd name="adj" fmla="val 4645"/>
              </a:avLst>
            </a:prstGeom>
            <a:solidFill>
              <a:srgbClr val="09716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FEDC3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Local version releases</a:t>
              </a:r>
              <a:endPara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5BD90E5E-E9AB-166D-6B35-D76CE6BF5AC0}"/>
                </a:ext>
              </a:extLst>
            </p:cNvPr>
            <p:cNvSpPr/>
            <p:nvPr/>
          </p:nvSpPr>
          <p:spPr bwMode="auto">
            <a:xfrm>
              <a:off x="1353421" y="4214497"/>
              <a:ext cx="1221108" cy="1244928"/>
            </a:xfrm>
            <a:prstGeom prst="roundRect">
              <a:avLst>
                <a:gd name="adj" fmla="val 4645"/>
              </a:avLst>
            </a:prstGeom>
            <a:solidFill>
              <a:srgbClr val="031F1C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FEDC3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 VMs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3C61F27-7A4F-3973-C435-4BA23889E55B}"/>
                </a:ext>
              </a:extLst>
            </p:cNvPr>
            <p:cNvGrpSpPr/>
            <p:nvPr/>
          </p:nvGrpSpPr>
          <p:grpSpPr>
            <a:xfrm>
              <a:off x="223452" y="4954780"/>
              <a:ext cx="1037378" cy="913778"/>
              <a:chOff x="476568" y="3333504"/>
              <a:chExt cx="1037378" cy="913778"/>
            </a:xfrm>
          </p:grpSpPr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6E269782-64E9-CE39-9E07-A95CE088D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787212" y="3333504"/>
                <a:ext cx="439962" cy="429444"/>
              </a:xfrm>
              <a:prstGeom prst="rect">
                <a:avLst/>
              </a:prstGeom>
              <a:effectLst/>
            </p:spPr>
          </p:pic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145A9E6-CF2C-24FB-F3E8-41332E48CBE1}"/>
                  </a:ext>
                </a:extLst>
              </p:cNvPr>
              <p:cNvSpPr txBox="1"/>
              <p:nvPr/>
            </p:nvSpPr>
            <p:spPr>
              <a:xfrm>
                <a:off x="476568" y="3754839"/>
                <a:ext cx="1037378" cy="492443"/>
              </a:xfrm>
              <a:prstGeom prst="rect">
                <a:avLst/>
              </a:prstGeom>
              <a:noFill/>
            </p:spPr>
            <p:txBody>
              <a:bodyPr wrap="square" lIns="0" tIns="91440" rIns="0" bIns="91440">
                <a:sp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instance</a:t>
                </a: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42DB13A-2DF4-3F6C-4C46-2FE5D7516112}"/>
                </a:ext>
              </a:extLst>
            </p:cNvPr>
            <p:cNvGrpSpPr/>
            <p:nvPr/>
          </p:nvGrpSpPr>
          <p:grpSpPr>
            <a:xfrm>
              <a:off x="1460890" y="5638073"/>
              <a:ext cx="8797976" cy="788872"/>
              <a:chOff x="1520592" y="3615814"/>
              <a:chExt cx="8797976" cy="788872"/>
            </a:xfrm>
          </p:grpSpPr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48EC73F-2294-5C6C-29CE-CAC01C254B70}"/>
                  </a:ext>
                </a:extLst>
              </p:cNvPr>
              <p:cNvSpPr/>
              <p:nvPr/>
            </p:nvSpPr>
            <p:spPr bwMode="auto">
              <a:xfrm>
                <a:off x="1520592" y="3615814"/>
                <a:ext cx="2680867" cy="788872"/>
              </a:xfrm>
              <a:prstGeom prst="roundRect">
                <a:avLst>
                  <a:gd name="adj" fmla="val 4645"/>
                </a:avLst>
              </a:prstGeom>
              <a:solidFill>
                <a:srgbClr val="031F1C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Hyper-V</a:t>
                </a:r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95B8DA2D-9043-C372-3381-F3181B71123D}"/>
                  </a:ext>
                </a:extLst>
              </p:cNvPr>
              <p:cNvSpPr/>
              <p:nvPr/>
            </p:nvSpPr>
            <p:spPr bwMode="auto">
              <a:xfrm>
                <a:off x="4311151" y="3615814"/>
                <a:ext cx="1831515" cy="788871"/>
              </a:xfrm>
              <a:prstGeom prst="roundRect">
                <a:avLst>
                  <a:gd name="adj" fmla="val 4645"/>
                </a:avLst>
              </a:prstGeom>
              <a:solidFill>
                <a:srgbClr val="031F1C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Arc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Resource Bridge</a:t>
                </a: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59C3ECEF-DD9B-98F8-C26A-1A39D1D77815}"/>
                  </a:ext>
                </a:extLst>
              </p:cNvPr>
              <p:cNvGrpSpPr/>
              <p:nvPr/>
            </p:nvGrpSpPr>
            <p:grpSpPr>
              <a:xfrm>
                <a:off x="6211214" y="3615814"/>
                <a:ext cx="4107354" cy="788871"/>
                <a:chOff x="6463641" y="3615813"/>
                <a:chExt cx="4107354" cy="788871"/>
              </a:xfrm>
            </p:grpSpPr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9A80EA85-DAD2-A55B-25DE-B12DE0E78BC1}"/>
                    </a:ext>
                  </a:extLst>
                </p:cNvPr>
                <p:cNvSpPr/>
                <p:nvPr/>
              </p:nvSpPr>
              <p:spPr bwMode="auto">
                <a:xfrm>
                  <a:off x="6463641" y="3615813"/>
                  <a:ext cx="4107354" cy="78887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36576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Storage Spaces Direct (S2D)</a:t>
                  </a:r>
                </a:p>
              </p:txBody>
            </p:sp>
            <p:pic>
              <p:nvPicPr>
                <p:cNvPr id="167" name="Graphic 166">
                  <a:extLst>
                    <a:ext uri="{FF2B5EF4-FFF2-40B4-BE49-F238E27FC236}">
                      <a16:creationId xmlns:a16="http://schemas.microsoft.com/office/drawing/2014/main" id="{F39F7A1F-5571-4958-2722-8155CA0C28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4773" y="3783490"/>
                  <a:ext cx="418510" cy="457200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39A0448C-A230-68A0-F18B-D38C059D1791}"/>
                    </a:ext>
                  </a:extLst>
                </p:cNvPr>
                <p:cNvGrpSpPr/>
                <p:nvPr/>
              </p:nvGrpSpPr>
              <p:grpSpPr>
                <a:xfrm>
                  <a:off x="9447905" y="3734121"/>
                  <a:ext cx="957598" cy="590115"/>
                  <a:chOff x="4851187" y="5523470"/>
                  <a:chExt cx="957598" cy="590115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FD8F80F1-9B72-FC4D-F768-A8E8B52380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1187" y="5523470"/>
                    <a:ext cx="957598" cy="59011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User profiles</a:t>
                    </a:r>
                  </a:p>
                </p:txBody>
              </p: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96095915-E73E-9097-0B6A-93D47A39306D}"/>
                      </a:ext>
                    </a:extLst>
                  </p:cNvPr>
                  <p:cNvGrpSpPr/>
                  <p:nvPr/>
                </p:nvGrpSpPr>
                <p:grpSpPr>
                  <a:xfrm>
                    <a:off x="5020867" y="5748843"/>
                    <a:ext cx="618238" cy="274320"/>
                    <a:chOff x="4986068" y="5748843"/>
                    <a:chExt cx="618238" cy="274320"/>
                  </a:xfrm>
                </p:grpSpPr>
                <p:pic>
                  <p:nvPicPr>
                    <p:cNvPr id="171" name="Graphic 170">
                      <a:extLst>
                        <a:ext uri="{FF2B5EF4-FFF2-40B4-BE49-F238E27FC236}">
                          <a16:creationId xmlns:a16="http://schemas.microsoft.com/office/drawing/2014/main" id="{24F44A53-E25D-BA22-DD1D-86741B5FFF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86068" y="5748843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" name="Graphic 171">
                      <a:extLst>
                        <a:ext uri="{FF2B5EF4-FFF2-40B4-BE49-F238E27FC236}">
                          <a16:creationId xmlns:a16="http://schemas.microsoft.com/office/drawing/2014/main" id="{6812D6D6-473C-2D7E-7C13-4D1BB8AD66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29986" y="5748843"/>
                      <a:ext cx="274320" cy="27432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E4FEC70F-C494-8672-905C-469E255BC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71139" y="3824120"/>
                <a:ext cx="300446" cy="365760"/>
              </a:xfrm>
              <a:prstGeom prst="rect">
                <a:avLst/>
              </a:prstGeom>
            </p:spPr>
          </p:pic>
          <p:pic>
            <p:nvPicPr>
              <p:cNvPr id="165" name="Graphic 164">
                <a:extLst>
                  <a:ext uri="{FF2B5EF4-FFF2-40B4-BE49-F238E27FC236}">
                    <a16:creationId xmlns:a16="http://schemas.microsoft.com/office/drawing/2014/main" id="{4F99828B-6BB7-4E23-A18B-BCE367C86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640867" y="3789170"/>
                <a:ext cx="418510" cy="457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AD2BE28-CEEA-6B9B-4780-60BCF4F1AFC0}"/>
                </a:ext>
              </a:extLst>
            </p:cNvPr>
            <p:cNvGrpSpPr/>
            <p:nvPr/>
          </p:nvGrpSpPr>
          <p:grpSpPr>
            <a:xfrm>
              <a:off x="2714656" y="4217023"/>
              <a:ext cx="5755640" cy="1244929"/>
              <a:chOff x="2215712" y="2359402"/>
              <a:chExt cx="5755640" cy="1244929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AF65391C-0B95-69DD-2D4F-8287F195130E}"/>
                  </a:ext>
                </a:extLst>
              </p:cNvPr>
              <p:cNvGrpSpPr/>
              <p:nvPr/>
            </p:nvGrpSpPr>
            <p:grpSpPr>
              <a:xfrm>
                <a:off x="2215712" y="2359402"/>
                <a:ext cx="5755640" cy="1244929"/>
                <a:chOff x="-4239995" y="3009400"/>
                <a:chExt cx="5755640" cy="1244929"/>
              </a:xfrm>
            </p:grpSpPr>
            <p:sp>
              <p:nvSpPr>
                <p:cNvPr id="181" name="Rectangle: Rounded Corners 180">
                  <a:extLst>
                    <a:ext uri="{FF2B5EF4-FFF2-40B4-BE49-F238E27FC236}">
                      <a16:creationId xmlns:a16="http://schemas.microsoft.com/office/drawing/2014/main" id="{9F637A82-5683-901A-21CC-C06BA0AD44A4}"/>
                    </a:ext>
                  </a:extLst>
                </p:cNvPr>
                <p:cNvSpPr/>
                <p:nvPr/>
              </p:nvSpPr>
              <p:spPr bwMode="auto">
                <a:xfrm>
                  <a:off x="-4239995" y="3009400"/>
                  <a:ext cx="5755640" cy="124492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FEDC3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Virtual Desktop </a:t>
                  </a:r>
                  <a:r>
                    <a:rPr kumimoji="0" lang="en-US" sz="9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(session hosts)</a:t>
                  </a:r>
                </a:p>
              </p:txBody>
            </p:sp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E2A10DFE-B7B2-1C34-061F-F856641C5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45055" y="3662344"/>
                  <a:ext cx="365760" cy="35701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E181404E-6305-E80F-4498-997C312FE6F2}"/>
                  </a:ext>
                </a:extLst>
              </p:cNvPr>
              <p:cNvGrpSpPr/>
              <p:nvPr/>
            </p:nvGrpSpPr>
            <p:grpSpPr>
              <a:xfrm>
                <a:off x="2303381" y="2517746"/>
                <a:ext cx="5579392" cy="442790"/>
                <a:chOff x="2123440" y="3222273"/>
                <a:chExt cx="5579392" cy="442790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DD4277DA-F59E-311C-7D6B-75528C2425E7}"/>
                    </a:ext>
                  </a:extLst>
                </p:cNvPr>
                <p:cNvGrpSpPr/>
                <p:nvPr/>
              </p:nvGrpSpPr>
              <p:grpSpPr>
                <a:xfrm>
                  <a:off x="4941344" y="3222273"/>
                  <a:ext cx="2761488" cy="442789"/>
                  <a:chOff x="4900704" y="3222274"/>
                  <a:chExt cx="2761488" cy="442789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BF9BE222-FCB8-4751-CA82-CF1D64B0CD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00704" y="3222274"/>
                    <a:ext cx="2761488" cy="442789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FEDC3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Arc agent</a:t>
                    </a:r>
                    <a:endParaRPr kumimoji="0" lang="en-US" sz="9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180" name="Graphic 179" descr="Azure arc icon">
                    <a:extLst>
                      <a:ext uri="{FF2B5EF4-FFF2-40B4-BE49-F238E27FC236}">
                        <a16:creationId xmlns:a16="http://schemas.microsoft.com/office/drawing/2014/main" id="{E33EC42F-CF40-CBE2-9445-59550523F6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1471" y="3260788"/>
                    <a:ext cx="365760" cy="365760"/>
                  </a:xfrm>
                  <a:prstGeom prst="rect">
                    <a:avLst/>
                  </a:prstGeom>
                  <a:effectLst>
                    <a:outerShdw blurRad="571500" algn="tl" rotWithShape="0">
                      <a:srgbClr val="0078D4">
                        <a:alpha val="70000"/>
                      </a:srgbClr>
                    </a:outerShdw>
                  </a:effectLst>
                </p:spPr>
              </p:pic>
            </p:grpSp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56CDB45E-6C2F-51A7-B74B-8B55DF417451}"/>
                    </a:ext>
                  </a:extLst>
                </p:cNvPr>
                <p:cNvSpPr/>
                <p:nvPr/>
              </p:nvSpPr>
              <p:spPr bwMode="auto">
                <a:xfrm>
                  <a:off x="2123440" y="3222274"/>
                  <a:ext cx="2756865" cy="44278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FEDC3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Virtual Desktop agent</a:t>
                  </a:r>
                  <a:endParaRPr kumimoji="0" lang="en-US" sz="9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78" name="Graphic 177">
                  <a:extLst>
                    <a:ext uri="{FF2B5EF4-FFF2-40B4-BE49-F238E27FC236}">
                      <a16:creationId xmlns:a16="http://schemas.microsoft.com/office/drawing/2014/main" id="{B7E50F85-96E5-3BB7-932B-82864494A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7761" y="3306507"/>
                  <a:ext cx="281039" cy="274320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3CC6DF5-DBD3-B244-701E-F1C122BCE350}"/>
                </a:ext>
              </a:extLst>
            </p:cNvPr>
            <p:cNvGrpSpPr/>
            <p:nvPr/>
          </p:nvGrpSpPr>
          <p:grpSpPr>
            <a:xfrm>
              <a:off x="1498457" y="4331101"/>
              <a:ext cx="946460" cy="859810"/>
              <a:chOff x="1578420" y="4325272"/>
              <a:chExt cx="946460" cy="85981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9C2E0EF7-31E9-6AD4-B79E-E7A4528B847C}"/>
                  </a:ext>
                </a:extLst>
              </p:cNvPr>
              <p:cNvGrpSpPr/>
              <p:nvPr/>
            </p:nvGrpSpPr>
            <p:grpSpPr>
              <a:xfrm>
                <a:off x="1578420" y="4828066"/>
                <a:ext cx="946460" cy="357016"/>
                <a:chOff x="-1497433" y="3836379"/>
                <a:chExt cx="946460" cy="357016"/>
              </a:xfrm>
            </p:grpSpPr>
            <p:pic>
              <p:nvPicPr>
                <p:cNvPr id="154" name="Graphic 153">
                  <a:extLst>
                    <a:ext uri="{FF2B5EF4-FFF2-40B4-BE49-F238E27FC236}">
                      <a16:creationId xmlns:a16="http://schemas.microsoft.com/office/drawing/2014/main" id="{F8FE152D-E82E-A543-7DC0-E0F39B418A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74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55" name="Graphic 154">
                  <a:extLst>
                    <a:ext uri="{FF2B5EF4-FFF2-40B4-BE49-F238E27FC236}">
                      <a16:creationId xmlns:a16="http://schemas.microsoft.com/office/drawing/2014/main" id="{15CA0B03-0078-241C-6DD8-CF9D92AF22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67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5A0F2AAA-A96A-3383-894C-78AF664589A2}"/>
                  </a:ext>
                </a:extLst>
              </p:cNvPr>
              <p:cNvGrpSpPr/>
              <p:nvPr/>
            </p:nvGrpSpPr>
            <p:grpSpPr>
              <a:xfrm>
                <a:off x="1578420" y="4325272"/>
                <a:ext cx="946460" cy="357016"/>
                <a:chOff x="-1497433" y="3836379"/>
                <a:chExt cx="946460" cy="357016"/>
              </a:xfrm>
            </p:grpSpPr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E2910925-E3F5-F631-8CF7-B068B6367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974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85" name="Graphic 184">
                  <a:extLst>
                    <a:ext uri="{FF2B5EF4-FFF2-40B4-BE49-F238E27FC236}">
                      <a16:creationId xmlns:a16="http://schemas.microsoft.com/office/drawing/2014/main" id="{B3C2C994-E729-355D-4DE3-7DF7F24EBF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6733" y="3836379"/>
                  <a:ext cx="365760" cy="357016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27A2E482-2BA5-F464-F595-BBF81AC72861}"/>
                </a:ext>
              </a:extLst>
            </p:cNvPr>
            <p:cNvSpPr/>
            <p:nvPr/>
          </p:nvSpPr>
          <p:spPr bwMode="auto">
            <a:xfrm>
              <a:off x="10820049" y="5439144"/>
              <a:ext cx="957598" cy="590115"/>
            </a:xfrm>
            <a:prstGeom prst="roundRect">
              <a:avLst>
                <a:gd name="adj" fmla="val 4645"/>
              </a:avLst>
            </a:prstGeom>
            <a:solidFill>
              <a:schemeClr val="bg1"/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User profiles</a:t>
              </a:r>
            </a:p>
          </p:txBody>
        </p:sp>
        <p:pic>
          <p:nvPicPr>
            <p:cNvPr id="189" name="Graphic 188">
              <a:extLst>
                <a:ext uri="{FF2B5EF4-FFF2-40B4-BE49-F238E27FC236}">
                  <a16:creationId xmlns:a16="http://schemas.microsoft.com/office/drawing/2014/main" id="{ED91B587-CAC3-C870-75CE-4225998B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89729" y="5664517"/>
              <a:ext cx="274320" cy="274320"/>
            </a:xfrm>
            <a:prstGeom prst="rect">
              <a:avLst/>
            </a:prstGeom>
          </p:spPr>
        </p:pic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7CE782B5-52B6-71CB-C851-728E47702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333647" y="5664517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5AF1076-CD77-9452-56B4-B12E0FE15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1113269" y="6071752"/>
              <a:ext cx="365760" cy="365760"/>
            </a:xfrm>
            <a:prstGeom prst="rect">
              <a:avLst/>
            </a:prstGeom>
          </p:spPr>
        </p:pic>
        <p:cxnSp>
          <p:nvCxnSpPr>
            <p:cNvPr id="194" name="Connector: Elbow 193">
              <a:extLst>
                <a:ext uri="{FF2B5EF4-FFF2-40B4-BE49-F238E27FC236}">
                  <a16:creationId xmlns:a16="http://schemas.microsoft.com/office/drawing/2014/main" id="{1BD1AE05-3A80-187F-9E67-0301630D0DFB}"/>
                </a:ext>
              </a:extLst>
            </p:cNvPr>
            <p:cNvCxnSpPr>
              <a:cxnSpLocks/>
              <a:endCxn id="188" idx="1"/>
            </p:cNvCxnSpPr>
            <p:nvPr/>
          </p:nvCxnSpPr>
          <p:spPr>
            <a:xfrm>
              <a:off x="8490786" y="4273373"/>
              <a:ext cx="2329263" cy="1460829"/>
            </a:xfrm>
            <a:prstGeom prst="bentConnector3">
              <a:avLst>
                <a:gd name="adj1" fmla="val 83369"/>
              </a:avLst>
            </a:prstGeom>
            <a:ln w="127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or: Elbow 197">
              <a:extLst>
                <a:ext uri="{FF2B5EF4-FFF2-40B4-BE49-F238E27FC236}">
                  <a16:creationId xmlns:a16="http://schemas.microsoft.com/office/drawing/2014/main" id="{721935DA-D2ED-BCEB-A7E7-EE131A60DB9D}"/>
                </a:ext>
              </a:extLst>
            </p:cNvPr>
            <p:cNvCxnSpPr>
              <a:cxnSpLocks/>
              <a:endCxn id="169" idx="0"/>
            </p:cNvCxnSpPr>
            <p:nvPr/>
          </p:nvCxnSpPr>
          <p:spPr>
            <a:xfrm>
              <a:off x="8470297" y="5253633"/>
              <a:ext cx="1144278" cy="502748"/>
            </a:xfrm>
            <a:prstGeom prst="bentConnector2">
              <a:avLst/>
            </a:prstGeom>
            <a:ln w="127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3436C3E-8545-8E9B-F90C-16591D65F508}"/>
                </a:ext>
              </a:extLst>
            </p:cNvPr>
            <p:cNvSpPr txBox="1"/>
            <p:nvPr/>
          </p:nvSpPr>
          <p:spPr>
            <a:xfrm>
              <a:off x="8381716" y="4309176"/>
              <a:ext cx="2154863" cy="923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User profile storage location: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Dedicated NAS / SMB file share storage (Preferred option)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S2D pool on Azure Local instance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603508-26CF-0407-E92A-73B7187B4ECC}"/>
                </a:ext>
              </a:extLst>
            </p:cNvPr>
            <p:cNvGrpSpPr/>
            <p:nvPr/>
          </p:nvGrpSpPr>
          <p:grpSpPr>
            <a:xfrm>
              <a:off x="569124" y="3235161"/>
              <a:ext cx="1863122" cy="726572"/>
              <a:chOff x="3546156" y="3173507"/>
              <a:chExt cx="1863122" cy="72657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4B19D0C-6156-1A38-0161-DAD8E417087D}"/>
                  </a:ext>
                </a:extLst>
              </p:cNvPr>
              <p:cNvSpPr/>
              <p:nvPr/>
            </p:nvSpPr>
            <p:spPr bwMode="auto">
              <a:xfrm>
                <a:off x="3546156" y="3173507"/>
                <a:ext cx="1863122" cy="726572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Active Directory Domain Services</a:t>
                </a: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92AD3F8F-A28A-0F01-FAAA-FE76E2C8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4307726" y="3224042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84AE75-2BCF-1A8D-B0E0-51E97B5CF0F4}"/>
                </a:ext>
              </a:extLst>
            </p:cNvPr>
            <p:cNvSpPr txBox="1"/>
            <p:nvPr/>
          </p:nvSpPr>
          <p:spPr>
            <a:xfrm>
              <a:off x="2492428" y="3574803"/>
              <a:ext cx="2907024" cy="323165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80DC24"/>
                  </a:soli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86CB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User credential validation, group policy application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FEC2404B-C424-7B79-0840-D46AA1F5504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432246" y="3598447"/>
              <a:ext cx="2977350" cy="616050"/>
            </a:xfrm>
            <a:prstGeom prst="bentConnector3">
              <a:avLst>
                <a:gd name="adj1" fmla="val 99907"/>
              </a:avLst>
            </a:prstGeom>
            <a:ln w="12700">
              <a:solidFill>
                <a:srgbClr val="F86CB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96A1B1-2EBB-5F86-943E-564FA2551F31}"/>
                </a:ext>
              </a:extLst>
            </p:cNvPr>
            <p:cNvSpPr txBox="1"/>
            <p:nvPr/>
          </p:nvSpPr>
          <p:spPr>
            <a:xfrm>
              <a:off x="1431360" y="2539739"/>
              <a:ext cx="2001771" cy="738664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86CB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Hybrid identity synchronization between on-premises AD DS and cloud-based Entra ID for local authentication and cloud access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66D4AA-F2BB-1224-4F01-486398C17851}"/>
                </a:ext>
              </a:extLst>
            </p:cNvPr>
            <p:cNvCxnSpPr>
              <a:cxnSpLocks/>
              <a:stCxn id="4" idx="0"/>
              <a:endCxn id="317" idx="2"/>
            </p:cNvCxnSpPr>
            <p:nvPr/>
          </p:nvCxnSpPr>
          <p:spPr>
            <a:xfrm flipV="1">
              <a:off x="1500685" y="2397878"/>
              <a:ext cx="11572" cy="837283"/>
            </a:xfrm>
            <a:prstGeom prst="straightConnector1">
              <a:avLst/>
            </a:prstGeom>
            <a:ln w="12700">
              <a:solidFill>
                <a:srgbClr val="F86CB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AA166A-5D84-9B34-5BA8-549B73FB8140}"/>
                </a:ext>
              </a:extLst>
            </p:cNvPr>
            <p:cNvSpPr txBox="1"/>
            <p:nvPr/>
          </p:nvSpPr>
          <p:spPr>
            <a:xfrm>
              <a:off x="3676246" y="2943470"/>
              <a:ext cx="3277905" cy="461665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Virtual Desktop agent connects to Azure, handling session brokering, user sessions, metering, and diagnostics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B77C7FAE-611A-E90D-F54B-E3154674CE5A}"/>
                </a:ext>
              </a:extLst>
            </p:cNvPr>
            <p:cNvCxnSpPr>
              <a:cxnSpLocks/>
              <a:stCxn id="114" idx="2"/>
              <a:endCxn id="181" idx="0"/>
            </p:cNvCxnSpPr>
            <p:nvPr/>
          </p:nvCxnSpPr>
          <p:spPr>
            <a:xfrm rot="16200000" flipH="1">
              <a:off x="3746895" y="2371441"/>
              <a:ext cx="1819145" cy="1872017"/>
            </a:xfrm>
            <a:prstGeom prst="bentConnector3">
              <a:avLst>
                <a:gd name="adj1" fmla="val 57037"/>
              </a:avLst>
            </a:prstGeom>
            <a:ln w="12700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960620-DFA5-8A8B-5405-80333E522504}"/>
                </a:ext>
              </a:extLst>
            </p:cNvPr>
            <p:cNvGrpSpPr/>
            <p:nvPr/>
          </p:nvGrpSpPr>
          <p:grpSpPr>
            <a:xfrm>
              <a:off x="7778622" y="2678920"/>
              <a:ext cx="1863122" cy="1216691"/>
              <a:chOff x="6666875" y="2598603"/>
              <a:chExt cx="1863122" cy="1216691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D992E29-89CF-953C-7155-443657FC714D}"/>
                  </a:ext>
                </a:extLst>
              </p:cNvPr>
              <p:cNvSpPr/>
              <p:nvPr/>
            </p:nvSpPr>
            <p:spPr bwMode="auto">
              <a:xfrm>
                <a:off x="6666875" y="2598603"/>
                <a:ext cx="1863122" cy="1216691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User devices</a:t>
                </a: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6CFE2313-3143-5FF8-542E-560BE7B44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8091597" y="3425038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833F290-196C-43BF-F728-3B8A24633EE6}"/>
                  </a:ext>
                </a:extLst>
              </p:cNvPr>
              <p:cNvGrpSpPr/>
              <p:nvPr/>
            </p:nvGrpSpPr>
            <p:grpSpPr>
              <a:xfrm>
                <a:off x="6744937" y="2702097"/>
                <a:ext cx="1712420" cy="716877"/>
                <a:chOff x="9465068" y="3024648"/>
                <a:chExt cx="1712420" cy="716877"/>
              </a:xfrm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6EFBA86F-B111-576B-B5FA-1A9DE4791B8E}"/>
                    </a:ext>
                  </a:extLst>
                </p:cNvPr>
                <p:cNvSpPr/>
                <p:nvPr/>
              </p:nvSpPr>
              <p:spPr bwMode="auto">
                <a:xfrm>
                  <a:off x="9465068" y="3024648"/>
                  <a:ext cx="1712420" cy="71687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Virtual Desktop client</a:t>
                  </a: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2E7FA028-1F6F-1E9D-C5A9-F4792E5D1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5687" y="3074267"/>
                  <a:ext cx="365760" cy="365760"/>
                </a:xfrm>
                <a:prstGeom prst="rect">
                  <a:avLst/>
                </a:prstGeom>
              </p:spPr>
            </p:pic>
          </p:grp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D5AEC26-7E2A-D88B-1042-3A5B223FA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6737856" y="3433080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53E43A1F-78CC-D02C-A3AF-EE736D0313A2}"/>
                </a:ext>
              </a:extLst>
            </p:cNvPr>
            <p:cNvCxnSpPr>
              <a:cxnSpLocks/>
            </p:cNvCxnSpPr>
            <p:nvPr/>
          </p:nvCxnSpPr>
          <p:spPr>
            <a:xfrm>
              <a:off x="3985012" y="2400404"/>
              <a:ext cx="3793610" cy="538934"/>
            </a:xfrm>
            <a:prstGeom prst="bentConnector3">
              <a:avLst>
                <a:gd name="adj1" fmla="val 18"/>
              </a:avLst>
            </a:prstGeom>
            <a:ln w="12700">
              <a:solidFill>
                <a:srgbClr val="F4813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3401BE-FD97-7EE8-210A-A78B142FFA50}"/>
                </a:ext>
              </a:extLst>
            </p:cNvPr>
            <p:cNvSpPr txBox="1"/>
            <p:nvPr/>
          </p:nvSpPr>
          <p:spPr>
            <a:xfrm>
              <a:off x="3941768" y="2628607"/>
              <a:ext cx="3836853" cy="323165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4813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Session initiation to Azure Virtual Desktop in Azure from user’s device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86D65C-95D0-2276-3A3A-770867912091}"/>
                </a:ext>
              </a:extLst>
            </p:cNvPr>
            <p:cNvSpPr txBox="1"/>
            <p:nvPr/>
          </p:nvSpPr>
          <p:spPr>
            <a:xfrm>
              <a:off x="5979260" y="3408041"/>
              <a:ext cx="1552706" cy="461665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4813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RDP </a:t>
              </a: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F4813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Shortpath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4813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(with VPN) or Direct UDP connection</a:t>
              </a:r>
            </a:p>
          </p:txBody>
        </p: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CB548338-8D7D-6062-329A-8DBDCB9FB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3319" y="3429387"/>
              <a:ext cx="1995303" cy="776118"/>
            </a:xfrm>
            <a:prstGeom prst="bentConnector3">
              <a:avLst>
                <a:gd name="adj1" fmla="val -28"/>
              </a:avLst>
            </a:prstGeom>
            <a:ln w="12700">
              <a:solidFill>
                <a:srgbClr val="F4813A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F26515-746F-9CF7-FB89-0476D423AAD6}"/>
                </a:ext>
              </a:extLst>
            </p:cNvPr>
            <p:cNvSpPr txBox="1"/>
            <p:nvPr/>
          </p:nvSpPr>
          <p:spPr>
            <a:xfrm>
              <a:off x="9759754" y="3211299"/>
              <a:ext cx="1521698" cy="738664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DBEB41"/>
                  </a:soli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Arc agent integration for additional governance, monitoring, and lifecycle management</a:t>
              </a:r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0261A547-C150-1ACB-609F-046C7BF717C6}"/>
                </a:ext>
              </a:extLst>
            </p:cNvPr>
            <p:cNvCxnSpPr>
              <a:cxnSpLocks/>
              <a:stCxn id="179" idx="0"/>
              <a:endCxn id="314" idx="2"/>
            </p:cNvCxnSpPr>
            <p:nvPr/>
          </p:nvCxnSpPr>
          <p:spPr>
            <a:xfrm rot="5400000" flipH="1" flipV="1">
              <a:off x="8175879" y="1222973"/>
              <a:ext cx="1977489" cy="4327301"/>
            </a:xfrm>
            <a:prstGeom prst="bentConnector3">
              <a:avLst>
                <a:gd name="adj1" fmla="val 19790"/>
              </a:avLst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0176594-F1C2-10C7-BFE8-ED95A3D382F8}"/>
              </a:ext>
            </a:extLst>
          </p:cNvPr>
          <p:cNvSpPr/>
          <p:nvPr/>
        </p:nvSpPr>
        <p:spPr bwMode="auto">
          <a:xfrm>
            <a:off x="7433296" y="293695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2CB8456-0B96-3E25-5989-15D3B086751F}"/>
              </a:ext>
            </a:extLst>
          </p:cNvPr>
          <p:cNvSpPr/>
          <p:nvPr/>
        </p:nvSpPr>
        <p:spPr bwMode="auto">
          <a:xfrm>
            <a:off x="2479198" y="196921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CC5F3D8-7DCC-0A55-1FEE-176302FC03B3}"/>
              </a:ext>
            </a:extLst>
          </p:cNvPr>
          <p:cNvSpPr/>
          <p:nvPr/>
        </p:nvSpPr>
        <p:spPr bwMode="auto">
          <a:xfrm>
            <a:off x="3578416" y="269950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0BD68EA-CCC5-1F2B-7199-D53313555B78}"/>
              </a:ext>
            </a:extLst>
          </p:cNvPr>
          <p:cNvSpPr/>
          <p:nvPr/>
        </p:nvSpPr>
        <p:spPr bwMode="auto">
          <a:xfrm>
            <a:off x="11186263" y="269111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FFC4CBB-1110-CA16-818D-75D0AF900094}"/>
              </a:ext>
            </a:extLst>
          </p:cNvPr>
          <p:cNvSpPr/>
          <p:nvPr/>
        </p:nvSpPr>
        <p:spPr bwMode="auto">
          <a:xfrm>
            <a:off x="9681894" y="537594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160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B6D67-9376-EF06-924D-A78D86EFD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6808-3A35-D585-9606-5A6F19F9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for Azure Local – Solution architecture (Public Preview) 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7CD2EC-CD3D-80C1-7F6D-FC3F3C69E280}"/>
              </a:ext>
            </a:extLst>
          </p:cNvPr>
          <p:cNvGrpSpPr/>
          <p:nvPr/>
        </p:nvGrpSpPr>
        <p:grpSpPr>
          <a:xfrm>
            <a:off x="319869" y="754869"/>
            <a:ext cx="11551642" cy="6028909"/>
            <a:chOff x="319869" y="773157"/>
            <a:chExt cx="11551642" cy="602890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66CA209-CC2C-485F-AB45-6EF167F68E55}"/>
                </a:ext>
              </a:extLst>
            </p:cNvPr>
            <p:cNvGrpSpPr/>
            <p:nvPr/>
          </p:nvGrpSpPr>
          <p:grpSpPr>
            <a:xfrm>
              <a:off x="1393785" y="773157"/>
              <a:ext cx="9403810" cy="1776633"/>
              <a:chOff x="1315996" y="792601"/>
              <a:chExt cx="9403810" cy="1776633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17F3E3D2-A0CA-F3A9-CA04-C66DEB627D7E}"/>
                  </a:ext>
                </a:extLst>
              </p:cNvPr>
              <p:cNvSpPr/>
              <p:nvPr/>
            </p:nvSpPr>
            <p:spPr bwMode="auto">
              <a:xfrm>
                <a:off x="1315996" y="792601"/>
                <a:ext cx="9403810" cy="1776633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FC945A5-7013-888A-313F-1C197FF9954D}"/>
                  </a:ext>
                </a:extLst>
              </p:cNvPr>
              <p:cNvGrpSpPr/>
              <p:nvPr/>
            </p:nvGrpSpPr>
            <p:grpSpPr>
              <a:xfrm>
                <a:off x="2096309" y="1095555"/>
                <a:ext cx="8442907" cy="1119122"/>
                <a:chOff x="464846" y="1159871"/>
                <a:chExt cx="8442907" cy="1119122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AF67D7BB-6F91-985B-E9A2-9B4D01C3E750}"/>
                    </a:ext>
                  </a:extLst>
                </p:cNvPr>
                <p:cNvGrpSpPr/>
                <p:nvPr/>
              </p:nvGrpSpPr>
              <p:grpSpPr>
                <a:xfrm>
                  <a:off x="3076955" y="1159871"/>
                  <a:ext cx="3218689" cy="1119122"/>
                  <a:chOff x="4222401" y="866594"/>
                  <a:chExt cx="3218689" cy="1119122"/>
                </a:xfrm>
              </p:grpSpPr>
              <p:sp>
                <p:nvSpPr>
                  <p:cNvPr id="193" name="Rectangle: Rounded Corners 192">
                    <a:extLst>
                      <a:ext uri="{FF2B5EF4-FFF2-40B4-BE49-F238E27FC236}">
                        <a16:creationId xmlns:a16="http://schemas.microsoft.com/office/drawing/2014/main" id="{625E659F-DCDB-DB0E-97BD-D6588F29D9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22401" y="895421"/>
                    <a:ext cx="3218689" cy="109029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7075D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Migrate</a:t>
                    </a:r>
                  </a:p>
                </p:txBody>
              </p:sp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1B80BD6F-7738-8C35-FB26-8065ADF848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44942" y="1415615"/>
                    <a:ext cx="2788590" cy="33337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7075D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Migrate Project</a:t>
                    </a:r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D271CE1D-4CA2-07A5-9C13-1194B841B5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08731" y="866594"/>
                    <a:ext cx="495083" cy="49508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7470B49-4247-D5C5-F28C-8D900C827C8F}"/>
                    </a:ext>
                  </a:extLst>
                </p:cNvPr>
                <p:cNvGrpSpPr/>
                <p:nvPr/>
              </p:nvGrpSpPr>
              <p:grpSpPr>
                <a:xfrm>
                  <a:off x="464846" y="1188697"/>
                  <a:ext cx="2062584" cy="1090295"/>
                  <a:chOff x="8144769" y="1155323"/>
                  <a:chExt cx="2062584" cy="1090295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67859D2-176D-F5BD-61CA-B59BB293ED90}"/>
                      </a:ext>
                    </a:extLst>
                  </p:cNvPr>
                  <p:cNvGrpSpPr/>
                  <p:nvPr/>
                </p:nvGrpSpPr>
                <p:grpSpPr>
                  <a:xfrm>
                    <a:off x="8144769" y="1155323"/>
                    <a:ext cx="2062584" cy="462116"/>
                    <a:chOff x="8678512" y="2446761"/>
                    <a:chExt cx="2062584" cy="462116"/>
                  </a:xfrm>
                </p:grpSpPr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6E26C913-1933-BD76-4EA6-1205982A2B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678512" y="2446761"/>
                      <a:ext cx="2062584" cy="46211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25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36576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Storage Accounts</a:t>
                      </a:r>
                    </a:p>
                  </p:txBody>
                </p:sp>
                <p:pic>
                  <p:nvPicPr>
                    <p:cNvPr id="50" name="Graphic 49">
                      <a:extLst>
                        <a:ext uri="{FF2B5EF4-FFF2-40B4-BE49-F238E27FC236}">
                          <a16:creationId xmlns:a16="http://schemas.microsoft.com/office/drawing/2014/main" id="{5C8B3793-413C-4687-5D77-367B560789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746179" y="2494939"/>
                      <a:ext cx="365760" cy="36576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FBB60521-84DE-326A-E907-627096882B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44769" y="1783502"/>
                    <a:ext cx="2062584" cy="46211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2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36576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Key Vault</a:t>
                    </a:r>
                  </a:p>
                </p:txBody>
              </p:sp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3813350B-DAF9-8562-2338-47CE3F7661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12436" y="1831680"/>
                    <a:ext cx="365760" cy="36576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9" name="Connector: Elbow 58">
                  <a:extLst>
                    <a:ext uri="{FF2B5EF4-FFF2-40B4-BE49-F238E27FC236}">
                      <a16:creationId xmlns:a16="http://schemas.microsoft.com/office/drawing/2014/main" id="{5F86EF8F-B280-2806-BCE2-8757077CD93C}"/>
                    </a:ext>
                  </a:extLst>
                </p:cNvPr>
                <p:cNvCxnSpPr>
                  <a:cxnSpLocks/>
                  <a:stCxn id="193" idx="1"/>
                  <a:endCxn id="47" idx="3"/>
                </p:cNvCxnSpPr>
                <p:nvPr/>
              </p:nvCxnSpPr>
              <p:spPr>
                <a:xfrm rot="10800000">
                  <a:off x="2527431" y="1419756"/>
                  <a:ext cx="549525" cy="31409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E5B07B42-8231-BA98-2AFE-4BDC11C8794A}"/>
                    </a:ext>
                  </a:extLst>
                </p:cNvPr>
                <p:cNvCxnSpPr>
                  <a:cxnSpLocks/>
                  <a:stCxn id="193" idx="1"/>
                  <a:endCxn id="53" idx="3"/>
                </p:cNvCxnSpPr>
                <p:nvPr/>
              </p:nvCxnSpPr>
              <p:spPr>
                <a:xfrm rot="10800000" flipV="1">
                  <a:off x="2527431" y="1733846"/>
                  <a:ext cx="549525" cy="314088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00FD124-436F-04F2-DBF7-D8F207ADF47B}"/>
                    </a:ext>
                  </a:extLst>
                </p:cNvPr>
                <p:cNvGrpSpPr/>
                <p:nvPr/>
              </p:nvGrpSpPr>
              <p:grpSpPr>
                <a:xfrm>
                  <a:off x="6845169" y="1190199"/>
                  <a:ext cx="2062584" cy="1088793"/>
                  <a:chOff x="6845169" y="1190198"/>
                  <a:chExt cx="2062584" cy="1088793"/>
                </a:xfrm>
              </p:grpSpPr>
              <p:sp>
                <p:nvSpPr>
                  <p:cNvPr id="65" name="Rectangle: Rounded Corners 64">
                    <a:extLst>
                      <a:ext uri="{FF2B5EF4-FFF2-40B4-BE49-F238E27FC236}">
                        <a16:creationId xmlns:a16="http://schemas.microsoft.com/office/drawing/2014/main" id="{DEB69316-A979-9130-1D82-E87C5D4A05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5169" y="1190198"/>
                    <a:ext cx="2062584" cy="1088793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2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Resource Manager</a:t>
                    </a:r>
                  </a:p>
                </p:txBody>
              </p:sp>
              <p:sp>
                <p:nvSpPr>
                  <p:cNvPr id="73" name="Rectangle: Rounded Corners 72">
                    <a:extLst>
                      <a:ext uri="{FF2B5EF4-FFF2-40B4-BE49-F238E27FC236}">
                        <a16:creationId xmlns:a16="http://schemas.microsoft.com/office/drawing/2014/main" id="{22A8A5EB-E609-DC1B-F11B-C09D71EECC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5908" y="1576803"/>
                    <a:ext cx="1761106" cy="563148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2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Local</a:t>
                    </a:r>
                    <a:b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</a:b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Resource Provider</a:t>
                    </a:r>
                  </a:p>
                </p:txBody>
              </p:sp>
              <p:pic>
                <p:nvPicPr>
                  <p:cNvPr id="72" name="Graphic 71">
                    <a:extLst>
                      <a:ext uri="{FF2B5EF4-FFF2-40B4-BE49-F238E27FC236}">
                        <a16:creationId xmlns:a16="http://schemas.microsoft.com/office/drawing/2014/main" id="{57305BBD-6378-A75B-50E4-599003496E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34529" y="1609385"/>
                    <a:ext cx="274320" cy="27432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58DB3F11-D197-BEC6-A978-582EE74FD605}"/>
                    </a:ext>
                  </a:extLst>
                </p:cNvPr>
                <p:cNvCxnSpPr>
                  <a:cxnSpLocks/>
                  <a:stCxn id="193" idx="3"/>
                  <a:endCxn id="65" idx="1"/>
                </p:cNvCxnSpPr>
                <p:nvPr/>
              </p:nvCxnSpPr>
              <p:spPr>
                <a:xfrm>
                  <a:off x="6295644" y="1733846"/>
                  <a:ext cx="549525" cy="7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4C0D5342-EF6F-C499-6611-19D200478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23683" y="865382"/>
                <a:ext cx="517998" cy="517998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F17CCF2-9D3D-E2A3-8E03-214B66E8219D}"/>
                </a:ext>
              </a:extLst>
            </p:cNvPr>
            <p:cNvGrpSpPr/>
            <p:nvPr/>
          </p:nvGrpSpPr>
          <p:grpSpPr>
            <a:xfrm>
              <a:off x="319869" y="3105520"/>
              <a:ext cx="11551642" cy="3696546"/>
              <a:chOff x="147694" y="3082778"/>
              <a:chExt cx="11551642" cy="3696546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D7F32090-AB03-CD4D-751D-BA4EA2D7CEDF}"/>
                  </a:ext>
                </a:extLst>
              </p:cNvPr>
              <p:cNvSpPr/>
              <p:nvPr/>
            </p:nvSpPr>
            <p:spPr bwMode="auto">
              <a:xfrm>
                <a:off x="147694" y="3082778"/>
                <a:ext cx="11551642" cy="3696546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1042416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On-premises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8010195-C95B-A523-CD21-848699C2932E}"/>
                  </a:ext>
                </a:extLst>
              </p:cNvPr>
              <p:cNvGrpSpPr/>
              <p:nvPr/>
            </p:nvGrpSpPr>
            <p:grpSpPr>
              <a:xfrm>
                <a:off x="1315997" y="3314812"/>
                <a:ext cx="9559385" cy="3250134"/>
                <a:chOff x="448214" y="3414652"/>
                <a:chExt cx="9559385" cy="3250134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182E5AB6-CDC5-0E15-65DE-BC005DEF3E98}"/>
                    </a:ext>
                  </a:extLst>
                </p:cNvPr>
                <p:cNvSpPr/>
                <p:nvPr/>
              </p:nvSpPr>
              <p:spPr bwMode="auto">
                <a:xfrm>
                  <a:off x="4686300" y="3414652"/>
                  <a:ext cx="5321299" cy="325013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Local instance</a:t>
                  </a:r>
                </a:p>
              </p:txBody>
            </p:sp>
            <p:pic>
              <p:nvPicPr>
                <p:cNvPr id="158" name="Graphic 157">
                  <a:extLst>
                    <a:ext uri="{FF2B5EF4-FFF2-40B4-BE49-F238E27FC236}">
                      <a16:creationId xmlns:a16="http://schemas.microsoft.com/office/drawing/2014/main" id="{4DDC1DA0-FD4F-4787-F93B-AF842A448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403" y="6226964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6F0004FB-F5F1-BDDB-45A7-C36902BCC05E}"/>
                    </a:ext>
                  </a:extLst>
                </p:cNvPr>
                <p:cNvSpPr/>
                <p:nvPr/>
              </p:nvSpPr>
              <p:spPr bwMode="auto">
                <a:xfrm>
                  <a:off x="448214" y="4302586"/>
                  <a:ext cx="3529144" cy="236220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VMware vSphere or Hyper-V </a:t>
                  </a:r>
                  <a:b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source cluster</a:t>
                  </a: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8D6B1FA-3DA2-548A-CF17-5D0323D45064}"/>
                    </a:ext>
                  </a:extLst>
                </p:cNvPr>
                <p:cNvGrpSpPr/>
                <p:nvPr/>
              </p:nvGrpSpPr>
              <p:grpSpPr>
                <a:xfrm>
                  <a:off x="588065" y="4505785"/>
                  <a:ext cx="908073" cy="1660240"/>
                  <a:chOff x="229511" y="2838450"/>
                  <a:chExt cx="1126776" cy="1318151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30601B53-D8A7-32E4-3F2F-B0606F06D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9511" y="2838450"/>
                    <a:ext cx="1126776" cy="62160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F2E48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Virtual Machine Templates</a:t>
                    </a:r>
                  </a:p>
                </p:txBody>
              </p:sp>
              <p:sp>
                <p:nvSpPr>
                  <p:cNvPr id="113" name="Rectangle: Rounded Corners 112">
                    <a:extLst>
                      <a:ext uri="{FF2B5EF4-FFF2-40B4-BE49-F238E27FC236}">
                        <a16:creationId xmlns:a16="http://schemas.microsoft.com/office/drawing/2014/main" id="{2B6C2B23-36C4-6D33-A2B3-0DC044B0DF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9511" y="3535001"/>
                    <a:ext cx="1126776" cy="62160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F2E48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Virtual Networks</a:t>
                    </a:r>
                  </a:p>
                </p:txBody>
              </p:sp>
            </p:grpSp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994CCA29-A972-EBB4-1ADC-E4A6D5DCBE29}"/>
                    </a:ext>
                  </a:extLst>
                </p:cNvPr>
                <p:cNvSpPr/>
                <p:nvPr/>
              </p:nvSpPr>
              <p:spPr bwMode="auto">
                <a:xfrm>
                  <a:off x="448214" y="3414652"/>
                  <a:ext cx="3525713" cy="553689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F2E48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Control plane</a:t>
                  </a:r>
                  <a:b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(VMware vCenter or Hyper-V server)</a:t>
                  </a:r>
                </a:p>
              </p:txBody>
            </p: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8E2665DF-D025-E96A-9305-9F38AB8854A9}"/>
                    </a:ext>
                  </a:extLst>
                </p:cNvPr>
                <p:cNvGrpSpPr/>
                <p:nvPr/>
              </p:nvGrpSpPr>
              <p:grpSpPr>
                <a:xfrm>
                  <a:off x="4841874" y="3635205"/>
                  <a:ext cx="5010149" cy="2549478"/>
                  <a:chOff x="6375401" y="4018151"/>
                  <a:chExt cx="5010149" cy="2549478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A4E1E272-F526-8506-7380-A0B4CBF999F1}"/>
                      </a:ext>
                    </a:extLst>
                  </p:cNvPr>
                  <p:cNvGrpSpPr/>
                  <p:nvPr/>
                </p:nvGrpSpPr>
                <p:grpSpPr>
                  <a:xfrm>
                    <a:off x="6375401" y="4018151"/>
                    <a:ext cx="1807847" cy="2549478"/>
                    <a:chOff x="6375401" y="4018151"/>
                    <a:chExt cx="1807847" cy="2549478"/>
                  </a:xfrm>
                </p:grpSpPr>
                <p:sp>
                  <p:nvSpPr>
                    <p:cNvPr id="127" name="Rectangle: Rounded Corners 126">
                      <a:extLst>
                        <a:ext uri="{FF2B5EF4-FFF2-40B4-BE49-F238E27FC236}">
                          <a16:creationId xmlns:a16="http://schemas.microsoft.com/office/drawing/2014/main" id="{CB85A9B2-622E-63E7-6851-455DB02D932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75401" y="4815874"/>
                      <a:ext cx="1807846" cy="175175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10000"/>
                      </a:schemeClr>
                    </a:solidFill>
                    <a:ln w="12700" cap="flat" cmpd="sng" algn="ctr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Infrastructure</a:t>
                      </a:r>
                    </a:p>
                  </p:txBody>
                </p:sp>
                <p:grpSp>
                  <p:nvGrpSpPr>
                    <p:cNvPr id="125" name="Group 124">
                      <a:extLst>
                        <a:ext uri="{FF2B5EF4-FFF2-40B4-BE49-F238E27FC236}">
                          <a16:creationId xmlns:a16="http://schemas.microsoft.com/office/drawing/2014/main" id="{5FAB7958-55D1-86DF-070C-F0520D6C3C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448" y="5044474"/>
                      <a:ext cx="1555750" cy="1167547"/>
                      <a:chOff x="6496050" y="5044474"/>
                      <a:chExt cx="1555750" cy="1167547"/>
                    </a:xfrm>
                  </p:grpSpPr>
                  <p:sp>
                    <p:nvSpPr>
                      <p:cNvPr id="19" name="Rectangle: Rounded Corners 18">
                        <a:extLst>
                          <a:ext uri="{FF2B5EF4-FFF2-40B4-BE49-F238E27FC236}">
                            <a16:creationId xmlns:a16="http://schemas.microsoft.com/office/drawing/2014/main" id="{087255A2-BF46-599F-C80A-465FDBBBBC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496050" y="5044474"/>
                        <a:ext cx="1555750" cy="557023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tx2">
                          <a:lumMod val="10000"/>
                        </a:schemeClr>
                      </a:solidFill>
                      <a:ln w="12700" cap="flat" cmpd="sng" algn="ctr">
                        <a:solidFill>
                          <a:schemeClr val="accent2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822960" tIns="91440" rIns="91440" bIns="9144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/>
                            <a:ea typeface="+mn-ea"/>
                            <a:cs typeface="Segoe UI" pitchFamily="34" charset="0"/>
                          </a:rPr>
                          <a:t>Storage</a:t>
                        </a:r>
                      </a:p>
                    </p:txBody>
                  </p:sp>
                  <p:sp>
                    <p:nvSpPr>
                      <p:cNvPr id="120" name="Rectangle: Rounded Corners 119">
                        <a:extLst>
                          <a:ext uri="{FF2B5EF4-FFF2-40B4-BE49-F238E27FC236}">
                            <a16:creationId xmlns:a16="http://schemas.microsoft.com/office/drawing/2014/main" id="{F82655E3-0173-7975-D4CF-E77E86110A2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496050" y="5654998"/>
                        <a:ext cx="1555750" cy="557023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tx2">
                          <a:lumMod val="10000"/>
                        </a:schemeClr>
                      </a:solidFill>
                      <a:ln w="12700" cap="flat" cmpd="sng" algn="ctr">
                        <a:solidFill>
                          <a:schemeClr val="accent2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822960" tIns="91440" rIns="91440" bIns="9144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/>
                            <a:ea typeface="+mn-ea"/>
                            <a:cs typeface="Segoe UI" pitchFamily="34" charset="0"/>
                          </a:rPr>
                          <a:t>Logical Networks (LNET)</a:t>
                        </a:r>
                      </a:p>
                    </p:txBody>
                  </p:sp>
                  <p:pic>
                    <p:nvPicPr>
                      <p:cNvPr id="122" name="Graphic 121">
                        <a:extLst>
                          <a:ext uri="{FF2B5EF4-FFF2-40B4-BE49-F238E27FC236}">
                            <a16:creationId xmlns:a16="http://schemas.microsoft.com/office/drawing/2014/main" id="{54FDE340-9E7A-86D3-F004-03B6BB4FA86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96DAC541-7B7A-43D3-8B79-37D633B846F1}">
                            <asvg:svgBlip xmlns:asvg="http://schemas.microsoft.com/office/drawing/2016/SVG/main" r:embed="rId1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668430" y="5092134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4" name="Graphic 123">
                        <a:extLst>
                          <a:ext uri="{FF2B5EF4-FFF2-40B4-BE49-F238E27FC236}">
                            <a16:creationId xmlns:a16="http://schemas.microsoft.com/office/drawing/2014/main" id="{12B62EC9-0F10-D55E-1950-C0E5FBAEFB5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96DAC541-7B7A-43D3-8B79-37D633B846F1}">
                            <asvg:svgBlip xmlns:asvg="http://schemas.microsoft.com/office/drawing/2016/SVG/main" r:embed="rId1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668430" y="5667835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B4EC078C-EF10-9188-B63B-21FC0E06A3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5401" y="4018151"/>
                      <a:ext cx="1807847" cy="557023"/>
                      <a:chOff x="1557947" y="2977978"/>
                      <a:chExt cx="1807847" cy="557023"/>
                    </a:xfrm>
                  </p:grpSpPr>
                  <p:sp>
                    <p:nvSpPr>
                      <p:cNvPr id="129" name="Rectangle: Rounded Corners 128">
                        <a:extLst>
                          <a:ext uri="{FF2B5EF4-FFF2-40B4-BE49-F238E27FC236}">
                            <a16:creationId xmlns:a16="http://schemas.microsoft.com/office/drawing/2014/main" id="{960FE8C8-B941-0EDB-3CA1-23346C103A5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557947" y="2977978"/>
                        <a:ext cx="1807847" cy="557023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tx2">
                          <a:lumMod val="10000"/>
                        </a:schemeClr>
                      </a:solidFill>
                      <a:ln w="12700" cap="flat" cmpd="sng" algn="ctr">
                        <a:solidFill>
                          <a:schemeClr val="accent2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 Semibold"/>
                            <a:ea typeface="+mn-ea"/>
                            <a:cs typeface="Segoe UI" pitchFamily="34" charset="0"/>
                          </a:rPr>
                          <a:t>Azure Migrate target appliance </a:t>
                        </a:r>
                      </a:p>
                    </p:txBody>
                  </p:sp>
                  <p:pic>
                    <p:nvPicPr>
                      <p:cNvPr id="133" name="Graphic 132">
                        <a:extLst>
                          <a:ext uri="{FF2B5EF4-FFF2-40B4-BE49-F238E27FC236}">
                            <a16:creationId xmlns:a16="http://schemas.microsoft.com/office/drawing/2014/main" id="{191A6DAC-8AB0-312E-DDC0-D9AC087DEF6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23990" y="3027889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135" name="Straight Arrow Connector 134">
                      <a:extLst>
                        <a:ext uri="{FF2B5EF4-FFF2-40B4-BE49-F238E27FC236}">
                          <a16:creationId xmlns:a16="http://schemas.microsoft.com/office/drawing/2014/main" id="{D4738BC8-7F3F-83ED-A7FD-156A9C15F3EE}"/>
                        </a:ext>
                      </a:extLst>
                    </p:cNvPr>
                    <p:cNvCxnSpPr>
                      <a:stCxn id="129" idx="2"/>
                      <a:endCxn id="19" idx="0"/>
                    </p:cNvCxnSpPr>
                    <p:nvPr/>
                  </p:nvCxnSpPr>
                  <p:spPr>
                    <a:xfrm flipH="1">
                      <a:off x="7279323" y="4575174"/>
                      <a:ext cx="2" cy="469300"/>
                    </a:xfrm>
                    <a:prstGeom prst="straightConnector1">
                      <a:avLst/>
                    </a:prstGeom>
                    <a:ln>
                      <a:solidFill>
                        <a:schemeClr val="accent2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F4F65FF8-F36C-D510-84BB-C1E63B14A930}"/>
                      </a:ext>
                    </a:extLst>
                  </p:cNvPr>
                  <p:cNvGrpSpPr/>
                  <p:nvPr/>
                </p:nvGrpSpPr>
                <p:grpSpPr>
                  <a:xfrm>
                    <a:off x="8508723" y="4278562"/>
                    <a:ext cx="1881946" cy="2084344"/>
                    <a:chOff x="8429375" y="4345237"/>
                    <a:chExt cx="1881946" cy="2084344"/>
                  </a:xfrm>
                </p:grpSpPr>
                <p:sp>
                  <p:nvSpPr>
                    <p:cNvPr id="136" name="Rectangle: Rounded Corners 135">
                      <a:extLst>
                        <a:ext uri="{FF2B5EF4-FFF2-40B4-BE49-F238E27FC236}">
                          <a16:creationId xmlns:a16="http://schemas.microsoft.com/office/drawing/2014/main" id="{56F3AA47-23C0-79E4-3EF6-3D94C34F44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29375" y="4345237"/>
                      <a:ext cx="1881946" cy="863040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10000"/>
                      </a:schemeClr>
                    </a:solidFill>
                    <a:ln w="12700" cap="flat" cmpd="sng" algn="ctr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Arc resource bridge (ARB)</a:t>
                      </a:r>
                    </a:p>
                  </p:txBody>
                </p:sp>
                <p:sp>
                  <p:nvSpPr>
                    <p:cNvPr id="137" name="Rectangle: Rounded Corners 136">
                      <a:extLst>
                        <a:ext uri="{FF2B5EF4-FFF2-40B4-BE49-F238E27FC236}">
                          <a16:creationId xmlns:a16="http://schemas.microsoft.com/office/drawing/2014/main" id="{33CA37D9-E63A-53C1-5540-DDEA7D481A5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29375" y="5566541"/>
                      <a:ext cx="1881946" cy="863040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10000"/>
                      </a:schemeClr>
                    </a:solidFill>
                    <a:ln w="12700" cap="flat" cmpd="sng" algn="ctr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Hyper-V Failover </a:t>
                      </a:r>
                      <a:b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</a:b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Cluster Manager</a:t>
                      </a:r>
                    </a:p>
                  </p:txBody>
                </p:sp>
                <p:pic>
                  <p:nvPicPr>
                    <p:cNvPr id="119" name="Graphic 118">
                      <a:extLst>
                        <a:ext uri="{FF2B5EF4-FFF2-40B4-BE49-F238E27FC236}">
                          <a16:creationId xmlns:a16="http://schemas.microsoft.com/office/drawing/2014/main" id="{82E3764D-BB90-56D0-AB8F-7B87510EC1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96DAC541-7B7A-43D3-8B79-37D633B846F1}">
                          <asvg:svgBlip xmlns:asvg="http://schemas.microsoft.com/office/drawing/2016/SVG/main" r:embed="rId2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41748" y="4671731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41" name="Connector: Elbow 140">
                    <a:extLst>
                      <a:ext uri="{FF2B5EF4-FFF2-40B4-BE49-F238E27FC236}">
                        <a16:creationId xmlns:a16="http://schemas.microsoft.com/office/drawing/2014/main" id="{D2EBC34B-F3DD-7C16-B899-98E1407F8B50}"/>
                      </a:ext>
                    </a:extLst>
                  </p:cNvPr>
                  <p:cNvCxnSpPr>
                    <a:cxnSpLocks/>
                    <a:stCxn id="129" idx="3"/>
                    <a:endCxn id="137" idx="1"/>
                  </p:cNvCxnSpPr>
                  <p:nvPr/>
                </p:nvCxnSpPr>
                <p:spPr>
                  <a:xfrm>
                    <a:off x="8183248" y="4296663"/>
                    <a:ext cx="325475" cy="1634723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chemeClr val="accent2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66BCF936-14BB-E21C-CE4E-A4841BE5F412}"/>
                      </a:ext>
                    </a:extLst>
                  </p:cNvPr>
                  <p:cNvCxnSpPr>
                    <a:stCxn id="136" idx="2"/>
                    <a:endCxn id="137" idx="0"/>
                  </p:cNvCxnSpPr>
                  <p:nvPr/>
                </p:nvCxnSpPr>
                <p:spPr>
                  <a:xfrm>
                    <a:off x="9449696" y="5141602"/>
                    <a:ext cx="0" cy="35826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5D459AE8-33FA-06D4-4A62-9261AC5127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32714" y="4278563"/>
                    <a:ext cx="752836" cy="2084343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solidFill>
                      <a:schemeClr val="accent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 VMs</a:t>
                    </a:r>
                  </a:p>
                </p:txBody>
              </p:sp>
              <p:cxnSp>
                <p:nvCxnSpPr>
                  <p:cNvPr id="148" name="Connector: Elbow 147">
                    <a:extLst>
                      <a:ext uri="{FF2B5EF4-FFF2-40B4-BE49-F238E27FC236}">
                        <a16:creationId xmlns:a16="http://schemas.microsoft.com/office/drawing/2014/main" id="{2B697F22-007D-0CDC-6A70-30C42F9E4DA5}"/>
                      </a:ext>
                    </a:extLst>
                  </p:cNvPr>
                  <p:cNvCxnSpPr>
                    <a:cxnSpLocks/>
                    <a:stCxn id="136" idx="3"/>
                    <a:endCxn id="147" idx="1"/>
                  </p:cNvCxnSpPr>
                  <p:nvPr/>
                </p:nvCxnSpPr>
                <p:spPr>
                  <a:xfrm>
                    <a:off x="10390669" y="4710082"/>
                    <a:ext cx="242045" cy="610653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chemeClr val="accent2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B39C0213-DB83-E128-218C-B0D07BD5B561}"/>
                      </a:ext>
                    </a:extLst>
                  </p:cNvPr>
                  <p:cNvGrpSpPr/>
                  <p:nvPr/>
                </p:nvGrpSpPr>
                <p:grpSpPr>
                  <a:xfrm>
                    <a:off x="10774933" y="4416886"/>
                    <a:ext cx="468398" cy="1536702"/>
                    <a:chOff x="11009132" y="2406649"/>
                    <a:chExt cx="468398" cy="1536702"/>
                  </a:xfrm>
                </p:grpSpPr>
                <p:pic>
                  <p:nvPicPr>
                    <p:cNvPr id="126" name="Graphic 125">
                      <a:extLst>
                        <a:ext uri="{FF2B5EF4-FFF2-40B4-BE49-F238E27FC236}">
                          <a16:creationId xmlns:a16="http://schemas.microsoft.com/office/drawing/2014/main" id="{8E0DB3ED-CC7E-CA5D-CCAA-5420CB5802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09132" y="3486151"/>
                      <a:ext cx="468398" cy="45720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52" name="Graphic 151">
                      <a:extLst>
                        <a:ext uri="{FF2B5EF4-FFF2-40B4-BE49-F238E27FC236}">
                          <a16:creationId xmlns:a16="http://schemas.microsoft.com/office/drawing/2014/main" id="{1F0D7DF0-6D9D-F481-BC60-548ABF151E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09132" y="2946400"/>
                      <a:ext cx="468398" cy="457200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53" name="Graphic 152">
                      <a:extLst>
                        <a:ext uri="{FF2B5EF4-FFF2-40B4-BE49-F238E27FC236}">
                          <a16:creationId xmlns:a16="http://schemas.microsoft.com/office/drawing/2014/main" id="{0D1A365D-0417-EF82-BF24-43F7F23981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09132" y="2406649"/>
                      <a:ext cx="468398" cy="457200"/>
                    </a:xfrm>
                    <a:prstGeom prst="rect">
                      <a:avLst/>
                    </a:prstGeom>
                    <a:effectLst/>
                  </p:spPr>
                </p:pic>
              </p:grpSp>
            </p:grp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EC8C3C03-BE48-08CB-75B3-13C94456AB0F}"/>
                    </a:ext>
                  </a:extLst>
                </p:cNvPr>
                <p:cNvSpPr/>
                <p:nvPr/>
              </p:nvSpPr>
              <p:spPr bwMode="auto">
                <a:xfrm>
                  <a:off x="1583793" y="4502133"/>
                  <a:ext cx="2230465" cy="1660240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F2E48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Virtual Machines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28748D6-6EE4-21CD-6FED-AEDB73E5F505}"/>
                    </a:ext>
                  </a:extLst>
                </p:cNvPr>
                <p:cNvGrpSpPr/>
                <p:nvPr/>
              </p:nvGrpSpPr>
              <p:grpSpPr>
                <a:xfrm>
                  <a:off x="1795102" y="5306893"/>
                  <a:ext cx="1807847" cy="482874"/>
                  <a:chOff x="1619249" y="3809726"/>
                  <a:chExt cx="2089151" cy="482874"/>
                </a:xfrm>
              </p:grpSpPr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C636EFFB-8142-B642-0255-2A8AC97EB6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19249" y="3809726"/>
                    <a:ext cx="641351" cy="48287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F2E48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VM</a:t>
                    </a:r>
                  </a:p>
                </p:txBody>
              </p:sp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AF513CF9-F374-2917-F250-246B1442A7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43149" y="3809726"/>
                    <a:ext cx="641351" cy="48287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F2E48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VM</a:t>
                    </a:r>
                  </a:p>
                </p:txBody>
              </p:sp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0E907F0D-E621-27F0-FC9B-AFA0B15454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7049" y="3809726"/>
                    <a:ext cx="641351" cy="48287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F2E48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VM</a:t>
                    </a:r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5E9F88D7-62AB-5E9E-3613-964BA6554C04}"/>
                    </a:ext>
                  </a:extLst>
                </p:cNvPr>
                <p:cNvSpPr/>
                <p:nvPr/>
              </p:nvSpPr>
              <p:spPr bwMode="auto">
                <a:xfrm>
                  <a:off x="1795102" y="4659295"/>
                  <a:ext cx="1807847" cy="55702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F2E48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Migrate source appliance </a:t>
                  </a:r>
                </a:p>
              </p:txBody>
            </p:sp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3995E801-C182-5DE5-CE18-1245CA2AE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1145" y="4709206"/>
                  <a:ext cx="457200" cy="457200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4DC71291-1B62-8163-587B-D7F3C2286D9A}"/>
                    </a:ext>
                  </a:extLst>
                </p:cNvPr>
                <p:cNvCxnSpPr>
                  <a:cxnSpLocks/>
                  <a:stCxn id="15" idx="3"/>
                  <a:endCxn id="19" idx="1"/>
                </p:cNvCxnSpPr>
                <p:nvPr/>
              </p:nvCxnSpPr>
              <p:spPr>
                <a:xfrm>
                  <a:off x="3602949" y="4937807"/>
                  <a:ext cx="1364972" cy="2233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232273D3-BEBD-B5DD-33DE-3FF2E9C4E67D}"/>
                    </a:ext>
                  </a:extLst>
                </p:cNvPr>
                <p:cNvGrpSpPr/>
                <p:nvPr/>
              </p:nvGrpSpPr>
              <p:grpSpPr>
                <a:xfrm>
                  <a:off x="493149" y="6282312"/>
                  <a:ext cx="643501" cy="266187"/>
                  <a:chOff x="-1215001" y="6244077"/>
                  <a:chExt cx="860154" cy="365760"/>
                </a:xfrm>
              </p:grpSpPr>
              <p:pic>
                <p:nvPicPr>
                  <p:cNvPr id="26" name="Graphic 25">
                    <a:extLst>
                      <a:ext uri="{FF2B5EF4-FFF2-40B4-BE49-F238E27FC236}">
                        <a16:creationId xmlns:a16="http://schemas.microsoft.com/office/drawing/2014/main" id="{7E988C76-CE50-CAF5-DE90-C87C2CE540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215001" y="6244077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aphic 26">
                    <a:extLst>
                      <a:ext uri="{FF2B5EF4-FFF2-40B4-BE49-F238E27FC236}">
                        <a16:creationId xmlns:a16="http://schemas.microsoft.com/office/drawing/2014/main" id="{FE118992-F61C-45D4-E40A-3A87154ECC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967804" y="6244077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238BA666-794F-1127-CA37-526A7068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720607" y="6244077"/>
                    <a:ext cx="365760" cy="36576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8" name="Connector: Elbow 107">
                  <a:extLst>
                    <a:ext uri="{FF2B5EF4-FFF2-40B4-BE49-F238E27FC236}">
                      <a16:creationId xmlns:a16="http://schemas.microsoft.com/office/drawing/2014/main" id="{07E66B53-A5F8-1FEB-AC65-1E265109E851}"/>
                    </a:ext>
                  </a:extLst>
                </p:cNvPr>
                <p:cNvCxnSpPr>
                  <a:cxnSpLocks/>
                  <a:stCxn id="15" idx="0"/>
                  <a:endCxn id="107" idx="2"/>
                </p:cNvCxnSpPr>
                <p:nvPr/>
              </p:nvCxnSpPr>
              <p:spPr>
                <a:xfrm rot="16200000" flipV="1">
                  <a:off x="2109572" y="4069840"/>
                  <a:ext cx="690954" cy="487955"/>
                </a:xfrm>
                <a:prstGeom prst="bentConnector3">
                  <a:avLst>
                    <a:gd name="adj1" fmla="val 67462"/>
                  </a:avLst>
                </a:prstGeom>
                <a:ln>
                  <a:solidFill>
                    <a:srgbClr val="FFC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E79288E7-13CF-BA72-474C-150F1DBED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69699" y="3532891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C60D2F4-65FB-A2A2-F297-47ABA3B2238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89086" y="2877932"/>
              <a:ext cx="2023792" cy="69378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D743B8D-3A92-5280-06F7-A66B16E637C3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6785754" y="2194483"/>
              <a:ext cx="2" cy="1363624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700562F4-BC9D-1E56-FC34-7E1551BE0B7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636964" y="4236719"/>
              <a:ext cx="619030" cy="464332"/>
            </a:xfrm>
            <a:prstGeom prst="bentConnector3">
              <a:avLst>
                <a:gd name="adj1" fmla="val 147"/>
              </a:avLst>
            </a:prstGeom>
            <a:ln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Elbow 142">
              <a:extLst>
                <a:ext uri="{FF2B5EF4-FFF2-40B4-BE49-F238E27FC236}">
                  <a16:creationId xmlns:a16="http://schemas.microsoft.com/office/drawing/2014/main" id="{491E7026-72A5-FACE-E87E-C7DBE3D30AD9}"/>
                </a:ext>
              </a:extLst>
            </p:cNvPr>
            <p:cNvCxnSpPr>
              <a:cxnSpLocks/>
              <a:stCxn id="136" idx="0"/>
              <a:endCxn id="73" idx="2"/>
            </p:cNvCxnSpPr>
            <p:nvPr/>
          </p:nvCxnSpPr>
          <p:spPr>
            <a:xfrm rot="5400000" flipH="1" flipV="1">
              <a:off x="8389757" y="2622562"/>
              <a:ext cx="1762326" cy="629586"/>
            </a:xfrm>
            <a:prstGeom prst="bentConnector3">
              <a:avLst>
                <a:gd name="adj1" fmla="val 33742"/>
              </a:avLst>
            </a:prstGeom>
            <a:ln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CB137B7D-1692-6358-D66B-6F7350CB1DCE}"/>
              </a:ext>
            </a:extLst>
          </p:cNvPr>
          <p:cNvSpPr txBox="1"/>
          <p:nvPr/>
        </p:nvSpPr>
        <p:spPr>
          <a:xfrm>
            <a:off x="5091838" y="2697139"/>
            <a:ext cx="949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SSL/443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248549E-E823-DA50-CEAB-22D3D19C3BD0}"/>
              </a:ext>
            </a:extLst>
          </p:cNvPr>
          <p:cNvSpPr txBox="1"/>
          <p:nvPr/>
        </p:nvSpPr>
        <p:spPr>
          <a:xfrm>
            <a:off x="6709512" y="2697139"/>
            <a:ext cx="949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SSL/443</a:t>
            </a:r>
          </a:p>
        </p:txBody>
      </p:sp>
    </p:spTree>
    <p:extLst>
      <p:ext uri="{BB962C8B-B14F-4D97-AF65-F5344CB8AC3E}">
        <p14:creationId xmlns:p14="http://schemas.microsoft.com/office/powerpoint/2010/main" val="242104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BC6A1-F6D1-AF17-214F-7C25EF2C8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10ED-6EDE-A2D6-8988-5A8BF0E0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– Setup and Discovery (Public Preview)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59D852-1704-36EA-B04B-50139D456216}"/>
              </a:ext>
            </a:extLst>
          </p:cNvPr>
          <p:cNvSpPr/>
          <p:nvPr/>
        </p:nvSpPr>
        <p:spPr bwMode="auto">
          <a:xfrm>
            <a:off x="191525" y="3609272"/>
            <a:ext cx="11808330" cy="3178879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106984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BDDDC8-51EE-DC4A-AF74-1B4834039ABB}"/>
              </a:ext>
            </a:extLst>
          </p:cNvPr>
          <p:cNvGrpSpPr/>
          <p:nvPr/>
        </p:nvGrpSpPr>
        <p:grpSpPr>
          <a:xfrm>
            <a:off x="1393626" y="3867379"/>
            <a:ext cx="4418236" cy="2840038"/>
            <a:chOff x="1661841" y="3867379"/>
            <a:chExt cx="4418236" cy="284003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79006018-C679-C9C4-9785-392C35ECE87C}"/>
                </a:ext>
              </a:extLst>
            </p:cNvPr>
            <p:cNvSpPr/>
            <p:nvPr/>
          </p:nvSpPr>
          <p:spPr bwMode="auto">
            <a:xfrm>
              <a:off x="4172642" y="3867379"/>
              <a:ext cx="1907435" cy="2156435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Migrate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source appliance (Windows Server 2022)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140A413-1B0C-F52A-88F3-3C24F825A248}"/>
                </a:ext>
              </a:extLst>
            </p:cNvPr>
            <p:cNvGrpSpPr/>
            <p:nvPr/>
          </p:nvGrpSpPr>
          <p:grpSpPr>
            <a:xfrm>
              <a:off x="1661841" y="3867379"/>
              <a:ext cx="2439728" cy="664468"/>
              <a:chOff x="2096738" y="3663861"/>
              <a:chExt cx="2439728" cy="664468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7A749770-4136-7C38-FE60-B7BE1E50C492}"/>
                  </a:ext>
                </a:extLst>
              </p:cNvPr>
              <p:cNvSpPr/>
              <p:nvPr/>
            </p:nvSpPr>
            <p:spPr bwMode="auto">
              <a:xfrm>
                <a:off x="2096738" y="3663861"/>
                <a:ext cx="2439728" cy="664468"/>
              </a:xfrm>
              <a:prstGeom prst="roundRect">
                <a:avLst>
                  <a:gd name="adj" fmla="val 4645"/>
                </a:avLst>
              </a:prstGeom>
              <a:solidFill>
                <a:srgbClr val="3F2E48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Server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virtual machines</a:t>
                </a:r>
              </a:p>
            </p:txBody>
          </p:sp>
          <p:pic>
            <p:nvPicPr>
              <p:cNvPr id="132" name="Graphic 131">
                <a:extLst>
                  <a:ext uri="{FF2B5EF4-FFF2-40B4-BE49-F238E27FC236}">
                    <a16:creationId xmlns:a16="http://schemas.microsoft.com/office/drawing/2014/main" id="{C4511528-7561-E56F-1978-05EBE9AD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99666" y="3786545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3919AF-1297-E9B1-6A9F-CB07FFC3C305}"/>
                </a:ext>
              </a:extLst>
            </p:cNvPr>
            <p:cNvGrpSpPr/>
            <p:nvPr/>
          </p:nvGrpSpPr>
          <p:grpSpPr>
            <a:xfrm>
              <a:off x="1661841" y="4610294"/>
              <a:ext cx="2439728" cy="664468"/>
              <a:chOff x="2096738" y="3663861"/>
              <a:chExt cx="2439728" cy="66446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9B70055-7190-9AE1-9B7D-A8C7B250B51F}"/>
                  </a:ext>
                </a:extLst>
              </p:cNvPr>
              <p:cNvSpPr/>
              <p:nvPr/>
            </p:nvSpPr>
            <p:spPr bwMode="auto">
              <a:xfrm>
                <a:off x="2096738" y="3663861"/>
                <a:ext cx="2439728" cy="664468"/>
              </a:xfrm>
              <a:prstGeom prst="roundRect">
                <a:avLst>
                  <a:gd name="adj" fmla="val 4645"/>
                </a:avLst>
              </a:prstGeom>
              <a:solidFill>
                <a:srgbClr val="3F2E48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Client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virtual machines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48A61261-2EA3-A198-A359-3A1477A18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99666" y="3786545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F1E8A52-791C-E09A-BD0F-F1A6F33F4A89}"/>
                </a:ext>
              </a:extLst>
            </p:cNvPr>
            <p:cNvSpPr/>
            <p:nvPr/>
          </p:nvSpPr>
          <p:spPr bwMode="auto">
            <a:xfrm>
              <a:off x="1661841" y="5359346"/>
              <a:ext cx="2439728" cy="664468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Linux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virtual machines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80E8D0-9439-91A4-F996-CF8DEA8D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2914" y="5443930"/>
              <a:ext cx="457200" cy="457200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69B26F2E-9C03-3D34-7914-06B6CFBE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3260" y="4656862"/>
              <a:ext cx="626198" cy="626198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55B48E-E108-963B-9962-5A98A39DE318}"/>
                </a:ext>
              </a:extLst>
            </p:cNvPr>
            <p:cNvSpPr/>
            <p:nvPr/>
          </p:nvSpPr>
          <p:spPr bwMode="auto">
            <a:xfrm>
              <a:off x="1661841" y="6108398"/>
              <a:ext cx="4418236" cy="599019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VMware vSphere or Hyper-V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source cluster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AA7F58-8BDB-8008-CBE9-BE8F2A97BFD2}"/>
                </a:ext>
              </a:extLst>
            </p:cNvPr>
            <p:cNvGrpSpPr/>
            <p:nvPr/>
          </p:nvGrpSpPr>
          <p:grpSpPr>
            <a:xfrm>
              <a:off x="1732914" y="6244077"/>
              <a:ext cx="860154" cy="365760"/>
              <a:chOff x="2183271" y="2405193"/>
              <a:chExt cx="860154" cy="36576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38398AE-025E-220E-24B5-5008F1822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83271" y="240519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CC8B44F0-8A29-16C1-2F71-48AD8BD6C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430468" y="240519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2C332CD-5B68-EABC-3E94-14045457B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677665" y="2405193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5418E4-7205-971A-BDB7-9288173F3296}"/>
              </a:ext>
            </a:extLst>
          </p:cNvPr>
          <p:cNvGrpSpPr/>
          <p:nvPr/>
        </p:nvGrpSpPr>
        <p:grpSpPr>
          <a:xfrm>
            <a:off x="8866569" y="5359346"/>
            <a:ext cx="3038937" cy="664468"/>
            <a:chOff x="7549736" y="4839046"/>
            <a:chExt cx="3038937" cy="103866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5B6D5F-E1F1-83DF-4A94-0C420CE4F9F4}"/>
                </a:ext>
              </a:extLst>
            </p:cNvPr>
            <p:cNvSpPr/>
            <p:nvPr/>
          </p:nvSpPr>
          <p:spPr bwMode="auto">
            <a:xfrm>
              <a:off x="9819132" y="4839046"/>
              <a:ext cx="769541" cy="103866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Logical Networks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(LNET)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85C304-894D-2C28-E561-B6F63840B841}"/>
                </a:ext>
              </a:extLst>
            </p:cNvPr>
            <p:cNvGrpSpPr/>
            <p:nvPr/>
          </p:nvGrpSpPr>
          <p:grpSpPr>
            <a:xfrm>
              <a:off x="7549736" y="4839046"/>
              <a:ext cx="2148840" cy="1038666"/>
              <a:chOff x="9230066" y="4863024"/>
              <a:chExt cx="1593168" cy="103866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24A42AF-4F61-8D06-753B-2EF211C6D7B4}"/>
                  </a:ext>
                </a:extLst>
              </p:cNvPr>
              <p:cNvSpPr/>
              <p:nvPr/>
            </p:nvSpPr>
            <p:spPr bwMode="auto">
              <a:xfrm>
                <a:off x="9230066" y="4863024"/>
                <a:ext cx="1593168" cy="1038666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Cluster Shared Volume (CSV)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A8E8C09-38AC-3A6B-923F-D1A03B5BAE44}"/>
                  </a:ext>
                </a:extLst>
              </p:cNvPr>
              <p:cNvSpPr/>
              <p:nvPr/>
            </p:nvSpPr>
            <p:spPr bwMode="auto">
              <a:xfrm>
                <a:off x="9298987" y="5254310"/>
                <a:ext cx="1475317" cy="599019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Storage Path</a:t>
                </a:r>
              </a:p>
            </p:txBody>
          </p:sp>
        </p:grp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A35935B-4556-D20C-EA2A-F4B3B2BAA53C}"/>
              </a:ext>
            </a:extLst>
          </p:cNvPr>
          <p:cNvSpPr/>
          <p:nvPr/>
        </p:nvSpPr>
        <p:spPr bwMode="auto">
          <a:xfrm>
            <a:off x="7492166" y="6108397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537610-D4A6-9344-3931-88A52DFB0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5534" y="6179306"/>
            <a:ext cx="457200" cy="4572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1B62EF8-0C6B-7E4D-1E13-74BAE4701F23}"/>
              </a:ext>
            </a:extLst>
          </p:cNvPr>
          <p:cNvGrpSpPr/>
          <p:nvPr/>
        </p:nvGrpSpPr>
        <p:grpSpPr>
          <a:xfrm>
            <a:off x="7492166" y="4487895"/>
            <a:ext cx="4418236" cy="557023"/>
            <a:chOff x="7549736" y="4476141"/>
            <a:chExt cx="4418236" cy="55702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8DEDFBF-A704-0D39-6CF6-EC7427032F79}"/>
                </a:ext>
              </a:extLst>
            </p:cNvPr>
            <p:cNvSpPr/>
            <p:nvPr/>
          </p:nvSpPr>
          <p:spPr bwMode="auto">
            <a:xfrm>
              <a:off x="7549736" y="4476141"/>
              <a:ext cx="4418236" cy="557023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resource bridge (ARB)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323C1C2-B36B-E9DD-D1F8-BF778059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28824" y="4571772"/>
              <a:ext cx="365760" cy="365760"/>
            </a:xfrm>
            <a:prstGeom prst="rect">
              <a:avLst/>
            </a:prstGeom>
          </p:spPr>
        </p:pic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ED4E43A-6434-3DDD-96D1-1FF5EE534BE7}"/>
              </a:ext>
            </a:extLst>
          </p:cNvPr>
          <p:cNvSpPr/>
          <p:nvPr/>
        </p:nvSpPr>
        <p:spPr bwMode="auto">
          <a:xfrm>
            <a:off x="7492166" y="3870875"/>
            <a:ext cx="4418236" cy="55702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target appliance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(Windows Server 2022)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8DDE2D9-5533-6828-D6F2-FF0621B85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2454" y="3835537"/>
            <a:ext cx="626198" cy="62619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5699E6F-1514-E4C3-AB50-A5712A35E4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0110" y="4074647"/>
            <a:ext cx="457200" cy="457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48AE87D-0BBA-4693-617C-516B87BB24AF}"/>
              </a:ext>
            </a:extLst>
          </p:cNvPr>
          <p:cNvSpPr txBox="1"/>
          <p:nvPr/>
        </p:nvSpPr>
        <p:spPr>
          <a:xfrm>
            <a:off x="2912882" y="2755512"/>
            <a:ext cx="3070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 virtual machine in source environment is provisioned and installed with Azure Migrate appliance, followed by appliance linkage to Azure Migrate project with source key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8F087C-98BD-2AB2-7976-E4844AA3B052}"/>
              </a:ext>
            </a:extLst>
          </p:cNvPr>
          <p:cNvSpPr txBox="1"/>
          <p:nvPr/>
        </p:nvSpPr>
        <p:spPr>
          <a:xfrm>
            <a:off x="6561560" y="2744510"/>
            <a:ext cx="42031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 virtual machine is provisioned in target environment, and installed with Azure Migrate appliance followed by appliance linkage to Azure Migrate project with target key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F62271-C81C-E03B-DCDD-A313B1B7728B}"/>
              </a:ext>
            </a:extLst>
          </p:cNvPr>
          <p:cNvGrpSpPr/>
          <p:nvPr/>
        </p:nvGrpSpPr>
        <p:grpSpPr>
          <a:xfrm>
            <a:off x="2734032" y="792601"/>
            <a:ext cx="6411421" cy="1896899"/>
            <a:chOff x="2647949" y="748621"/>
            <a:chExt cx="6411421" cy="189689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3FB410D-9554-E98D-10C8-329C59412869}"/>
                </a:ext>
              </a:extLst>
            </p:cNvPr>
            <p:cNvSpPr/>
            <p:nvPr/>
          </p:nvSpPr>
          <p:spPr bwMode="auto">
            <a:xfrm>
              <a:off x="2647949" y="748621"/>
              <a:ext cx="6374567" cy="189689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E91CE49-45CC-BAFC-5670-61273C3C6EA1}"/>
                </a:ext>
              </a:extLst>
            </p:cNvPr>
            <p:cNvSpPr/>
            <p:nvPr/>
          </p:nvSpPr>
          <p:spPr bwMode="auto">
            <a:xfrm>
              <a:off x="4136318" y="851441"/>
              <a:ext cx="3218689" cy="1681736"/>
            </a:xfrm>
            <a:prstGeom prst="roundRect">
              <a:avLst>
                <a:gd name="adj" fmla="val 4645"/>
              </a:avLst>
            </a:prstGeom>
            <a:solidFill>
              <a:srgbClr val="07075D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Migrate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8EE8F52-34D0-E1F1-D3D3-AAC48F6755DF}"/>
                </a:ext>
              </a:extLst>
            </p:cNvPr>
            <p:cNvGrpSpPr/>
            <p:nvPr/>
          </p:nvGrpSpPr>
          <p:grpSpPr>
            <a:xfrm>
              <a:off x="4351367" y="1309266"/>
              <a:ext cx="2788590" cy="1131285"/>
              <a:chOff x="5437632" y="1501927"/>
              <a:chExt cx="2788590" cy="1131285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2AEBA51D-4930-6AB9-0564-D916B24ED7EE}"/>
                  </a:ext>
                </a:extLst>
              </p:cNvPr>
              <p:cNvSpPr/>
              <p:nvPr/>
            </p:nvSpPr>
            <p:spPr bwMode="auto">
              <a:xfrm>
                <a:off x="5437632" y="1501927"/>
                <a:ext cx="2788590" cy="1131285"/>
              </a:xfrm>
              <a:prstGeom prst="roundRect">
                <a:avLst>
                  <a:gd name="adj" fmla="val 4645"/>
                </a:avLst>
              </a:prstGeom>
              <a:solidFill>
                <a:srgbClr val="07075D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New Project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C89B578-2478-D77C-A498-E6591E672000}"/>
                  </a:ext>
                </a:extLst>
              </p:cNvPr>
              <p:cNvGrpSpPr/>
              <p:nvPr/>
            </p:nvGrpSpPr>
            <p:grpSpPr>
              <a:xfrm>
                <a:off x="5511341" y="1796496"/>
                <a:ext cx="2641172" cy="649588"/>
                <a:chOff x="5544152" y="1760824"/>
                <a:chExt cx="2641172" cy="649588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1C6ADC4B-FED5-CBCA-9539-F8606DB77FAE}"/>
                    </a:ext>
                  </a:extLst>
                </p:cNvPr>
                <p:cNvSpPr/>
                <p:nvPr/>
              </p:nvSpPr>
              <p:spPr bwMode="auto">
                <a:xfrm>
                  <a:off x="5544152" y="1763593"/>
                  <a:ext cx="1271176" cy="646819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7075D"/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Source key</a:t>
                  </a: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B86ED01F-A8DD-3C87-7CD0-DEADF6ECFC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96860" y="2014172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7B162103-21AD-B6DB-5B22-7D10777DA151}"/>
                    </a:ext>
                  </a:extLst>
                </p:cNvPr>
                <p:cNvSpPr/>
                <p:nvPr/>
              </p:nvSpPr>
              <p:spPr bwMode="auto">
                <a:xfrm>
                  <a:off x="6914148" y="1760824"/>
                  <a:ext cx="1271176" cy="646819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7075D"/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Target key</a:t>
                  </a: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B523319-F071-0BE7-54C2-4B515D2B5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6856" y="2011403"/>
                  <a:ext cx="365760" cy="3657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422BD8E-D2D6-6269-B7F7-2A375960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22648" y="822614"/>
              <a:ext cx="495083" cy="495083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E8ADE02E-D459-2B54-F268-6683FD79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658302" y="791268"/>
              <a:ext cx="517998" cy="517998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AB68AED-E4E3-9D9C-AE19-2EE4227A2D5E}"/>
                </a:ext>
              </a:extLst>
            </p:cNvPr>
            <p:cNvSpPr txBox="1"/>
            <p:nvPr/>
          </p:nvSpPr>
          <p:spPr>
            <a:xfrm>
              <a:off x="7352609" y="1218694"/>
              <a:ext cx="17067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defTabSz="914367">
                <a:defRPr sz="1100">
                  <a:latin typeface="Segoe UI Semibold (Headings)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 new Azure Migrate project is created and generated with both source and target keys</a:t>
              </a: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51BC5731-4E7C-CA3D-4D39-003455291ED8}"/>
                </a:ext>
              </a:extLst>
            </p:cNvPr>
            <p:cNvSpPr/>
            <p:nvPr/>
          </p:nvSpPr>
          <p:spPr bwMode="auto">
            <a:xfrm>
              <a:off x="6994027" y="1173284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2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F6749C5-8125-FF1C-876C-A014AA764547}"/>
              </a:ext>
            </a:extLst>
          </p:cNvPr>
          <p:cNvCxnSpPr>
            <a:cxnSpLocks/>
            <a:stCxn id="47" idx="2"/>
            <a:endCxn id="110" idx="3"/>
          </p:cNvCxnSpPr>
          <p:nvPr/>
        </p:nvCxnSpPr>
        <p:spPr>
          <a:xfrm rot="16200000" flipH="1">
            <a:off x="4155207" y="3288942"/>
            <a:ext cx="2648194" cy="665115"/>
          </a:xfrm>
          <a:prstGeom prst="bentConnector4">
            <a:avLst>
              <a:gd name="adj1" fmla="val 17777"/>
              <a:gd name="adj2" fmla="val 134370"/>
            </a:avLst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9B30F7D6-3502-BD65-2DD6-3656960211EC}"/>
              </a:ext>
            </a:extLst>
          </p:cNvPr>
          <p:cNvCxnSpPr>
            <a:stCxn id="50" idx="2"/>
            <a:endCxn id="35" idx="0"/>
          </p:cNvCxnSpPr>
          <p:nvPr/>
        </p:nvCxnSpPr>
        <p:spPr>
          <a:xfrm rot="16200000" flipH="1">
            <a:off x="7320893" y="1490483"/>
            <a:ext cx="1576241" cy="3184541"/>
          </a:xfrm>
          <a:prstGeom prst="bentConnector3">
            <a:avLst>
              <a:gd name="adj1" fmla="val 73978"/>
            </a:avLst>
          </a:prstGeom>
          <a:ln>
            <a:solidFill>
              <a:srgbClr val="A1F30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68D520E-A995-DE9C-0FAC-471A1B93C18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894706" y="5044917"/>
            <a:ext cx="971863" cy="646663"/>
          </a:xfrm>
          <a:prstGeom prst="bentConnector3">
            <a:avLst>
              <a:gd name="adj1" fmla="val 81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35C2018-419E-7886-3338-5D672ADAE93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894706" y="5190178"/>
            <a:ext cx="3626030" cy="169168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08AB67B3-2323-6CAA-8D7C-E524A35CB4A2}"/>
              </a:ext>
            </a:extLst>
          </p:cNvPr>
          <p:cNvSpPr/>
          <p:nvPr/>
        </p:nvSpPr>
        <p:spPr bwMode="auto">
          <a:xfrm>
            <a:off x="7757546" y="531368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AF9D60BC-4E45-C7BC-C23C-CA3A4A28FC1B}"/>
              </a:ext>
            </a:extLst>
          </p:cNvPr>
          <p:cNvSpPr/>
          <p:nvPr/>
        </p:nvSpPr>
        <p:spPr bwMode="auto">
          <a:xfrm>
            <a:off x="8283326" y="510130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2428B9-F65E-15F7-9B37-D65AADB5E838}"/>
              </a:ext>
            </a:extLst>
          </p:cNvPr>
          <p:cNvSpPr txBox="1"/>
          <p:nvPr/>
        </p:nvSpPr>
        <p:spPr>
          <a:xfrm>
            <a:off x="532565" y="1733759"/>
            <a:ext cx="21890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Source appliance discovers VMs in source cluster, creates an inventory, and sends the list to the Azure Migrate project where the user can select which of the VMs to migrate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94B850A7-ECA7-61BF-C18E-5909EBE2707B}"/>
              </a:ext>
            </a:extLst>
          </p:cNvPr>
          <p:cNvSpPr/>
          <p:nvPr/>
        </p:nvSpPr>
        <p:spPr bwMode="auto">
          <a:xfrm>
            <a:off x="5902166" y="310670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DFE67D9-E6EB-3CFC-E589-E17B428C1402}"/>
              </a:ext>
            </a:extLst>
          </p:cNvPr>
          <p:cNvCxnSpPr>
            <a:cxnSpLocks/>
            <a:stCxn id="57" idx="1"/>
            <a:endCxn id="110" idx="0"/>
          </p:cNvCxnSpPr>
          <p:nvPr/>
        </p:nvCxnSpPr>
        <p:spPr>
          <a:xfrm rot="10800000" flipH="1" flipV="1">
            <a:off x="4437449" y="1918889"/>
            <a:ext cx="420695" cy="1948490"/>
          </a:xfrm>
          <a:prstGeom prst="bentConnector4">
            <a:avLst>
              <a:gd name="adj1" fmla="val -362982"/>
              <a:gd name="adj2" fmla="val 9392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22B2F098-6B59-F538-F751-7312D87C4BBF}"/>
              </a:ext>
            </a:extLst>
          </p:cNvPr>
          <p:cNvSpPr/>
          <p:nvPr/>
        </p:nvSpPr>
        <p:spPr bwMode="auto">
          <a:xfrm>
            <a:off x="2771507" y="178172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83F0C5FF-296A-8393-F617-B9C650777E6D}"/>
              </a:ext>
            </a:extLst>
          </p:cNvPr>
          <p:cNvSpPr/>
          <p:nvPr/>
        </p:nvSpPr>
        <p:spPr bwMode="auto">
          <a:xfrm>
            <a:off x="6377694" y="310670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92D37F-110F-D15B-4F8A-0C93DD30A4B9}"/>
              </a:ext>
            </a:extLst>
          </p:cNvPr>
          <p:cNvSpPr txBox="1"/>
          <p:nvPr/>
        </p:nvSpPr>
        <p:spPr>
          <a:xfrm>
            <a:off x="5879535" y="5135741"/>
            <a:ext cx="1889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configures a storage path and LNET that the migrated VMs will use</a:t>
            </a:r>
          </a:p>
        </p:txBody>
      </p:sp>
    </p:spTree>
    <p:extLst>
      <p:ext uri="{BB962C8B-B14F-4D97-AF65-F5344CB8AC3E}">
        <p14:creationId xmlns:p14="http://schemas.microsoft.com/office/powerpoint/2010/main" val="18215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FACE0-F1ED-2C79-DE0B-C2842A635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774A-43A0-8455-E43F-8F9FDA8C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– Replication (Public Preview) </a:t>
            </a:r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C1336552-12FE-4C8D-8FB1-855BD2423952}"/>
              </a:ext>
            </a:extLst>
          </p:cNvPr>
          <p:cNvSpPr/>
          <p:nvPr/>
        </p:nvSpPr>
        <p:spPr bwMode="auto">
          <a:xfrm>
            <a:off x="149737" y="3142480"/>
            <a:ext cx="11891905" cy="3488191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106984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A97D4A-E164-0EF2-3E45-59A67F797637}"/>
              </a:ext>
            </a:extLst>
          </p:cNvPr>
          <p:cNvGrpSpPr/>
          <p:nvPr/>
        </p:nvGrpSpPr>
        <p:grpSpPr>
          <a:xfrm>
            <a:off x="1301301" y="3344393"/>
            <a:ext cx="4418236" cy="2840038"/>
            <a:chOff x="1661841" y="3867379"/>
            <a:chExt cx="4418236" cy="284003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57EE207D-DF49-4446-CBDE-34DD943210BD}"/>
                </a:ext>
              </a:extLst>
            </p:cNvPr>
            <p:cNvSpPr/>
            <p:nvPr/>
          </p:nvSpPr>
          <p:spPr bwMode="auto">
            <a:xfrm>
              <a:off x="4172642" y="3867379"/>
              <a:ext cx="1907435" cy="2156435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Migrate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source appliance (Windows Server 2022)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D165D2E-7CE5-4333-1325-147DFF141942}"/>
                </a:ext>
              </a:extLst>
            </p:cNvPr>
            <p:cNvGrpSpPr/>
            <p:nvPr/>
          </p:nvGrpSpPr>
          <p:grpSpPr>
            <a:xfrm>
              <a:off x="1661841" y="3867379"/>
              <a:ext cx="2439728" cy="664468"/>
              <a:chOff x="2096738" y="3663861"/>
              <a:chExt cx="2439728" cy="664468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408DC509-22E3-CC22-8C4B-E47241423167}"/>
                  </a:ext>
                </a:extLst>
              </p:cNvPr>
              <p:cNvSpPr/>
              <p:nvPr/>
            </p:nvSpPr>
            <p:spPr bwMode="auto">
              <a:xfrm>
                <a:off x="2096738" y="3663861"/>
                <a:ext cx="2439728" cy="664468"/>
              </a:xfrm>
              <a:prstGeom prst="roundRect">
                <a:avLst>
                  <a:gd name="adj" fmla="val 4645"/>
                </a:avLst>
              </a:prstGeom>
              <a:solidFill>
                <a:srgbClr val="3F2E48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Server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virtual machines</a:t>
                </a:r>
              </a:p>
            </p:txBody>
          </p:sp>
          <p:pic>
            <p:nvPicPr>
              <p:cNvPr id="132" name="Graphic 131">
                <a:extLst>
                  <a:ext uri="{FF2B5EF4-FFF2-40B4-BE49-F238E27FC236}">
                    <a16:creationId xmlns:a16="http://schemas.microsoft.com/office/drawing/2014/main" id="{4639CE4E-AD6B-DC23-46EF-98B424F06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99666" y="3786545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9D0EB34-3C02-0D71-AA54-6483D9661A68}"/>
                </a:ext>
              </a:extLst>
            </p:cNvPr>
            <p:cNvGrpSpPr/>
            <p:nvPr/>
          </p:nvGrpSpPr>
          <p:grpSpPr>
            <a:xfrm>
              <a:off x="1661841" y="4610294"/>
              <a:ext cx="2439728" cy="664468"/>
              <a:chOff x="2096738" y="3663861"/>
              <a:chExt cx="2439728" cy="66446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60637C1-7FC6-FCFA-6C0A-97BF1E106456}"/>
                  </a:ext>
                </a:extLst>
              </p:cNvPr>
              <p:cNvSpPr/>
              <p:nvPr/>
            </p:nvSpPr>
            <p:spPr bwMode="auto">
              <a:xfrm>
                <a:off x="2096738" y="3663861"/>
                <a:ext cx="2439728" cy="664468"/>
              </a:xfrm>
              <a:prstGeom prst="roundRect">
                <a:avLst>
                  <a:gd name="adj" fmla="val 4645"/>
                </a:avLst>
              </a:prstGeom>
              <a:solidFill>
                <a:srgbClr val="3F2E48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Client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virtual machines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D0589F25-D3A8-53BC-1C09-2BFA03313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99666" y="3786545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34E57D-79C5-841D-BD71-260BC595A587}"/>
                </a:ext>
              </a:extLst>
            </p:cNvPr>
            <p:cNvSpPr/>
            <p:nvPr/>
          </p:nvSpPr>
          <p:spPr bwMode="auto">
            <a:xfrm>
              <a:off x="1661841" y="5359346"/>
              <a:ext cx="2439728" cy="664468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Linux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virtual machines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E5142B3-832C-D294-F230-16D3139D9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2914" y="5443930"/>
              <a:ext cx="457200" cy="457200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BEC35B5-7735-0225-6DEF-278DAC3D8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3260" y="4656862"/>
              <a:ext cx="626198" cy="626198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AD065F-0A80-1C17-1D38-AAD0F02068BF}"/>
                </a:ext>
              </a:extLst>
            </p:cNvPr>
            <p:cNvSpPr/>
            <p:nvPr/>
          </p:nvSpPr>
          <p:spPr bwMode="auto">
            <a:xfrm>
              <a:off x="1661841" y="6108398"/>
              <a:ext cx="4418236" cy="599019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VMware vSphere or Hyper-V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source cluster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AA57252-4EFA-10E1-290E-92386416A9E6}"/>
                </a:ext>
              </a:extLst>
            </p:cNvPr>
            <p:cNvGrpSpPr/>
            <p:nvPr/>
          </p:nvGrpSpPr>
          <p:grpSpPr>
            <a:xfrm>
              <a:off x="1732914" y="6244077"/>
              <a:ext cx="860154" cy="365760"/>
              <a:chOff x="2183271" y="2405193"/>
              <a:chExt cx="860154" cy="36576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AA7FA42-9F37-4934-D527-2DE6CC4F4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83271" y="240519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A76961CA-23C6-A4EA-C77D-274B77957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430468" y="240519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2D2C2E5-E76E-298D-0866-01C524021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677665" y="240519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756D02-5373-1859-C5CD-7CEC91AE6B17}"/>
              </a:ext>
            </a:extLst>
          </p:cNvPr>
          <p:cNvSpPr/>
          <p:nvPr/>
        </p:nvSpPr>
        <p:spPr bwMode="auto">
          <a:xfrm>
            <a:off x="7533953" y="5585411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F58C1A8-81E0-A0BE-527E-636F795E5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67321" y="5656320"/>
            <a:ext cx="457200" cy="4572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FCA7882-E1CA-B1BA-854C-CC5F4085B264}"/>
              </a:ext>
            </a:extLst>
          </p:cNvPr>
          <p:cNvGrpSpPr/>
          <p:nvPr/>
        </p:nvGrpSpPr>
        <p:grpSpPr>
          <a:xfrm>
            <a:off x="7533953" y="3964909"/>
            <a:ext cx="4418236" cy="557023"/>
            <a:chOff x="7549736" y="4476141"/>
            <a:chExt cx="4418236" cy="55702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EDBC3A-D281-7CAD-879B-07C421399A49}"/>
                </a:ext>
              </a:extLst>
            </p:cNvPr>
            <p:cNvSpPr/>
            <p:nvPr/>
          </p:nvSpPr>
          <p:spPr bwMode="auto">
            <a:xfrm>
              <a:off x="7549736" y="4476141"/>
              <a:ext cx="4418236" cy="557023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resource bridge (ARB)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03BEB48-7988-7210-9FCF-932076E0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28824" y="4571772"/>
              <a:ext cx="365760" cy="365760"/>
            </a:xfrm>
            <a:prstGeom prst="rect">
              <a:avLst/>
            </a:prstGeom>
          </p:spPr>
        </p:pic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3D0801-5908-EC81-A18F-BD31962009EE}"/>
              </a:ext>
            </a:extLst>
          </p:cNvPr>
          <p:cNvSpPr/>
          <p:nvPr/>
        </p:nvSpPr>
        <p:spPr bwMode="auto">
          <a:xfrm>
            <a:off x="7533953" y="3347889"/>
            <a:ext cx="4418236" cy="55702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target appliance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(Windows Server 2022)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704AB76-851B-D5F8-556A-14B291CFC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4241" y="3312551"/>
            <a:ext cx="626198" cy="62619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C454AFA-D71D-3B2B-836B-152E9434F51B}"/>
              </a:ext>
            </a:extLst>
          </p:cNvPr>
          <p:cNvGrpSpPr/>
          <p:nvPr/>
        </p:nvGrpSpPr>
        <p:grpSpPr>
          <a:xfrm>
            <a:off x="7533953" y="4585796"/>
            <a:ext cx="2148840" cy="928705"/>
            <a:chOff x="9230066" y="4863024"/>
            <a:chExt cx="1593168" cy="103866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C70A148-00EE-C89B-247C-B4A168FA83FB}"/>
                </a:ext>
              </a:extLst>
            </p:cNvPr>
            <p:cNvSpPr/>
            <p:nvPr/>
          </p:nvSpPr>
          <p:spPr bwMode="auto">
            <a:xfrm>
              <a:off x="9230066" y="4863024"/>
              <a:ext cx="1593168" cy="103866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Cluster Shared Volume (CSV)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6D56386-F445-30FC-2348-2C8C9AD3E9EB}"/>
                </a:ext>
              </a:extLst>
            </p:cNvPr>
            <p:cNvSpPr/>
            <p:nvPr/>
          </p:nvSpPr>
          <p:spPr bwMode="auto">
            <a:xfrm>
              <a:off x="9311909" y="5199416"/>
              <a:ext cx="1438604" cy="599019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Storage Path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39DD10A-F011-2F2E-ECDC-8761ED4B4688}"/>
              </a:ext>
            </a:extLst>
          </p:cNvPr>
          <p:cNvSpPr/>
          <p:nvPr/>
        </p:nvSpPr>
        <p:spPr bwMode="auto">
          <a:xfrm>
            <a:off x="9803349" y="4581929"/>
            <a:ext cx="2148840" cy="928705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Logical Networks (LNET)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FD5B121-74CE-3E45-FE9B-AB3B318090AA}"/>
              </a:ext>
            </a:extLst>
          </p:cNvPr>
          <p:cNvCxnSpPr>
            <a:cxnSpLocks/>
          </p:cNvCxnSpPr>
          <p:nvPr/>
        </p:nvCxnSpPr>
        <p:spPr>
          <a:xfrm flipV="1">
            <a:off x="5717353" y="6116312"/>
            <a:ext cx="1816600" cy="1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2B0A4BB-C2D1-C73A-B215-243DCC0A3A8A}"/>
              </a:ext>
            </a:extLst>
          </p:cNvPr>
          <p:cNvCxnSpPr>
            <a:cxnSpLocks/>
          </p:cNvCxnSpPr>
          <p:nvPr/>
        </p:nvCxnSpPr>
        <p:spPr>
          <a:xfrm flipV="1">
            <a:off x="5717353" y="5691628"/>
            <a:ext cx="1816600" cy="1"/>
          </a:xfrm>
          <a:prstGeom prst="straightConnector1">
            <a:avLst/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7E4EE75-8D1C-37B7-9A06-CFC2CE02C572}"/>
              </a:ext>
            </a:extLst>
          </p:cNvPr>
          <p:cNvSpPr txBox="1"/>
          <p:nvPr/>
        </p:nvSpPr>
        <p:spPr>
          <a:xfrm>
            <a:off x="5750765" y="5857900"/>
            <a:ext cx="1751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Delta replication (hourly)</a:t>
            </a:r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A5AB5FB5-F7E3-A19D-A7E6-4FAC55650B48}"/>
              </a:ext>
            </a:extLst>
          </p:cNvPr>
          <p:cNvSpPr/>
          <p:nvPr/>
        </p:nvSpPr>
        <p:spPr bwMode="auto">
          <a:xfrm>
            <a:off x="4007310" y="625732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5F1A6D6-611C-B958-B17D-3C024D5770A1}"/>
              </a:ext>
            </a:extLst>
          </p:cNvPr>
          <p:cNvSpPr txBox="1"/>
          <p:nvPr/>
        </p:nvSpPr>
        <p:spPr>
          <a:xfrm>
            <a:off x="4187954" y="6270032"/>
            <a:ext cx="5011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Delta replication copies any new changes during or after initial replication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00256C9-85C0-37D6-1721-35C51269CAFC}"/>
              </a:ext>
            </a:extLst>
          </p:cNvPr>
          <p:cNvSpPr txBox="1"/>
          <p:nvPr/>
        </p:nvSpPr>
        <p:spPr>
          <a:xfrm>
            <a:off x="5975987" y="5410510"/>
            <a:ext cx="1299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Initial replication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E56A5A7-508D-BA50-DC71-3E6BE96B5742}"/>
              </a:ext>
            </a:extLst>
          </p:cNvPr>
          <p:cNvSpPr txBox="1"/>
          <p:nvPr/>
        </p:nvSpPr>
        <p:spPr>
          <a:xfrm>
            <a:off x="5717289" y="4474798"/>
            <a:ext cx="181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Initial replication is initiated to copy all disks and transfer logs from source to target cluster</a:t>
            </a:r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FDBD6E8-3DFB-0013-564C-C10AB89D5A50}"/>
              </a:ext>
            </a:extLst>
          </p:cNvPr>
          <p:cNvSpPr/>
          <p:nvPr/>
        </p:nvSpPr>
        <p:spPr bwMode="auto">
          <a:xfrm>
            <a:off x="6488429" y="416427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993D15F-E4EB-D23A-EB0D-9D21D51EDFE9}"/>
              </a:ext>
            </a:extLst>
          </p:cNvPr>
          <p:cNvGrpSpPr/>
          <p:nvPr/>
        </p:nvGrpSpPr>
        <p:grpSpPr>
          <a:xfrm>
            <a:off x="4484683" y="761854"/>
            <a:ext cx="4418235" cy="1445388"/>
            <a:chOff x="4374748" y="834517"/>
            <a:chExt cx="4418235" cy="1445388"/>
          </a:xfrm>
        </p:grpSpPr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3A8A613D-3756-68AF-C420-6FACA7309E3D}"/>
                </a:ext>
              </a:extLst>
            </p:cNvPr>
            <p:cNvSpPr/>
            <p:nvPr/>
          </p:nvSpPr>
          <p:spPr bwMode="auto">
            <a:xfrm>
              <a:off x="4374748" y="834517"/>
              <a:ext cx="4418235" cy="144538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3BEC313-C636-DDA7-17B6-7F0C17C6164F}"/>
                </a:ext>
              </a:extLst>
            </p:cNvPr>
            <p:cNvGrpSpPr/>
            <p:nvPr/>
          </p:nvGrpSpPr>
          <p:grpSpPr>
            <a:xfrm>
              <a:off x="5000757" y="1003822"/>
              <a:ext cx="3218689" cy="1106778"/>
              <a:chOff x="4222401" y="866594"/>
              <a:chExt cx="3218689" cy="1106778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81A53D63-FCB0-D076-9C4F-BC1AE28E14C0}"/>
                  </a:ext>
                </a:extLst>
              </p:cNvPr>
              <p:cNvSpPr/>
              <p:nvPr/>
            </p:nvSpPr>
            <p:spPr bwMode="auto">
              <a:xfrm>
                <a:off x="4222401" y="895421"/>
                <a:ext cx="3218689" cy="1077951"/>
              </a:xfrm>
              <a:prstGeom prst="roundRect">
                <a:avLst>
                  <a:gd name="adj" fmla="val 4645"/>
                </a:avLst>
              </a:prstGeom>
              <a:solidFill>
                <a:srgbClr val="07075D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Migrate</a:t>
                </a:r>
              </a:p>
            </p:txBody>
          </p:sp>
          <p:sp>
            <p:nvSpPr>
              <p:cNvPr id="170" name="Rectangle: Rounded Corners 169">
                <a:extLst>
                  <a:ext uri="{FF2B5EF4-FFF2-40B4-BE49-F238E27FC236}">
                    <a16:creationId xmlns:a16="http://schemas.microsoft.com/office/drawing/2014/main" id="{C8215D26-52A3-117B-7C84-33A9FD360EB9}"/>
                  </a:ext>
                </a:extLst>
              </p:cNvPr>
              <p:cNvSpPr/>
              <p:nvPr/>
            </p:nvSpPr>
            <p:spPr bwMode="auto">
              <a:xfrm>
                <a:off x="4444942" y="1415615"/>
                <a:ext cx="2788590" cy="333371"/>
              </a:xfrm>
              <a:prstGeom prst="roundRect">
                <a:avLst>
                  <a:gd name="adj" fmla="val 4645"/>
                </a:avLst>
              </a:prstGeom>
              <a:solidFill>
                <a:srgbClr val="07075D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New Project</a:t>
                </a:r>
              </a:p>
            </p:txBody>
          </p:sp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E3F1CE12-0365-8E7C-CE98-E3891B94A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08731" y="866594"/>
                <a:ext cx="495083" cy="495083"/>
              </a:xfrm>
              <a:prstGeom prst="rect">
                <a:avLst/>
              </a:prstGeom>
            </p:spPr>
          </p:pic>
        </p:grpSp>
      </p:grp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2B4D3A52-409A-4497-2BEC-6E972F379099}"/>
              </a:ext>
            </a:extLst>
          </p:cNvPr>
          <p:cNvCxnSpPr>
            <a:cxnSpLocks/>
            <a:stCxn id="170" idx="2"/>
            <a:endCxn id="110" idx="0"/>
          </p:cNvCxnSpPr>
          <p:nvPr/>
        </p:nvCxnSpPr>
        <p:spPr>
          <a:xfrm rot="5400000">
            <a:off x="4981253" y="1598118"/>
            <a:ext cx="1530842" cy="1961708"/>
          </a:xfrm>
          <a:prstGeom prst="bentConnector3">
            <a:avLst>
              <a:gd name="adj1" fmla="val 38302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14027EC9-B225-DE66-20FC-1AE48841F58A}"/>
              </a:ext>
            </a:extLst>
          </p:cNvPr>
          <p:cNvCxnSpPr>
            <a:cxnSpLocks/>
            <a:stCxn id="170" idx="2"/>
            <a:endCxn id="35" idx="0"/>
          </p:cNvCxnSpPr>
          <p:nvPr/>
        </p:nvCxnSpPr>
        <p:spPr>
          <a:xfrm rot="16200000" flipH="1">
            <a:off x="7468130" y="1072948"/>
            <a:ext cx="1534338" cy="3015543"/>
          </a:xfrm>
          <a:prstGeom prst="bentConnector3">
            <a:avLst>
              <a:gd name="adj1" fmla="val 38412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186A9C2B-3762-9D2F-7BC3-2581F0A123CF}"/>
              </a:ext>
            </a:extLst>
          </p:cNvPr>
          <p:cNvSpPr txBox="1"/>
          <p:nvPr/>
        </p:nvSpPr>
        <p:spPr>
          <a:xfrm>
            <a:off x="5195650" y="2471387"/>
            <a:ext cx="45474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selects virtual machines for initial replication and configures target settings for the virtual machines, including compute, disk resizing, LNET, and storage path, then initiates replication process</a:t>
            </a:r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id="{B21C7FA0-6854-40CE-C15D-89A59B9AB663}"/>
              </a:ext>
            </a:extLst>
          </p:cNvPr>
          <p:cNvSpPr/>
          <p:nvPr/>
        </p:nvSpPr>
        <p:spPr bwMode="auto">
          <a:xfrm>
            <a:off x="4973532" y="262922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3EABD8E3-FD6D-2C16-FFCE-218F30A9A0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37155" y="817689"/>
            <a:ext cx="517998" cy="517998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0BEFB52-EE78-ED04-F01A-09C08B6C59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3816" y="358042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63B5-5598-AC6F-8013-4BD106C5C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239880C-41C5-44BF-0C66-61E87E69A6C9}"/>
              </a:ext>
            </a:extLst>
          </p:cNvPr>
          <p:cNvSpPr/>
          <p:nvPr/>
        </p:nvSpPr>
        <p:spPr bwMode="auto">
          <a:xfrm>
            <a:off x="220687" y="2032000"/>
            <a:ext cx="11891936" cy="4756151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106984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B1304-B45C-C2DF-C4CC-02A0B4F9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– Migration (Public Preview)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A8ABF1-8E27-5D31-F40B-CD6061B11D6A}"/>
              </a:ext>
            </a:extLst>
          </p:cNvPr>
          <p:cNvGrpSpPr/>
          <p:nvPr/>
        </p:nvGrpSpPr>
        <p:grpSpPr>
          <a:xfrm>
            <a:off x="393251" y="3429000"/>
            <a:ext cx="4418236" cy="2840038"/>
            <a:chOff x="1661841" y="3867379"/>
            <a:chExt cx="4418236" cy="284003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837051CD-BB63-D57D-BFBC-0855A43A0B69}"/>
                </a:ext>
              </a:extLst>
            </p:cNvPr>
            <p:cNvSpPr/>
            <p:nvPr/>
          </p:nvSpPr>
          <p:spPr bwMode="auto">
            <a:xfrm>
              <a:off x="4172642" y="3867379"/>
              <a:ext cx="1907435" cy="2156435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Migrate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source appliance (Windows Server 2022)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CF1B43B-C9E2-88BD-DE23-D7F11205A97A}"/>
                </a:ext>
              </a:extLst>
            </p:cNvPr>
            <p:cNvGrpSpPr/>
            <p:nvPr/>
          </p:nvGrpSpPr>
          <p:grpSpPr>
            <a:xfrm>
              <a:off x="1661841" y="3867379"/>
              <a:ext cx="2439728" cy="664468"/>
              <a:chOff x="2096738" y="3663861"/>
              <a:chExt cx="2439728" cy="664468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88031A64-20D0-4A27-05E7-C93C025B9FFB}"/>
                  </a:ext>
                </a:extLst>
              </p:cNvPr>
              <p:cNvSpPr/>
              <p:nvPr/>
            </p:nvSpPr>
            <p:spPr bwMode="auto">
              <a:xfrm>
                <a:off x="2096738" y="3663861"/>
                <a:ext cx="2439728" cy="664468"/>
              </a:xfrm>
              <a:prstGeom prst="roundRect">
                <a:avLst>
                  <a:gd name="adj" fmla="val 4645"/>
                </a:avLst>
              </a:prstGeom>
              <a:solidFill>
                <a:srgbClr val="3F2E48"/>
              </a:solidFill>
              <a:ln w="12700" cap="flat" cmpd="sng" algn="ctr">
                <a:solidFill>
                  <a:srgbClr val="FF1919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Server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virtual machines</a:t>
                </a:r>
              </a:p>
            </p:txBody>
          </p:sp>
          <p:pic>
            <p:nvPicPr>
              <p:cNvPr id="132" name="Graphic 131">
                <a:extLst>
                  <a:ext uri="{FF2B5EF4-FFF2-40B4-BE49-F238E27FC236}">
                    <a16:creationId xmlns:a16="http://schemas.microsoft.com/office/drawing/2014/main" id="{D1575BC1-AD3D-A032-2B14-F5D9D1344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99666" y="3786545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552A74C-036D-F5FE-52E5-86E658F7A12E}"/>
                </a:ext>
              </a:extLst>
            </p:cNvPr>
            <p:cNvGrpSpPr/>
            <p:nvPr/>
          </p:nvGrpSpPr>
          <p:grpSpPr>
            <a:xfrm>
              <a:off x="1661841" y="4610294"/>
              <a:ext cx="2439728" cy="664468"/>
              <a:chOff x="2096738" y="3663861"/>
              <a:chExt cx="2439728" cy="66446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383D9AB-25EF-10D5-ED6A-0EC963FCED7D}"/>
                  </a:ext>
                </a:extLst>
              </p:cNvPr>
              <p:cNvSpPr/>
              <p:nvPr/>
            </p:nvSpPr>
            <p:spPr bwMode="auto">
              <a:xfrm>
                <a:off x="2096738" y="3663861"/>
                <a:ext cx="2439728" cy="664468"/>
              </a:xfrm>
              <a:prstGeom prst="roundRect">
                <a:avLst>
                  <a:gd name="adj" fmla="val 4645"/>
                </a:avLst>
              </a:prstGeom>
              <a:solidFill>
                <a:srgbClr val="3F2E48"/>
              </a:solidFill>
              <a:ln w="12700" cap="flat" cmpd="sng" algn="ctr">
                <a:solidFill>
                  <a:srgbClr val="FF1919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Client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virtual machines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61C5E1E6-D468-4B41-0C34-8B6714C90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99666" y="3786545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5AFD040-B90F-5B78-6A15-CBDB7E758146}"/>
                </a:ext>
              </a:extLst>
            </p:cNvPr>
            <p:cNvSpPr/>
            <p:nvPr/>
          </p:nvSpPr>
          <p:spPr bwMode="auto">
            <a:xfrm>
              <a:off x="1661841" y="5359346"/>
              <a:ext cx="2439728" cy="664468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solidFill>
                <a:srgbClr val="FF1919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Linux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virtual machines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46B72C6-6658-87FB-05A5-34D6285A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2914" y="5443930"/>
              <a:ext cx="457200" cy="457200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9F1F5225-6FC1-E3B8-854E-7E01A59C0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3260" y="4656862"/>
              <a:ext cx="626198" cy="626198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CFDA0D5-013C-691C-FF5A-52DFDB13D11F}"/>
                </a:ext>
              </a:extLst>
            </p:cNvPr>
            <p:cNvSpPr/>
            <p:nvPr/>
          </p:nvSpPr>
          <p:spPr bwMode="auto">
            <a:xfrm>
              <a:off x="1661841" y="6108398"/>
              <a:ext cx="4418236" cy="599019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VMware vSphere or Hyper-V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source cluster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E15D011-1CC7-F02F-984B-136A7E1ADB2D}"/>
                </a:ext>
              </a:extLst>
            </p:cNvPr>
            <p:cNvGrpSpPr/>
            <p:nvPr/>
          </p:nvGrpSpPr>
          <p:grpSpPr>
            <a:xfrm>
              <a:off x="1732914" y="6244077"/>
              <a:ext cx="860154" cy="365760"/>
              <a:chOff x="2183271" y="2405193"/>
              <a:chExt cx="860154" cy="36576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996611D7-A9AA-B8C9-CF99-14D18DECE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83271" y="240519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731BF7D-D819-1E5E-CFCD-DB66B4497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430468" y="240519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6F1096D6-48C5-48BA-14C5-C9068A03D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677665" y="240519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CDCA708-6A54-BCCE-CE7B-B9D3E79B777F}"/>
              </a:ext>
            </a:extLst>
          </p:cNvPr>
          <p:cNvSpPr/>
          <p:nvPr/>
        </p:nvSpPr>
        <p:spPr bwMode="auto">
          <a:xfrm>
            <a:off x="6435403" y="5670018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35D9DE-3D16-4E52-F394-AFF916BE5D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8771" y="5740927"/>
            <a:ext cx="457200" cy="4572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08427C1-CEAA-965C-2149-82AF4A558CAC}"/>
              </a:ext>
            </a:extLst>
          </p:cNvPr>
          <p:cNvGrpSpPr/>
          <p:nvPr/>
        </p:nvGrpSpPr>
        <p:grpSpPr>
          <a:xfrm>
            <a:off x="6435403" y="4049516"/>
            <a:ext cx="4418236" cy="557023"/>
            <a:chOff x="7549736" y="4476141"/>
            <a:chExt cx="4418236" cy="55702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265E5C-4FFC-17C5-0E6E-B407A6ECFDA6}"/>
                </a:ext>
              </a:extLst>
            </p:cNvPr>
            <p:cNvSpPr/>
            <p:nvPr/>
          </p:nvSpPr>
          <p:spPr bwMode="auto">
            <a:xfrm>
              <a:off x="7549736" y="4476141"/>
              <a:ext cx="4418236" cy="557023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resource bridge (ARB)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146C9EC6-B748-7EAB-0A91-AB2E7E1A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28824" y="4571772"/>
              <a:ext cx="365760" cy="365760"/>
            </a:xfrm>
            <a:prstGeom prst="rect">
              <a:avLst/>
            </a:prstGeom>
          </p:spPr>
        </p:pic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601240-6FE8-860B-0BA5-A7516A3AA3EF}"/>
              </a:ext>
            </a:extLst>
          </p:cNvPr>
          <p:cNvSpPr/>
          <p:nvPr/>
        </p:nvSpPr>
        <p:spPr bwMode="auto">
          <a:xfrm>
            <a:off x="6435403" y="3432496"/>
            <a:ext cx="4418236" cy="55702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target appliance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(Windows Server 2022)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812974F-B959-AAD9-C5DA-1A451E28E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85691" y="3397158"/>
            <a:ext cx="626198" cy="626198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4C3690F-5276-F5B2-F497-38CAA142996C}"/>
              </a:ext>
            </a:extLst>
          </p:cNvPr>
          <p:cNvSpPr/>
          <p:nvPr/>
        </p:nvSpPr>
        <p:spPr bwMode="auto">
          <a:xfrm>
            <a:off x="8704799" y="4666539"/>
            <a:ext cx="2148840" cy="928705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Logical Networks (LNET)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83D5C66-949A-2A52-D93F-BA3A053BAEC5}"/>
              </a:ext>
            </a:extLst>
          </p:cNvPr>
          <p:cNvCxnSpPr>
            <a:cxnSpLocks/>
            <a:stCxn id="16" idx="3"/>
            <a:endCxn id="31" idx="1"/>
          </p:cNvCxnSpPr>
          <p:nvPr/>
        </p:nvCxnSpPr>
        <p:spPr>
          <a:xfrm flipV="1">
            <a:off x="4811487" y="5969528"/>
            <a:ext cx="1623916" cy="1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479DD6C-A82C-1F34-0C60-FB4541D37F68}"/>
              </a:ext>
            </a:extLst>
          </p:cNvPr>
          <p:cNvSpPr txBox="1"/>
          <p:nvPr/>
        </p:nvSpPr>
        <p:spPr>
          <a:xfrm>
            <a:off x="4747466" y="5705004"/>
            <a:ext cx="1751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Delta replication (hourly)</a:t>
            </a:r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A2075C0F-DF2F-71EC-B2ED-5BAFD48E50CF}"/>
              </a:ext>
            </a:extLst>
          </p:cNvPr>
          <p:cNvSpPr/>
          <p:nvPr/>
        </p:nvSpPr>
        <p:spPr bwMode="auto">
          <a:xfrm>
            <a:off x="5486285" y="603429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4FD05A-0A79-B079-EC4A-B998B44609CB}"/>
              </a:ext>
            </a:extLst>
          </p:cNvPr>
          <p:cNvSpPr txBox="1"/>
          <p:nvPr/>
        </p:nvSpPr>
        <p:spPr>
          <a:xfrm>
            <a:off x="3117598" y="6322024"/>
            <a:ext cx="5011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Once migration starts, one final delta replication is completed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F4CDD7-7ABD-63C4-F989-212B9F3E1B73}"/>
              </a:ext>
            </a:extLst>
          </p:cNvPr>
          <p:cNvGrpSpPr/>
          <p:nvPr/>
        </p:nvGrpSpPr>
        <p:grpSpPr>
          <a:xfrm>
            <a:off x="6435403" y="2986037"/>
            <a:ext cx="4418236" cy="375549"/>
            <a:chOff x="7533953" y="2901430"/>
            <a:chExt cx="4418236" cy="37554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7975F5-FA90-932F-D158-F479F72AD549}"/>
                </a:ext>
              </a:extLst>
            </p:cNvPr>
            <p:cNvSpPr/>
            <p:nvPr/>
          </p:nvSpPr>
          <p:spPr bwMode="auto">
            <a:xfrm>
              <a:off x="7533953" y="2901430"/>
              <a:ext cx="4418236" cy="375549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Server virtual machines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B5C02F6-349E-DC14-76BC-373737907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8761" y="2958979"/>
              <a:ext cx="274320" cy="274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8EF93C-76CD-100E-61C0-98B67A5688A4}"/>
              </a:ext>
            </a:extLst>
          </p:cNvPr>
          <p:cNvGrpSpPr/>
          <p:nvPr/>
        </p:nvGrpSpPr>
        <p:grpSpPr>
          <a:xfrm>
            <a:off x="6435403" y="2559818"/>
            <a:ext cx="4418236" cy="375549"/>
            <a:chOff x="7533953" y="2901430"/>
            <a:chExt cx="4418236" cy="37554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4819E3-2AA4-E3A8-E612-5559F963A0D9}"/>
                </a:ext>
              </a:extLst>
            </p:cNvPr>
            <p:cNvSpPr/>
            <p:nvPr/>
          </p:nvSpPr>
          <p:spPr bwMode="auto">
            <a:xfrm>
              <a:off x="7533953" y="2901430"/>
              <a:ext cx="4418236" cy="375549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Client virtual machines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C69EB4FE-997D-E17D-FFED-384F3BE27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8761" y="2958979"/>
              <a:ext cx="274320" cy="27432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E9765D2-5B95-4E78-DA97-0C3DF8E50F38}"/>
              </a:ext>
            </a:extLst>
          </p:cNvPr>
          <p:cNvSpPr/>
          <p:nvPr/>
        </p:nvSpPr>
        <p:spPr bwMode="auto">
          <a:xfrm>
            <a:off x="6435403" y="2133599"/>
            <a:ext cx="4418236" cy="37554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Linux virtual machines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9D976A31-0DCD-DBC8-66AE-431BEB86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3470" y="2187300"/>
            <a:ext cx="274320" cy="27432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55532CB-061A-D83B-5BC0-49DC4C1DFAF3}"/>
              </a:ext>
            </a:extLst>
          </p:cNvPr>
          <p:cNvCxnSpPr>
            <a:cxnSpLocks/>
            <a:stCxn id="34" idx="3"/>
            <a:endCxn id="20" idx="3"/>
          </p:cNvCxnSpPr>
          <p:nvPr/>
        </p:nvCxnSpPr>
        <p:spPr>
          <a:xfrm flipV="1">
            <a:off x="10853639" y="3173812"/>
            <a:ext cx="12700" cy="1154216"/>
          </a:xfrm>
          <a:prstGeom prst="bentConnector3">
            <a:avLst>
              <a:gd name="adj1" fmla="val 1800000"/>
            </a:avLst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8F7A85-1C10-003F-5979-33E16A2F44CB}"/>
              </a:ext>
            </a:extLst>
          </p:cNvPr>
          <p:cNvCxnSpPr>
            <a:cxnSpLocks/>
            <a:stCxn id="34" idx="3"/>
            <a:endCxn id="23" idx="3"/>
          </p:cNvCxnSpPr>
          <p:nvPr/>
        </p:nvCxnSpPr>
        <p:spPr>
          <a:xfrm flipV="1">
            <a:off x="10853639" y="2747593"/>
            <a:ext cx="12700" cy="1580435"/>
          </a:xfrm>
          <a:prstGeom prst="bentConnector3">
            <a:avLst>
              <a:gd name="adj1" fmla="val 1800000"/>
            </a:avLst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73392A5-783B-2E4C-2067-9ACB346DDA81}"/>
              </a:ext>
            </a:extLst>
          </p:cNvPr>
          <p:cNvCxnSpPr>
            <a:cxnSpLocks/>
            <a:stCxn id="34" idx="3"/>
            <a:endCxn id="26" idx="3"/>
          </p:cNvCxnSpPr>
          <p:nvPr/>
        </p:nvCxnSpPr>
        <p:spPr>
          <a:xfrm flipV="1">
            <a:off x="10853639" y="2321374"/>
            <a:ext cx="12700" cy="2006654"/>
          </a:xfrm>
          <a:prstGeom prst="bentConnector3">
            <a:avLst>
              <a:gd name="adj1" fmla="val 1800000"/>
            </a:avLst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EFAB5A-7A7D-A050-B289-D44B241D211A}"/>
              </a:ext>
            </a:extLst>
          </p:cNvPr>
          <p:cNvSpPr txBox="1"/>
          <p:nvPr/>
        </p:nvSpPr>
        <p:spPr>
          <a:xfrm>
            <a:off x="10853639" y="4361447"/>
            <a:ext cx="1258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ARB starts migrated virtual machine on target cluster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89B50B9-1125-2E59-DF3C-F096D3E7C19C}"/>
              </a:ext>
            </a:extLst>
          </p:cNvPr>
          <p:cNvSpPr/>
          <p:nvPr/>
        </p:nvSpPr>
        <p:spPr bwMode="auto">
          <a:xfrm>
            <a:off x="10937850" y="391235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BDF98E-8B5D-02E1-2160-1D092AEBAA87}"/>
              </a:ext>
            </a:extLst>
          </p:cNvPr>
          <p:cNvSpPr txBox="1"/>
          <p:nvPr/>
        </p:nvSpPr>
        <p:spPr>
          <a:xfrm>
            <a:off x="307605" y="2913529"/>
            <a:ext cx="261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turns off source virtual machine after final delta replication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7F6B34-3CCA-991B-7B17-B9487573C08E}"/>
              </a:ext>
            </a:extLst>
          </p:cNvPr>
          <p:cNvGrpSpPr/>
          <p:nvPr/>
        </p:nvGrpSpPr>
        <p:grpSpPr>
          <a:xfrm>
            <a:off x="-62894" y="1118947"/>
            <a:ext cx="1356501" cy="825542"/>
            <a:chOff x="87694" y="863579"/>
            <a:chExt cx="1356501" cy="825542"/>
          </a:xfrm>
        </p:grpSpPr>
        <p:pic>
          <p:nvPicPr>
            <p:cNvPr id="62" name="Graphic 61" descr="User">
              <a:extLst>
                <a:ext uri="{FF2B5EF4-FFF2-40B4-BE49-F238E27FC236}">
                  <a16:creationId xmlns:a16="http://schemas.microsoft.com/office/drawing/2014/main" id="{DE5FF02E-3A82-7EC5-831B-B997453CE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61BF70B-ABF4-F273-D072-8EDCD7C3EEDC}"/>
                </a:ext>
              </a:extLst>
            </p:cNvPr>
            <p:cNvSpPr txBox="1"/>
            <p:nvPr/>
          </p:nvSpPr>
          <p:spPr>
            <a:xfrm>
              <a:off x="87694" y="1458289"/>
              <a:ext cx="1356501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ITOps</a:t>
              </a:r>
            </a:p>
          </p:txBody>
        </p:sp>
      </p:grp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352ED8A-D141-04EF-54BF-BB0414A46960}"/>
              </a:ext>
            </a:extLst>
          </p:cNvPr>
          <p:cNvCxnSpPr>
            <a:cxnSpLocks/>
            <a:stCxn id="62" idx="1"/>
            <a:endCxn id="131" idx="1"/>
          </p:cNvCxnSpPr>
          <p:nvPr/>
        </p:nvCxnSpPr>
        <p:spPr>
          <a:xfrm rot="10800000" flipH="1" flipV="1">
            <a:off x="339865" y="1394436"/>
            <a:ext cx="53385" cy="2366797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DC96A6B-ACCE-871B-9BCA-C1049EBAED15}"/>
              </a:ext>
            </a:extLst>
          </p:cNvPr>
          <p:cNvCxnSpPr>
            <a:cxnSpLocks/>
            <a:stCxn id="62" idx="1"/>
            <a:endCxn id="4" idx="1"/>
          </p:cNvCxnSpPr>
          <p:nvPr/>
        </p:nvCxnSpPr>
        <p:spPr>
          <a:xfrm rot="10800000" flipH="1" flipV="1">
            <a:off x="339865" y="1394437"/>
            <a:ext cx="53385" cy="3109712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460735A-A34B-2EF4-2F85-A883EEB61138}"/>
              </a:ext>
            </a:extLst>
          </p:cNvPr>
          <p:cNvCxnSpPr>
            <a:cxnSpLocks/>
            <a:stCxn id="62" idx="1"/>
            <a:endCxn id="7" idx="1"/>
          </p:cNvCxnSpPr>
          <p:nvPr/>
        </p:nvCxnSpPr>
        <p:spPr>
          <a:xfrm rot="10800000" flipH="1" flipV="1">
            <a:off x="339865" y="1394437"/>
            <a:ext cx="53385" cy="3858764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1F6DE84D-A4E7-89E7-70D6-A62401D2A519}"/>
              </a:ext>
            </a:extLst>
          </p:cNvPr>
          <p:cNvSpPr/>
          <p:nvPr/>
        </p:nvSpPr>
        <p:spPr bwMode="auto">
          <a:xfrm>
            <a:off x="49415" y="269980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978AE2E-641E-65A1-30F0-213FC8F2DB89}"/>
              </a:ext>
            </a:extLst>
          </p:cNvPr>
          <p:cNvSpPr/>
          <p:nvPr/>
        </p:nvSpPr>
        <p:spPr bwMode="auto">
          <a:xfrm>
            <a:off x="6435403" y="638678"/>
            <a:ext cx="4418236" cy="1083204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DCCA392-1D36-F70A-0C4E-29CE785D1903}"/>
              </a:ext>
            </a:extLst>
          </p:cNvPr>
          <p:cNvGrpSpPr/>
          <p:nvPr/>
        </p:nvGrpSpPr>
        <p:grpSpPr>
          <a:xfrm>
            <a:off x="7035176" y="713104"/>
            <a:ext cx="3218689" cy="920362"/>
            <a:chOff x="7038638" y="807983"/>
            <a:chExt cx="3218689" cy="92036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0ACAD423-030F-BCDA-8BEF-00B5343B6762}"/>
                </a:ext>
              </a:extLst>
            </p:cNvPr>
            <p:cNvSpPr/>
            <p:nvPr/>
          </p:nvSpPr>
          <p:spPr bwMode="auto">
            <a:xfrm>
              <a:off x="7038638" y="836811"/>
              <a:ext cx="3218689" cy="891534"/>
            </a:xfrm>
            <a:prstGeom prst="roundRect">
              <a:avLst>
                <a:gd name="adj" fmla="val 4645"/>
              </a:avLst>
            </a:prstGeom>
            <a:solidFill>
              <a:srgbClr val="07075D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Migrate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8E6A19F8-DF58-330C-FB1D-79FBEFA3E94B}"/>
                </a:ext>
              </a:extLst>
            </p:cNvPr>
            <p:cNvSpPr/>
            <p:nvPr/>
          </p:nvSpPr>
          <p:spPr bwMode="auto">
            <a:xfrm>
              <a:off x="7261179" y="1318908"/>
              <a:ext cx="2788590" cy="286123"/>
            </a:xfrm>
            <a:prstGeom prst="roundRect">
              <a:avLst>
                <a:gd name="adj" fmla="val 4645"/>
              </a:avLst>
            </a:prstGeom>
            <a:solidFill>
              <a:srgbClr val="07075D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New Project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F7A097AB-7FD6-532A-1713-75BA643A4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68" y="807983"/>
              <a:ext cx="495083" cy="495083"/>
            </a:xfrm>
            <a:prstGeom prst="rect">
              <a:avLst/>
            </a:prstGeom>
          </p:spPr>
        </p:pic>
      </p:grpSp>
      <p:pic>
        <p:nvPicPr>
          <p:cNvPr id="94" name="Graphic 93">
            <a:extLst>
              <a:ext uri="{FF2B5EF4-FFF2-40B4-BE49-F238E27FC236}">
                <a16:creationId xmlns:a16="http://schemas.microsoft.com/office/drawing/2014/main" id="{B60E5B85-16AC-3E39-85A7-FA8F7779D4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65101" y="694513"/>
            <a:ext cx="517998" cy="517998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AB6A7A56-16D7-3D74-F8E2-F2EB618D31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82495" y="2089593"/>
            <a:ext cx="457200" cy="457200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0FFA6145-8270-EEA1-BE08-E45D465C2D5C}"/>
              </a:ext>
            </a:extLst>
          </p:cNvPr>
          <p:cNvGrpSpPr/>
          <p:nvPr/>
        </p:nvGrpSpPr>
        <p:grpSpPr>
          <a:xfrm>
            <a:off x="6435403" y="4666511"/>
            <a:ext cx="2148840" cy="928705"/>
            <a:chOff x="9230066" y="4863024"/>
            <a:chExt cx="1593168" cy="1038666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B6787EAC-73D9-8642-3655-ABAA1FE86D1E}"/>
                </a:ext>
              </a:extLst>
            </p:cNvPr>
            <p:cNvSpPr/>
            <p:nvPr/>
          </p:nvSpPr>
          <p:spPr bwMode="auto">
            <a:xfrm>
              <a:off x="9230066" y="4863024"/>
              <a:ext cx="1593168" cy="103866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Cluster Shared Volume (CSV)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7A06541E-A4DD-681C-BCC9-469DAFDAD681}"/>
                </a:ext>
              </a:extLst>
            </p:cNvPr>
            <p:cNvSpPr/>
            <p:nvPr/>
          </p:nvSpPr>
          <p:spPr bwMode="auto">
            <a:xfrm>
              <a:off x="9311909" y="5199416"/>
              <a:ext cx="1438604" cy="599019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Storage Path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BE37B1F6-078B-1346-5C8F-A7F2AB5DF2D5}"/>
              </a:ext>
            </a:extLst>
          </p:cNvPr>
          <p:cNvSpPr txBox="1"/>
          <p:nvPr/>
        </p:nvSpPr>
        <p:spPr>
          <a:xfrm>
            <a:off x="1747629" y="903165"/>
            <a:ext cx="3521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Once replication is complete, user initiate a migration from Azure Migrate in the Azure portal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624E348-4420-32D2-34FD-B45E2AC439F5}"/>
              </a:ext>
            </a:extLst>
          </p:cNvPr>
          <p:cNvCxnSpPr/>
          <p:nvPr/>
        </p:nvCxnSpPr>
        <p:spPr>
          <a:xfrm>
            <a:off x="890845" y="1394436"/>
            <a:ext cx="613512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D1D84AA6-870A-DE73-3609-0D8F87FE7B34}"/>
              </a:ext>
            </a:extLst>
          </p:cNvPr>
          <p:cNvSpPr/>
          <p:nvPr/>
        </p:nvSpPr>
        <p:spPr bwMode="auto">
          <a:xfrm>
            <a:off x="1565375" y="98505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1258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5D7D-69F7-DE9A-9978-F5ABA1049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22A6-AEA0-504E-2118-E3CB805F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Azure Migrate for Azure Local – Decommission (Public Preview) 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C5D1715-00DD-A6E7-6F3F-C6F263F4D479}"/>
              </a:ext>
            </a:extLst>
          </p:cNvPr>
          <p:cNvSpPr/>
          <p:nvPr/>
        </p:nvSpPr>
        <p:spPr bwMode="auto">
          <a:xfrm>
            <a:off x="827896" y="2117345"/>
            <a:ext cx="10819169" cy="4417568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6926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2EBF6C-0B28-608A-7AFA-EB32534F026F}"/>
              </a:ext>
            </a:extLst>
          </p:cNvPr>
          <p:cNvGrpSpPr/>
          <p:nvPr/>
        </p:nvGrpSpPr>
        <p:grpSpPr>
          <a:xfrm>
            <a:off x="1000460" y="3514344"/>
            <a:ext cx="4418236" cy="2840038"/>
            <a:chOff x="1661841" y="3867379"/>
            <a:chExt cx="4418236" cy="284003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339463C9-2165-5842-E901-37215E2FCC73}"/>
                </a:ext>
              </a:extLst>
            </p:cNvPr>
            <p:cNvSpPr/>
            <p:nvPr/>
          </p:nvSpPr>
          <p:spPr bwMode="auto">
            <a:xfrm>
              <a:off x="4172642" y="3867379"/>
              <a:ext cx="1907435" cy="2156435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solidFill>
                <a:srgbClr val="FF191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Migrate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source appliance (Windows Server 2022)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4E69025-379D-29A5-E376-C2FA9C03B49D}"/>
                </a:ext>
              </a:extLst>
            </p:cNvPr>
            <p:cNvGrpSpPr/>
            <p:nvPr/>
          </p:nvGrpSpPr>
          <p:grpSpPr>
            <a:xfrm>
              <a:off x="1661841" y="3867379"/>
              <a:ext cx="2439728" cy="664468"/>
              <a:chOff x="2096738" y="3663861"/>
              <a:chExt cx="2439728" cy="664468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FBD10194-2C03-FE09-342E-A576149BE9C1}"/>
                  </a:ext>
                </a:extLst>
              </p:cNvPr>
              <p:cNvSpPr/>
              <p:nvPr/>
            </p:nvSpPr>
            <p:spPr bwMode="auto">
              <a:xfrm>
                <a:off x="2096738" y="3663861"/>
                <a:ext cx="2439728" cy="664468"/>
              </a:xfrm>
              <a:prstGeom prst="roundRect">
                <a:avLst>
                  <a:gd name="adj" fmla="val 4645"/>
                </a:avLst>
              </a:prstGeom>
              <a:solidFill>
                <a:srgbClr val="3F2E48"/>
              </a:solidFill>
              <a:ln w="12700" cap="flat" cmpd="sng" algn="ctr">
                <a:solidFill>
                  <a:srgbClr val="FF191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Server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virtual machines</a:t>
                </a:r>
              </a:p>
            </p:txBody>
          </p:sp>
          <p:pic>
            <p:nvPicPr>
              <p:cNvPr id="132" name="Graphic 131">
                <a:extLst>
                  <a:ext uri="{FF2B5EF4-FFF2-40B4-BE49-F238E27FC236}">
                    <a16:creationId xmlns:a16="http://schemas.microsoft.com/office/drawing/2014/main" id="{689AEC06-33DF-9E5E-64B9-20A39ED9C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99666" y="3786545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FB50F92-B9ED-9039-0C69-22EEE5AFCD3D}"/>
                </a:ext>
              </a:extLst>
            </p:cNvPr>
            <p:cNvGrpSpPr/>
            <p:nvPr/>
          </p:nvGrpSpPr>
          <p:grpSpPr>
            <a:xfrm>
              <a:off x="1661841" y="4610294"/>
              <a:ext cx="2439728" cy="664468"/>
              <a:chOff x="2096738" y="3663861"/>
              <a:chExt cx="2439728" cy="66446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E0BBE55-EA8F-F235-B310-BD3E1BB41023}"/>
                  </a:ext>
                </a:extLst>
              </p:cNvPr>
              <p:cNvSpPr/>
              <p:nvPr/>
            </p:nvSpPr>
            <p:spPr bwMode="auto">
              <a:xfrm>
                <a:off x="2096738" y="3663861"/>
                <a:ext cx="2439728" cy="664468"/>
              </a:xfrm>
              <a:prstGeom prst="roundRect">
                <a:avLst>
                  <a:gd name="adj" fmla="val 4645"/>
                </a:avLst>
              </a:prstGeom>
              <a:solidFill>
                <a:srgbClr val="3F2E48"/>
              </a:solidFill>
              <a:ln w="12700" cap="flat" cmpd="sng" algn="ctr">
                <a:solidFill>
                  <a:srgbClr val="FF191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Client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virtual machines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DD6E05F2-2294-823C-3FDB-9CA09C0EE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99666" y="3786545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35480D9-083D-FA73-4D44-AE313E73CB24}"/>
                </a:ext>
              </a:extLst>
            </p:cNvPr>
            <p:cNvSpPr/>
            <p:nvPr/>
          </p:nvSpPr>
          <p:spPr bwMode="auto">
            <a:xfrm>
              <a:off x="1661841" y="5359346"/>
              <a:ext cx="2439728" cy="664468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solidFill>
                <a:srgbClr val="FF191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Linux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virtual machines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AF448DF-584C-9519-A1BD-8EE20D55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2914" y="5443930"/>
              <a:ext cx="457200" cy="457200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6E4FB3DD-97B4-EA9B-5EFA-F425AB35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3260" y="4656862"/>
              <a:ext cx="626198" cy="626198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62AC033-A1D2-FAC4-4AD5-1783B7350DDC}"/>
                </a:ext>
              </a:extLst>
            </p:cNvPr>
            <p:cNvSpPr/>
            <p:nvPr/>
          </p:nvSpPr>
          <p:spPr bwMode="auto">
            <a:xfrm>
              <a:off x="1661841" y="6108398"/>
              <a:ext cx="4418236" cy="599019"/>
            </a:xfrm>
            <a:prstGeom prst="roundRect">
              <a:avLst>
                <a:gd name="adj" fmla="val 4645"/>
              </a:avLst>
            </a:prstGeom>
            <a:solidFill>
              <a:srgbClr val="3F2E48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VMware vSphere or Hyper-V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source cluster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5175BF-2075-0AE1-1B7A-0BF61D676936}"/>
                </a:ext>
              </a:extLst>
            </p:cNvPr>
            <p:cNvGrpSpPr/>
            <p:nvPr/>
          </p:nvGrpSpPr>
          <p:grpSpPr>
            <a:xfrm>
              <a:off x="1732914" y="6244077"/>
              <a:ext cx="860154" cy="365760"/>
              <a:chOff x="2183271" y="2405193"/>
              <a:chExt cx="860154" cy="36576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DCA3A56A-AA87-E923-7D3C-A61763A99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83271" y="240519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5082AC7A-E1F1-466B-6CB3-287778CD7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430468" y="240519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D3ADEF9D-AE9E-17B2-D5F6-39BDD4BFC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677665" y="240519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401570-9817-2A73-F30F-0FD3301CD9EA}"/>
              </a:ext>
            </a:extLst>
          </p:cNvPr>
          <p:cNvSpPr/>
          <p:nvPr/>
        </p:nvSpPr>
        <p:spPr bwMode="auto">
          <a:xfrm>
            <a:off x="7042612" y="5755362"/>
            <a:ext cx="4418236" cy="59901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B2BA2E-1191-B8F7-3FEE-C4D87E20E5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5980" y="5826271"/>
            <a:ext cx="457200" cy="4572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DBE40C8-522F-7CCD-CB9A-CC0805DC1000}"/>
              </a:ext>
            </a:extLst>
          </p:cNvPr>
          <p:cNvGrpSpPr/>
          <p:nvPr/>
        </p:nvGrpSpPr>
        <p:grpSpPr>
          <a:xfrm>
            <a:off x="7042612" y="4134860"/>
            <a:ext cx="4418236" cy="557023"/>
            <a:chOff x="7549736" y="4476141"/>
            <a:chExt cx="4418236" cy="55702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CDF58B4-B5F7-7AB3-3BBE-92612709991A}"/>
                </a:ext>
              </a:extLst>
            </p:cNvPr>
            <p:cNvSpPr/>
            <p:nvPr/>
          </p:nvSpPr>
          <p:spPr bwMode="auto">
            <a:xfrm>
              <a:off x="7549736" y="4476141"/>
              <a:ext cx="4418236" cy="557023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resource bridge (ARB)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B6F4F9A-845C-8BB8-9A6B-22A33F061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28824" y="4571772"/>
              <a:ext cx="365760" cy="365760"/>
            </a:xfrm>
            <a:prstGeom prst="rect">
              <a:avLst/>
            </a:prstGeom>
          </p:spPr>
        </p:pic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4311C27-5B86-D2FC-0A6E-E9E4024450FB}"/>
              </a:ext>
            </a:extLst>
          </p:cNvPr>
          <p:cNvSpPr/>
          <p:nvPr/>
        </p:nvSpPr>
        <p:spPr bwMode="auto">
          <a:xfrm>
            <a:off x="7042612" y="3517840"/>
            <a:ext cx="4418236" cy="55702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FF19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Migrate target appliance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(Windows Server 2022)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BCA22C2-F8B4-5204-6B5D-105A94FAD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2900" y="3482502"/>
            <a:ext cx="626198" cy="626198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19643C3-CFAF-B020-2C89-6A4BDFF0A986}"/>
              </a:ext>
            </a:extLst>
          </p:cNvPr>
          <p:cNvSpPr/>
          <p:nvPr/>
        </p:nvSpPr>
        <p:spPr bwMode="auto">
          <a:xfrm>
            <a:off x="9312008" y="4751883"/>
            <a:ext cx="2148840" cy="928705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Logical Networks (LNET)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1AA1FB-92B8-7F04-1F50-DD7145C0DFE1}"/>
              </a:ext>
            </a:extLst>
          </p:cNvPr>
          <p:cNvGrpSpPr/>
          <p:nvPr/>
        </p:nvGrpSpPr>
        <p:grpSpPr>
          <a:xfrm>
            <a:off x="7042612" y="3071381"/>
            <a:ext cx="4418236" cy="375549"/>
            <a:chOff x="7533953" y="2901430"/>
            <a:chExt cx="4418236" cy="37554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F986DE-C4E3-0D07-1F02-2DA07CD873D2}"/>
                </a:ext>
              </a:extLst>
            </p:cNvPr>
            <p:cNvSpPr/>
            <p:nvPr/>
          </p:nvSpPr>
          <p:spPr bwMode="auto">
            <a:xfrm>
              <a:off x="7533953" y="2901430"/>
              <a:ext cx="4418236" cy="375549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Server virtual machines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6D3691F-97D2-AC48-AF56-AEA731743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8761" y="2958979"/>
              <a:ext cx="274320" cy="274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553F63-194A-6769-FF82-0A73CBC34FDA}"/>
              </a:ext>
            </a:extLst>
          </p:cNvPr>
          <p:cNvGrpSpPr/>
          <p:nvPr/>
        </p:nvGrpSpPr>
        <p:grpSpPr>
          <a:xfrm>
            <a:off x="7042612" y="2645162"/>
            <a:ext cx="4418236" cy="375549"/>
            <a:chOff x="7533953" y="2901430"/>
            <a:chExt cx="4418236" cy="37554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CAE5C9E-BD60-C162-CD14-7A568483DA91}"/>
                </a:ext>
              </a:extLst>
            </p:cNvPr>
            <p:cNvSpPr/>
            <p:nvPr/>
          </p:nvSpPr>
          <p:spPr bwMode="auto">
            <a:xfrm>
              <a:off x="7533953" y="2901430"/>
              <a:ext cx="4418236" cy="375549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Client virtual machines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132425-4D48-4B51-F156-2E5BCBD36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8761" y="2958979"/>
              <a:ext cx="274320" cy="27432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EF8AAE-AF52-192F-61C9-6D158BF20E57}"/>
              </a:ext>
            </a:extLst>
          </p:cNvPr>
          <p:cNvSpPr/>
          <p:nvPr/>
        </p:nvSpPr>
        <p:spPr bwMode="auto">
          <a:xfrm>
            <a:off x="7042612" y="2218943"/>
            <a:ext cx="4418236" cy="37554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Linux virtual machines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03549848-D1A1-7C9E-6E4A-E6FB91F73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0679" y="2272644"/>
            <a:ext cx="274320" cy="27432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B60D6EA-E1E1-4C39-8B14-9821D68580D2}"/>
              </a:ext>
            </a:extLst>
          </p:cNvPr>
          <p:cNvGrpSpPr/>
          <p:nvPr/>
        </p:nvGrpSpPr>
        <p:grpSpPr>
          <a:xfrm>
            <a:off x="544315" y="1204291"/>
            <a:ext cx="1356501" cy="825542"/>
            <a:chOff x="87694" y="863579"/>
            <a:chExt cx="1356501" cy="825542"/>
          </a:xfrm>
        </p:grpSpPr>
        <p:pic>
          <p:nvPicPr>
            <p:cNvPr id="62" name="Graphic 61" descr="User">
              <a:extLst>
                <a:ext uri="{FF2B5EF4-FFF2-40B4-BE49-F238E27FC236}">
                  <a16:creationId xmlns:a16="http://schemas.microsoft.com/office/drawing/2014/main" id="{1180DB8E-1246-2445-5924-9BB4FB537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F38ABA-5D0B-3AC0-6B88-5C8AB8ADF032}"/>
                </a:ext>
              </a:extLst>
            </p:cNvPr>
            <p:cNvSpPr txBox="1"/>
            <p:nvPr/>
          </p:nvSpPr>
          <p:spPr>
            <a:xfrm>
              <a:off x="87694" y="1458289"/>
              <a:ext cx="1356501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ITOps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7691A6B-662C-5D7E-DEF9-FDD77AF132D5}"/>
              </a:ext>
            </a:extLst>
          </p:cNvPr>
          <p:cNvCxnSpPr>
            <a:cxnSpLocks/>
            <a:stCxn id="62" idx="3"/>
            <a:endCxn id="110" idx="0"/>
          </p:cNvCxnSpPr>
          <p:nvPr/>
        </p:nvCxnSpPr>
        <p:spPr>
          <a:xfrm>
            <a:off x="1498054" y="1479781"/>
            <a:ext cx="2966925" cy="2034563"/>
          </a:xfrm>
          <a:prstGeom prst="bentConnector2">
            <a:avLst/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28EDD1E-FC6C-DD4D-C52C-4BFA9912F781}"/>
              </a:ext>
            </a:extLst>
          </p:cNvPr>
          <p:cNvSpPr/>
          <p:nvPr/>
        </p:nvSpPr>
        <p:spPr bwMode="auto">
          <a:xfrm>
            <a:off x="7042612" y="724022"/>
            <a:ext cx="4418236" cy="1083204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991E1A-AD00-5D22-261B-89114D0F76A0}"/>
              </a:ext>
            </a:extLst>
          </p:cNvPr>
          <p:cNvGrpSpPr/>
          <p:nvPr/>
        </p:nvGrpSpPr>
        <p:grpSpPr>
          <a:xfrm>
            <a:off x="7642385" y="798448"/>
            <a:ext cx="3218689" cy="920362"/>
            <a:chOff x="7038638" y="807983"/>
            <a:chExt cx="3218689" cy="92036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44715FCF-A5D5-DB51-1414-F328734F4911}"/>
                </a:ext>
              </a:extLst>
            </p:cNvPr>
            <p:cNvSpPr/>
            <p:nvPr/>
          </p:nvSpPr>
          <p:spPr bwMode="auto">
            <a:xfrm>
              <a:off x="7038638" y="836811"/>
              <a:ext cx="3218689" cy="891534"/>
            </a:xfrm>
            <a:prstGeom prst="roundRect">
              <a:avLst>
                <a:gd name="adj" fmla="val 4645"/>
              </a:avLst>
            </a:prstGeom>
            <a:solidFill>
              <a:srgbClr val="07075D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3716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Migrate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5A50D67-8B51-DC43-65AD-75C40DF35E4D}"/>
                </a:ext>
              </a:extLst>
            </p:cNvPr>
            <p:cNvSpPr/>
            <p:nvPr/>
          </p:nvSpPr>
          <p:spPr bwMode="auto">
            <a:xfrm>
              <a:off x="7261179" y="1318908"/>
              <a:ext cx="2788590" cy="286123"/>
            </a:xfrm>
            <a:prstGeom prst="roundRect">
              <a:avLst>
                <a:gd name="adj" fmla="val 4645"/>
              </a:avLst>
            </a:prstGeom>
            <a:solidFill>
              <a:srgbClr val="07075D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New Project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2F502FDF-A3D3-E4F0-A303-34E234200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68" y="807983"/>
              <a:ext cx="495083" cy="495083"/>
            </a:xfrm>
            <a:prstGeom prst="rect">
              <a:avLst/>
            </a:prstGeom>
          </p:spPr>
        </p:pic>
      </p:grpSp>
      <p:pic>
        <p:nvPicPr>
          <p:cNvPr id="94" name="Graphic 93">
            <a:extLst>
              <a:ext uri="{FF2B5EF4-FFF2-40B4-BE49-F238E27FC236}">
                <a16:creationId xmlns:a16="http://schemas.microsoft.com/office/drawing/2014/main" id="{E169A1E8-0F02-29AD-D7C5-4803E4C822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72310" y="779857"/>
            <a:ext cx="517998" cy="51799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073764A-4BAB-E389-5B9F-049964D40E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89704" y="2174937"/>
            <a:ext cx="457200" cy="4572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9E3850-6725-6676-CD56-C13405679A93}"/>
              </a:ext>
            </a:extLst>
          </p:cNvPr>
          <p:cNvCxnSpPr>
            <a:cxnSpLocks/>
          </p:cNvCxnSpPr>
          <p:nvPr/>
        </p:nvCxnSpPr>
        <p:spPr>
          <a:xfrm>
            <a:off x="1000460" y="3514344"/>
            <a:ext cx="2417842" cy="2143421"/>
          </a:xfrm>
          <a:prstGeom prst="line">
            <a:avLst/>
          </a:prstGeom>
          <a:ln w="76200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A2C835-8032-9914-CE2E-0928E4D81688}"/>
              </a:ext>
            </a:extLst>
          </p:cNvPr>
          <p:cNvCxnSpPr>
            <a:cxnSpLocks/>
          </p:cNvCxnSpPr>
          <p:nvPr/>
        </p:nvCxnSpPr>
        <p:spPr>
          <a:xfrm flipH="1">
            <a:off x="1024947" y="3517271"/>
            <a:ext cx="2393355" cy="2123939"/>
          </a:xfrm>
          <a:prstGeom prst="line">
            <a:avLst/>
          </a:prstGeom>
          <a:ln w="76200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D5379CD-D65D-A4E3-2A6F-9EB49D96D28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498054" y="1479781"/>
            <a:ext cx="5544558" cy="2316571"/>
          </a:xfrm>
          <a:prstGeom prst="bentConnector3">
            <a:avLst>
              <a:gd name="adj1" fmla="val 93648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292B282-D5A7-C984-ABFC-1598A0C643D8}"/>
              </a:ext>
            </a:extLst>
          </p:cNvPr>
          <p:cNvSpPr txBox="1"/>
          <p:nvPr/>
        </p:nvSpPr>
        <p:spPr>
          <a:xfrm>
            <a:off x="4521683" y="2592712"/>
            <a:ext cx="21524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000">
                <a:solidFill>
                  <a:srgbClr val="FFC000"/>
                </a:solidFill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Upon completion, user deletes both source and target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Azure Migrate appliance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AAFA682B-C378-7158-AD52-FC0FCCE23CFC}"/>
              </a:ext>
            </a:extLst>
          </p:cNvPr>
          <p:cNvSpPr/>
          <p:nvPr/>
        </p:nvSpPr>
        <p:spPr bwMode="auto">
          <a:xfrm>
            <a:off x="4327818" y="250812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D9026093-8A1A-E6AB-369D-D5861EE54A86}"/>
              </a:ext>
            </a:extLst>
          </p:cNvPr>
          <p:cNvSpPr/>
          <p:nvPr/>
        </p:nvSpPr>
        <p:spPr bwMode="auto">
          <a:xfrm>
            <a:off x="6565739" y="251004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5D4834-E7A2-94EB-2DA9-C31498521B32}"/>
              </a:ext>
            </a:extLst>
          </p:cNvPr>
          <p:cNvCxnSpPr>
            <a:cxnSpLocks/>
          </p:cNvCxnSpPr>
          <p:nvPr/>
        </p:nvCxnSpPr>
        <p:spPr>
          <a:xfrm flipH="1">
            <a:off x="3533147" y="3531687"/>
            <a:ext cx="1858170" cy="2109523"/>
          </a:xfrm>
          <a:prstGeom prst="line">
            <a:avLst/>
          </a:prstGeom>
          <a:ln w="76200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B58D8E-BBB8-EABF-575A-3604398D64A4}"/>
              </a:ext>
            </a:extLst>
          </p:cNvPr>
          <p:cNvCxnSpPr>
            <a:cxnSpLocks/>
          </p:cNvCxnSpPr>
          <p:nvPr/>
        </p:nvCxnSpPr>
        <p:spPr>
          <a:xfrm>
            <a:off x="3533147" y="3531687"/>
            <a:ext cx="1848292" cy="2126078"/>
          </a:xfrm>
          <a:prstGeom prst="line">
            <a:avLst/>
          </a:prstGeom>
          <a:ln w="76200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6317E8D-7ACB-5C24-A83E-C7475D5271FF}"/>
              </a:ext>
            </a:extLst>
          </p:cNvPr>
          <p:cNvCxnSpPr>
            <a:cxnSpLocks/>
          </p:cNvCxnSpPr>
          <p:nvPr/>
        </p:nvCxnSpPr>
        <p:spPr>
          <a:xfrm flipH="1">
            <a:off x="7053555" y="3550228"/>
            <a:ext cx="4407293" cy="489000"/>
          </a:xfrm>
          <a:prstGeom prst="line">
            <a:avLst/>
          </a:prstGeom>
          <a:ln w="76200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CB644B-BADE-EB59-5B64-E9B3C48B9303}"/>
              </a:ext>
            </a:extLst>
          </p:cNvPr>
          <p:cNvCxnSpPr>
            <a:cxnSpLocks/>
          </p:cNvCxnSpPr>
          <p:nvPr/>
        </p:nvCxnSpPr>
        <p:spPr>
          <a:xfrm>
            <a:off x="7053555" y="3550228"/>
            <a:ext cx="4407293" cy="489000"/>
          </a:xfrm>
          <a:prstGeom prst="line">
            <a:avLst/>
          </a:prstGeom>
          <a:ln w="76200">
            <a:solidFill>
              <a:srgbClr val="FF191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EFC4D-9EF3-B40A-3C90-DDEC424C5CC2}"/>
              </a:ext>
            </a:extLst>
          </p:cNvPr>
          <p:cNvGrpSpPr/>
          <p:nvPr/>
        </p:nvGrpSpPr>
        <p:grpSpPr>
          <a:xfrm>
            <a:off x="7042612" y="4757465"/>
            <a:ext cx="2148840" cy="928705"/>
            <a:chOff x="9230066" y="4863024"/>
            <a:chExt cx="1593168" cy="1038666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5A84B16-25F6-0162-A4CD-87CAC768785E}"/>
                </a:ext>
              </a:extLst>
            </p:cNvPr>
            <p:cNvSpPr/>
            <p:nvPr/>
          </p:nvSpPr>
          <p:spPr bwMode="auto">
            <a:xfrm>
              <a:off x="9230066" y="4863024"/>
              <a:ext cx="1593168" cy="103866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Cluster Shared Volume (CSV)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BDAB5D22-BB36-194E-C7E9-57C26901D1DF}"/>
                </a:ext>
              </a:extLst>
            </p:cNvPr>
            <p:cNvSpPr/>
            <p:nvPr/>
          </p:nvSpPr>
          <p:spPr bwMode="auto">
            <a:xfrm>
              <a:off x="9311909" y="5199416"/>
              <a:ext cx="1438604" cy="599019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Storage Path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9F633A-1EBE-F40F-7B14-0C71DD582F7C}"/>
              </a:ext>
            </a:extLst>
          </p:cNvPr>
          <p:cNvSpPr txBox="1"/>
          <p:nvPr/>
        </p:nvSpPr>
        <p:spPr>
          <a:xfrm>
            <a:off x="876965" y="2824015"/>
            <a:ext cx="2709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367">
              <a:defRPr sz="1100">
                <a:latin typeface="Segoe UI Semibold (Headings)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completes migration and decommission source virtual machines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00047C8-3CC4-11E0-A16C-4EEE9EE3865A}"/>
              </a:ext>
            </a:extLst>
          </p:cNvPr>
          <p:cNvCxnSpPr>
            <a:cxnSpLocks/>
            <a:stCxn id="62" idx="1"/>
            <a:endCxn id="131" idx="1"/>
          </p:cNvCxnSpPr>
          <p:nvPr/>
        </p:nvCxnSpPr>
        <p:spPr>
          <a:xfrm rot="10800000" flipH="1" flipV="1">
            <a:off x="947074" y="1479780"/>
            <a:ext cx="53385" cy="2366797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9C29921-7249-28E0-87C2-FD974954F73B}"/>
              </a:ext>
            </a:extLst>
          </p:cNvPr>
          <p:cNvCxnSpPr>
            <a:cxnSpLocks/>
            <a:stCxn id="62" idx="1"/>
            <a:endCxn id="7" idx="1"/>
          </p:cNvCxnSpPr>
          <p:nvPr/>
        </p:nvCxnSpPr>
        <p:spPr>
          <a:xfrm rot="10800000" flipH="1" flipV="1">
            <a:off x="947074" y="1479781"/>
            <a:ext cx="53385" cy="3858764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8544CBF-EC70-EEDB-4BB5-B526A74A68B2}"/>
              </a:ext>
            </a:extLst>
          </p:cNvPr>
          <p:cNvCxnSpPr>
            <a:cxnSpLocks/>
            <a:stCxn id="62" idx="1"/>
            <a:endCxn id="4" idx="1"/>
          </p:cNvCxnSpPr>
          <p:nvPr/>
        </p:nvCxnSpPr>
        <p:spPr>
          <a:xfrm rot="10800000" flipH="1" flipV="1">
            <a:off x="947074" y="1479781"/>
            <a:ext cx="53385" cy="3109712"/>
          </a:xfrm>
          <a:prstGeom prst="bentConnector3">
            <a:avLst>
              <a:gd name="adj1" fmla="val -428210"/>
            </a:avLst>
          </a:prstGeom>
          <a:ln>
            <a:solidFill>
              <a:srgbClr val="FF191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B4C3A658-7FB1-28D0-E6CA-41342CFD2FCB}"/>
              </a:ext>
            </a:extLst>
          </p:cNvPr>
          <p:cNvSpPr/>
          <p:nvPr/>
        </p:nvSpPr>
        <p:spPr bwMode="auto">
          <a:xfrm>
            <a:off x="964468" y="264528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434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859A0-F17F-0745-FD00-EE82E8E13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885-2556-FE60-1F6E-A584ED8B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97545"/>
          </a:xfrm>
        </p:spPr>
        <p:txBody>
          <a:bodyPr/>
          <a:lstStyle/>
          <a:p>
            <a:r>
              <a:rPr lang="en-US"/>
              <a:t>Arc-enabled servers – Identity and access management</a:t>
            </a:r>
          </a:p>
        </p:txBody>
      </p:sp>
      <p:sp>
        <p:nvSpPr>
          <p:cNvPr id="1268" name="Rectangle: Rounded Corners 1267">
            <a:extLst>
              <a:ext uri="{FF2B5EF4-FFF2-40B4-BE49-F238E27FC236}">
                <a16:creationId xmlns:a16="http://schemas.microsoft.com/office/drawing/2014/main" id="{B9232E01-0AD6-9E65-F355-861D7D1E3A3B}"/>
              </a:ext>
            </a:extLst>
          </p:cNvPr>
          <p:cNvSpPr/>
          <p:nvPr/>
        </p:nvSpPr>
        <p:spPr bwMode="auto">
          <a:xfrm>
            <a:off x="5226056" y="2020762"/>
            <a:ext cx="6832594" cy="932794"/>
          </a:xfrm>
          <a:prstGeom prst="roundRect">
            <a:avLst>
              <a:gd name="adj" fmla="val 4645"/>
            </a:avLst>
          </a:prstGeom>
          <a:solidFill>
            <a:schemeClr val="accent1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Resource Manager (ARM)</a:t>
            </a:r>
          </a:p>
        </p:txBody>
      </p:sp>
      <p:sp>
        <p:nvSpPr>
          <p:cNvPr id="1248" name="Rectangle: Rounded Corners 1247">
            <a:extLst>
              <a:ext uri="{FF2B5EF4-FFF2-40B4-BE49-F238E27FC236}">
                <a16:creationId xmlns:a16="http://schemas.microsoft.com/office/drawing/2014/main" id="{DCE79A92-E658-FD78-EDE3-958A4546BFB6}"/>
              </a:ext>
            </a:extLst>
          </p:cNvPr>
          <p:cNvSpPr/>
          <p:nvPr/>
        </p:nvSpPr>
        <p:spPr bwMode="auto">
          <a:xfrm>
            <a:off x="3397249" y="3619619"/>
            <a:ext cx="8698881" cy="3161376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     Arc-enabled server</a:t>
            </a:r>
          </a:p>
        </p:txBody>
      </p:sp>
      <p:sp>
        <p:nvSpPr>
          <p:cNvPr id="1232" name="Rectangle: Rounded Corners 1231">
            <a:extLst>
              <a:ext uri="{FF2B5EF4-FFF2-40B4-BE49-F238E27FC236}">
                <a16:creationId xmlns:a16="http://schemas.microsoft.com/office/drawing/2014/main" id="{767EB7EC-66B9-E006-760D-A2F1CF6AF845}"/>
              </a:ext>
            </a:extLst>
          </p:cNvPr>
          <p:cNvSpPr/>
          <p:nvPr/>
        </p:nvSpPr>
        <p:spPr bwMode="auto">
          <a:xfrm>
            <a:off x="3550920" y="4130123"/>
            <a:ext cx="6449058" cy="2166263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Connected Machine Agent</a:t>
            </a:r>
          </a:p>
        </p:txBody>
      </p:sp>
      <p:sp>
        <p:nvSpPr>
          <p:cNvPr id="1188" name="Rectangle: Rounded Corners 1187">
            <a:extLst>
              <a:ext uri="{FF2B5EF4-FFF2-40B4-BE49-F238E27FC236}">
                <a16:creationId xmlns:a16="http://schemas.microsoft.com/office/drawing/2014/main" id="{F416016B-6BA0-4F5D-E69E-C31122A8F879}"/>
              </a:ext>
            </a:extLst>
          </p:cNvPr>
          <p:cNvSpPr/>
          <p:nvPr/>
        </p:nvSpPr>
        <p:spPr bwMode="auto">
          <a:xfrm>
            <a:off x="3916798" y="4249970"/>
            <a:ext cx="1621802" cy="750002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Host Instance Metadata Service (HIMDS) managed identity credentials</a:t>
            </a:r>
          </a:p>
        </p:txBody>
      </p:sp>
      <p:sp>
        <p:nvSpPr>
          <p:cNvPr id="1189" name="Rectangle: Rounded Corners 1188">
            <a:extLst>
              <a:ext uri="{FF2B5EF4-FFF2-40B4-BE49-F238E27FC236}">
                <a16:creationId xmlns:a16="http://schemas.microsoft.com/office/drawing/2014/main" id="{310FC08C-3887-870C-F422-3B23DD8DED52}"/>
              </a:ext>
            </a:extLst>
          </p:cNvPr>
          <p:cNvSpPr/>
          <p:nvPr/>
        </p:nvSpPr>
        <p:spPr bwMode="auto">
          <a:xfrm>
            <a:off x="5703845" y="4249970"/>
            <a:ext cx="1621802" cy="750002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Guest Configuration Extension service</a:t>
            </a:r>
          </a:p>
        </p:txBody>
      </p:sp>
      <p:sp>
        <p:nvSpPr>
          <p:cNvPr id="1190" name="Rectangle: Rounded Corners 1189">
            <a:extLst>
              <a:ext uri="{FF2B5EF4-FFF2-40B4-BE49-F238E27FC236}">
                <a16:creationId xmlns:a16="http://schemas.microsoft.com/office/drawing/2014/main" id="{F8E6E18E-84F2-699A-ACF6-CC0507B184EB}"/>
              </a:ext>
            </a:extLst>
          </p:cNvPr>
          <p:cNvSpPr/>
          <p:nvPr/>
        </p:nvSpPr>
        <p:spPr bwMode="auto">
          <a:xfrm>
            <a:off x="7490892" y="4249970"/>
            <a:ext cx="1621802" cy="750002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Guest Configuration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service</a:t>
            </a:r>
          </a:p>
        </p:txBody>
      </p:sp>
      <p:pic>
        <p:nvPicPr>
          <p:cNvPr id="1191" name="Picture 1190">
            <a:extLst>
              <a:ext uri="{FF2B5EF4-FFF2-40B4-BE49-F238E27FC236}">
                <a16:creationId xmlns:a16="http://schemas.microsoft.com/office/drawing/2014/main" id="{55EE4610-4785-F9E8-9BCB-E43206DA8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07" y="4259211"/>
            <a:ext cx="303059" cy="365760"/>
          </a:xfrm>
          <a:prstGeom prst="rect">
            <a:avLst/>
          </a:prstGeom>
        </p:spPr>
      </p:pic>
      <p:sp>
        <p:nvSpPr>
          <p:cNvPr id="1192" name="TextBox 1191">
            <a:extLst>
              <a:ext uri="{FF2B5EF4-FFF2-40B4-BE49-F238E27FC236}">
                <a16:creationId xmlns:a16="http://schemas.microsoft.com/office/drawing/2014/main" id="{B83054F6-8132-8A72-A858-5569E04E69E8}"/>
              </a:ext>
            </a:extLst>
          </p:cNvPr>
          <p:cNvSpPr txBox="1"/>
          <p:nvPr/>
        </p:nvSpPr>
        <p:spPr>
          <a:xfrm>
            <a:off x="4695284" y="5270175"/>
            <a:ext cx="1667189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HIMDS service is created and runs under NT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Service\</a:t>
            </a:r>
            <a:r>
              <a:rPr kumimoji="0" lang="en-US" sz="900" b="0" i="1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himds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account with least privileges</a:t>
            </a:r>
          </a:p>
        </p:txBody>
      </p:sp>
      <p:sp>
        <p:nvSpPr>
          <p:cNvPr id="1194" name="TextBox 1193">
            <a:extLst>
              <a:ext uri="{FF2B5EF4-FFF2-40B4-BE49-F238E27FC236}">
                <a16:creationId xmlns:a16="http://schemas.microsoft.com/office/drawing/2014/main" id="{1B9D8B30-0163-2678-CA2C-FBA96A41B6AB}"/>
              </a:ext>
            </a:extLst>
          </p:cNvPr>
          <p:cNvSpPr txBox="1"/>
          <p:nvPr/>
        </p:nvSpPr>
        <p:spPr>
          <a:xfrm>
            <a:off x="6514746" y="5339423"/>
            <a:ext cx="1753930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Guest configuration extension service is created and runs under Local System account</a:t>
            </a:r>
          </a:p>
        </p:txBody>
      </p:sp>
      <p:sp>
        <p:nvSpPr>
          <p:cNvPr id="1195" name="TextBox 1194">
            <a:extLst>
              <a:ext uri="{FF2B5EF4-FFF2-40B4-BE49-F238E27FC236}">
                <a16:creationId xmlns:a16="http://schemas.microsoft.com/office/drawing/2014/main" id="{B2FE8BAB-7542-806F-CA6C-06B66521D5E5}"/>
              </a:ext>
            </a:extLst>
          </p:cNvPr>
          <p:cNvSpPr txBox="1"/>
          <p:nvPr/>
        </p:nvSpPr>
        <p:spPr>
          <a:xfrm>
            <a:off x="8337031" y="5339423"/>
            <a:ext cx="1662947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Guest configuration Arc service is created and runs under Local System account</a:t>
            </a:r>
          </a:p>
        </p:txBody>
      </p:sp>
      <p:sp>
        <p:nvSpPr>
          <p:cNvPr id="1196" name="Flowchart: Connector 1195">
            <a:extLst>
              <a:ext uri="{FF2B5EF4-FFF2-40B4-BE49-F238E27FC236}">
                <a16:creationId xmlns:a16="http://schemas.microsoft.com/office/drawing/2014/main" id="{9115DB93-5591-CAF2-C651-B93995D9D08E}"/>
              </a:ext>
            </a:extLst>
          </p:cNvPr>
          <p:cNvSpPr/>
          <p:nvPr/>
        </p:nvSpPr>
        <p:spPr bwMode="auto">
          <a:xfrm>
            <a:off x="11636176" y="555498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66093D91-2C46-0647-8340-CAF14F763D6E}"/>
              </a:ext>
            </a:extLst>
          </p:cNvPr>
          <p:cNvGrpSpPr/>
          <p:nvPr/>
        </p:nvGrpSpPr>
        <p:grpSpPr>
          <a:xfrm>
            <a:off x="4384765" y="5456178"/>
            <a:ext cx="349284" cy="274320"/>
            <a:chOff x="6006210" y="4922629"/>
            <a:chExt cx="349284" cy="274320"/>
          </a:xfrm>
        </p:grpSpPr>
        <p:sp>
          <p:nvSpPr>
            <p:cNvPr id="1200" name="Flowchart: Connector 1199">
              <a:extLst>
                <a:ext uri="{FF2B5EF4-FFF2-40B4-BE49-F238E27FC236}">
                  <a16:creationId xmlns:a16="http://schemas.microsoft.com/office/drawing/2014/main" id="{5F662E6E-BB56-D99A-21C5-AC8553D2D682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00D27C19-005A-7681-F952-15FE8D92D278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3g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202" name="Connector: Elbow 1201">
            <a:extLst>
              <a:ext uri="{FF2B5EF4-FFF2-40B4-BE49-F238E27FC236}">
                <a16:creationId xmlns:a16="http://schemas.microsoft.com/office/drawing/2014/main" id="{CCD51420-3D95-9C13-4155-47586DF54A85}"/>
              </a:ext>
            </a:extLst>
          </p:cNvPr>
          <p:cNvCxnSpPr>
            <a:cxnSpLocks/>
            <a:stCxn id="1190" idx="2"/>
            <a:endCxn id="1188" idx="1"/>
          </p:cNvCxnSpPr>
          <p:nvPr/>
        </p:nvCxnSpPr>
        <p:spPr>
          <a:xfrm rot="5400000" flipH="1">
            <a:off x="5921795" y="2619975"/>
            <a:ext cx="375001" cy="4384995"/>
          </a:xfrm>
          <a:prstGeom prst="bentConnector4">
            <a:avLst>
              <a:gd name="adj1" fmla="val -249766"/>
              <a:gd name="adj2" fmla="val 105213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9" name="Connector: Elbow 1208">
            <a:extLst>
              <a:ext uri="{FF2B5EF4-FFF2-40B4-BE49-F238E27FC236}">
                <a16:creationId xmlns:a16="http://schemas.microsoft.com/office/drawing/2014/main" id="{33D55CB6-5CDE-087B-26EF-284AFF69366E}"/>
              </a:ext>
            </a:extLst>
          </p:cNvPr>
          <p:cNvCxnSpPr>
            <a:cxnSpLocks/>
            <a:stCxn id="1189" idx="2"/>
            <a:endCxn id="1188" idx="2"/>
          </p:cNvCxnSpPr>
          <p:nvPr/>
        </p:nvCxnSpPr>
        <p:spPr>
          <a:xfrm rot="5400000">
            <a:off x="5621223" y="4106449"/>
            <a:ext cx="12700" cy="1787047"/>
          </a:xfrm>
          <a:prstGeom prst="bentConnector3">
            <a:avLst>
              <a:gd name="adj1" fmla="val 1865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783B7593-B5F9-F664-D032-A89080126060}"/>
              </a:ext>
            </a:extLst>
          </p:cNvPr>
          <p:cNvGrpSpPr/>
          <p:nvPr/>
        </p:nvGrpSpPr>
        <p:grpSpPr>
          <a:xfrm>
            <a:off x="6635373" y="5056970"/>
            <a:ext cx="349284" cy="274320"/>
            <a:chOff x="6006210" y="4922629"/>
            <a:chExt cx="349284" cy="274320"/>
          </a:xfrm>
        </p:grpSpPr>
        <p:sp>
          <p:nvSpPr>
            <p:cNvPr id="1227" name="Flowchart: Connector 1226">
              <a:extLst>
                <a:ext uri="{FF2B5EF4-FFF2-40B4-BE49-F238E27FC236}">
                  <a16:creationId xmlns:a16="http://schemas.microsoft.com/office/drawing/2014/main" id="{AD402605-4F34-1FC2-940A-FB2F6A922B8E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BA86F582-7C8F-9EA8-6395-BBF461602CF5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3d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29" name="Group 1228">
            <a:extLst>
              <a:ext uri="{FF2B5EF4-FFF2-40B4-BE49-F238E27FC236}">
                <a16:creationId xmlns:a16="http://schemas.microsoft.com/office/drawing/2014/main" id="{551E36B6-3E14-3335-2ECF-B4BB4E16A127}"/>
              </a:ext>
            </a:extLst>
          </p:cNvPr>
          <p:cNvGrpSpPr/>
          <p:nvPr/>
        </p:nvGrpSpPr>
        <p:grpSpPr>
          <a:xfrm>
            <a:off x="8366934" y="5065103"/>
            <a:ext cx="349284" cy="274320"/>
            <a:chOff x="6006210" y="4922629"/>
            <a:chExt cx="349284" cy="274320"/>
          </a:xfrm>
        </p:grpSpPr>
        <p:sp>
          <p:nvSpPr>
            <p:cNvPr id="1230" name="Flowchart: Connector 1229">
              <a:extLst>
                <a:ext uri="{FF2B5EF4-FFF2-40B4-BE49-F238E27FC236}">
                  <a16:creationId xmlns:a16="http://schemas.microsoft.com/office/drawing/2014/main" id="{C4F2ECB5-9415-85D8-C5D4-A0EEC5A1BE97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231" name="TextBox 1230">
              <a:extLst>
                <a:ext uri="{FF2B5EF4-FFF2-40B4-BE49-F238E27FC236}">
                  <a16:creationId xmlns:a16="http://schemas.microsoft.com/office/drawing/2014/main" id="{CCD435B5-DFC0-E221-B3C4-1D1579D3EA00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3e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36" name="Group 1235">
            <a:extLst>
              <a:ext uri="{FF2B5EF4-FFF2-40B4-BE49-F238E27FC236}">
                <a16:creationId xmlns:a16="http://schemas.microsoft.com/office/drawing/2014/main" id="{E0AF9717-6452-C5BD-B33E-F2DF9698F8C5}"/>
              </a:ext>
            </a:extLst>
          </p:cNvPr>
          <p:cNvGrpSpPr/>
          <p:nvPr/>
        </p:nvGrpSpPr>
        <p:grpSpPr>
          <a:xfrm>
            <a:off x="10098495" y="4539983"/>
            <a:ext cx="1418272" cy="1324559"/>
            <a:chOff x="10577257" y="4549295"/>
            <a:chExt cx="1418272" cy="1324559"/>
          </a:xfrm>
        </p:grpSpPr>
        <p:sp>
          <p:nvSpPr>
            <p:cNvPr id="1233" name="Rectangle: Rounded Corners 1232">
              <a:extLst>
                <a:ext uri="{FF2B5EF4-FFF2-40B4-BE49-F238E27FC236}">
                  <a16:creationId xmlns:a16="http://schemas.microsoft.com/office/drawing/2014/main" id="{8D2D1F29-A741-5A9B-E4D0-F4C1982ECDBD}"/>
                </a:ext>
              </a:extLst>
            </p:cNvPr>
            <p:cNvSpPr/>
            <p:nvPr/>
          </p:nvSpPr>
          <p:spPr bwMode="auto">
            <a:xfrm>
              <a:off x="10577257" y="4549295"/>
              <a:ext cx="1418272" cy="38698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latin typeface="Segoe UI Semibold"/>
                  <a:cs typeface="Segoe UI" pitchFamily="34" charset="0"/>
                </a:rPr>
                <a:t>Azure Monitor Agent (AMA)</a:t>
              </a:r>
            </a:p>
          </p:txBody>
        </p:sp>
        <p:sp>
          <p:nvSpPr>
            <p:cNvPr id="1234" name="Rectangle: Rounded Corners 1233">
              <a:extLst>
                <a:ext uri="{FF2B5EF4-FFF2-40B4-BE49-F238E27FC236}">
                  <a16:creationId xmlns:a16="http://schemas.microsoft.com/office/drawing/2014/main" id="{02BE1ED6-3EDD-468A-57FE-2A4A21E17025}"/>
                </a:ext>
              </a:extLst>
            </p:cNvPr>
            <p:cNvSpPr/>
            <p:nvPr/>
          </p:nvSpPr>
          <p:spPr bwMode="auto">
            <a:xfrm>
              <a:off x="10577257" y="5018081"/>
              <a:ext cx="1418272" cy="38698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latin typeface="Segoe UI Semibold"/>
                  <a:cs typeface="Segoe UI" pitchFamily="34" charset="0"/>
                </a:rPr>
                <a:t>Azure Update Manager</a:t>
              </a:r>
            </a:p>
          </p:txBody>
        </p:sp>
        <p:sp>
          <p:nvSpPr>
            <p:cNvPr id="1235" name="Rectangle: Rounded Corners 1234">
              <a:extLst>
                <a:ext uri="{FF2B5EF4-FFF2-40B4-BE49-F238E27FC236}">
                  <a16:creationId xmlns:a16="http://schemas.microsoft.com/office/drawing/2014/main" id="{09813A42-B45F-DC05-F8D9-5458EFAAEA22}"/>
                </a:ext>
              </a:extLst>
            </p:cNvPr>
            <p:cNvSpPr/>
            <p:nvPr/>
          </p:nvSpPr>
          <p:spPr bwMode="auto">
            <a:xfrm>
              <a:off x="10577257" y="5486867"/>
              <a:ext cx="1418272" cy="38698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latin typeface="Segoe UI Semibold"/>
                  <a:cs typeface="Segoe UI" pitchFamily="34" charset="0"/>
                </a:rPr>
                <a:t>Run Command</a:t>
              </a:r>
            </a:p>
          </p:txBody>
        </p:sp>
      </p:grpSp>
      <p:sp>
        <p:nvSpPr>
          <p:cNvPr id="1237" name="TextBox 1236">
            <a:extLst>
              <a:ext uri="{FF2B5EF4-FFF2-40B4-BE49-F238E27FC236}">
                <a16:creationId xmlns:a16="http://schemas.microsoft.com/office/drawing/2014/main" id="{637C6615-6878-FE28-9CAA-30D929D7F21C}"/>
              </a:ext>
            </a:extLst>
          </p:cNvPr>
          <p:cNvSpPr txBox="1"/>
          <p:nvPr/>
        </p:nvSpPr>
        <p:spPr>
          <a:xfrm>
            <a:off x="10342252" y="5918307"/>
            <a:ext cx="1753880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Extensions are created using Local System account privileges of extension service</a:t>
            </a:r>
          </a:p>
        </p:txBody>
      </p:sp>
      <p:sp>
        <p:nvSpPr>
          <p:cNvPr id="1238" name="TextBox 1237">
            <a:extLst>
              <a:ext uri="{FF2B5EF4-FFF2-40B4-BE49-F238E27FC236}">
                <a16:creationId xmlns:a16="http://schemas.microsoft.com/office/drawing/2014/main" id="{339D8CD2-1E99-71B3-D910-9310EAA897E7}"/>
              </a:ext>
            </a:extLst>
          </p:cNvPr>
          <p:cNvSpPr txBox="1"/>
          <p:nvPr/>
        </p:nvSpPr>
        <p:spPr>
          <a:xfrm>
            <a:off x="10778403" y="3597013"/>
            <a:ext cx="1346853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Monitoring agent configuration and workspace tokens obtained with managed identity credentials</a:t>
            </a:r>
          </a:p>
        </p:txBody>
      </p:sp>
      <p:sp>
        <p:nvSpPr>
          <p:cNvPr id="1239" name="Flowchart: Connector 1238">
            <a:extLst>
              <a:ext uri="{FF2B5EF4-FFF2-40B4-BE49-F238E27FC236}">
                <a16:creationId xmlns:a16="http://schemas.microsoft.com/office/drawing/2014/main" id="{AB7C5D7A-1052-336B-9CD7-B277F27BE0E0}"/>
              </a:ext>
            </a:extLst>
          </p:cNvPr>
          <p:cNvSpPr/>
          <p:nvPr/>
        </p:nvSpPr>
        <p:spPr bwMode="auto">
          <a:xfrm>
            <a:off x="11636176" y="460010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sp>
        <p:nvSpPr>
          <p:cNvPr id="1240" name="TextBox 1239">
            <a:extLst>
              <a:ext uri="{FF2B5EF4-FFF2-40B4-BE49-F238E27FC236}">
                <a16:creationId xmlns:a16="http://schemas.microsoft.com/office/drawing/2014/main" id="{9F8CB8CA-A9B1-36FD-60FE-FCA2C11D735D}"/>
              </a:ext>
            </a:extLst>
          </p:cNvPr>
          <p:cNvSpPr txBox="1"/>
          <p:nvPr/>
        </p:nvSpPr>
        <p:spPr>
          <a:xfrm>
            <a:off x="6027490" y="6315531"/>
            <a:ext cx="384824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Hybrid agent extension applications local security group is created to authorize members to request Azure tokens through HIMDS service</a:t>
            </a:r>
          </a:p>
        </p:txBody>
      </p:sp>
      <p:grpSp>
        <p:nvGrpSpPr>
          <p:cNvPr id="1241" name="Group 1240">
            <a:extLst>
              <a:ext uri="{FF2B5EF4-FFF2-40B4-BE49-F238E27FC236}">
                <a16:creationId xmlns:a16="http://schemas.microsoft.com/office/drawing/2014/main" id="{F6A810C5-3F52-2854-0EB2-D3A28755B18F}"/>
              </a:ext>
            </a:extLst>
          </p:cNvPr>
          <p:cNvGrpSpPr/>
          <p:nvPr/>
        </p:nvGrpSpPr>
        <p:grpSpPr>
          <a:xfrm>
            <a:off x="9749211" y="6365998"/>
            <a:ext cx="349284" cy="274320"/>
            <a:chOff x="6006210" y="4922629"/>
            <a:chExt cx="349284" cy="274320"/>
          </a:xfrm>
        </p:grpSpPr>
        <p:sp>
          <p:nvSpPr>
            <p:cNvPr id="1242" name="Flowchart: Connector 1241">
              <a:extLst>
                <a:ext uri="{FF2B5EF4-FFF2-40B4-BE49-F238E27FC236}">
                  <a16:creationId xmlns:a16="http://schemas.microsoft.com/office/drawing/2014/main" id="{6D6B1C6D-7370-9547-B67E-94BED1ED199C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243" name="TextBox 1242">
              <a:extLst>
                <a:ext uri="{FF2B5EF4-FFF2-40B4-BE49-F238E27FC236}">
                  <a16:creationId xmlns:a16="http://schemas.microsoft.com/office/drawing/2014/main" id="{35CCD402-2A09-AAD5-52B1-9D0DA374087B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3f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44" name="TextBox 1243">
            <a:extLst>
              <a:ext uri="{FF2B5EF4-FFF2-40B4-BE49-F238E27FC236}">
                <a16:creationId xmlns:a16="http://schemas.microsoft.com/office/drawing/2014/main" id="{E98F750F-8D49-01C5-4647-46CAD8D2B998}"/>
              </a:ext>
            </a:extLst>
          </p:cNvPr>
          <p:cNvSpPr txBox="1"/>
          <p:nvPr/>
        </p:nvSpPr>
        <p:spPr>
          <a:xfrm>
            <a:off x="6718245" y="3619619"/>
            <a:ext cx="1753880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Arc-enabled server resource is created using service principal credentials </a:t>
            </a:r>
          </a:p>
        </p:txBody>
      </p:sp>
      <p:grpSp>
        <p:nvGrpSpPr>
          <p:cNvPr id="1245" name="Group 1244">
            <a:extLst>
              <a:ext uri="{FF2B5EF4-FFF2-40B4-BE49-F238E27FC236}">
                <a16:creationId xmlns:a16="http://schemas.microsoft.com/office/drawing/2014/main" id="{80DE4064-4A31-B1AA-D2FF-E83A5C2E1607}"/>
              </a:ext>
            </a:extLst>
          </p:cNvPr>
          <p:cNvGrpSpPr/>
          <p:nvPr/>
        </p:nvGrpSpPr>
        <p:grpSpPr>
          <a:xfrm>
            <a:off x="6519084" y="3736026"/>
            <a:ext cx="349284" cy="274320"/>
            <a:chOff x="6006210" y="4922629"/>
            <a:chExt cx="349284" cy="274320"/>
          </a:xfrm>
        </p:grpSpPr>
        <p:sp>
          <p:nvSpPr>
            <p:cNvPr id="1246" name="Flowchart: Connector 1245">
              <a:extLst>
                <a:ext uri="{FF2B5EF4-FFF2-40B4-BE49-F238E27FC236}">
                  <a16:creationId xmlns:a16="http://schemas.microsoft.com/office/drawing/2014/main" id="{34DC8279-4AF5-162C-48DD-059E08D16C19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247" name="TextBox 1246">
              <a:extLst>
                <a:ext uri="{FF2B5EF4-FFF2-40B4-BE49-F238E27FC236}">
                  <a16:creationId xmlns:a16="http://schemas.microsoft.com/office/drawing/2014/main" id="{733B7315-80ED-46FF-7C6E-68F3EF66FCD2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3a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56" name="TextBox 1255">
            <a:extLst>
              <a:ext uri="{FF2B5EF4-FFF2-40B4-BE49-F238E27FC236}">
                <a16:creationId xmlns:a16="http://schemas.microsoft.com/office/drawing/2014/main" id="{7013DFE8-250A-F39A-6CA5-9C0C6BAA7AD5}"/>
              </a:ext>
            </a:extLst>
          </p:cNvPr>
          <p:cNvSpPr txBox="1"/>
          <p:nvPr/>
        </p:nvSpPr>
        <p:spPr>
          <a:xfrm>
            <a:off x="8982080" y="2954143"/>
            <a:ext cx="1694576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Guest configuration updates are managed using Azure token obtained with managed identity credentials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73C8B5CC-D881-B757-CFC1-E8517DA5EA80}"/>
              </a:ext>
            </a:extLst>
          </p:cNvPr>
          <p:cNvSpPr txBox="1"/>
          <p:nvPr/>
        </p:nvSpPr>
        <p:spPr>
          <a:xfrm>
            <a:off x="6137493" y="2976682"/>
            <a:ext cx="1967017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Extensions are managed using Azure token obtained with managed identity credentials</a:t>
            </a:r>
          </a:p>
        </p:txBody>
      </p:sp>
      <p:sp>
        <p:nvSpPr>
          <p:cNvPr id="1263" name="Rectangle: Rounded Corners 1262">
            <a:extLst>
              <a:ext uri="{FF2B5EF4-FFF2-40B4-BE49-F238E27FC236}">
                <a16:creationId xmlns:a16="http://schemas.microsoft.com/office/drawing/2014/main" id="{A6484E06-5DD7-C4D2-8E1E-0599481D86FD}"/>
              </a:ext>
            </a:extLst>
          </p:cNvPr>
          <p:cNvSpPr/>
          <p:nvPr/>
        </p:nvSpPr>
        <p:spPr bwMode="auto">
          <a:xfrm>
            <a:off x="5648529" y="2400300"/>
            <a:ext cx="1657811" cy="377874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atin typeface="Segoe UI Semibold"/>
                <a:cs typeface="Segoe UI" pitchFamily="34" charset="0"/>
              </a:rPr>
              <a:t>Hybrid Compute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atin typeface="Segoe UI Semibold"/>
                <a:cs typeface="Segoe UI" pitchFamily="34" charset="0"/>
              </a:rPr>
              <a:t>resource provider</a:t>
            </a:r>
          </a:p>
        </p:txBody>
      </p:sp>
      <p:sp>
        <p:nvSpPr>
          <p:cNvPr id="1264" name="Rectangle: Rounded Corners 1263">
            <a:extLst>
              <a:ext uri="{FF2B5EF4-FFF2-40B4-BE49-F238E27FC236}">
                <a16:creationId xmlns:a16="http://schemas.microsoft.com/office/drawing/2014/main" id="{1AEF5E89-D7EA-43B7-0483-8FFDA1A63AE0}"/>
              </a:ext>
            </a:extLst>
          </p:cNvPr>
          <p:cNvSpPr/>
          <p:nvPr/>
        </p:nvSpPr>
        <p:spPr bwMode="auto">
          <a:xfrm>
            <a:off x="7813447" y="2400300"/>
            <a:ext cx="1657811" cy="377874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atin typeface="Segoe UI Semibold"/>
                <a:cs typeface="Segoe UI" pitchFamily="34" charset="0"/>
              </a:rPr>
              <a:t>Guest Configuration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atin typeface="Segoe UI Semibold"/>
                <a:cs typeface="Segoe UI" pitchFamily="34" charset="0"/>
              </a:rPr>
              <a:t>resource provider</a:t>
            </a:r>
          </a:p>
        </p:txBody>
      </p:sp>
      <p:sp>
        <p:nvSpPr>
          <p:cNvPr id="1265" name="Rectangle: Rounded Corners 1264">
            <a:extLst>
              <a:ext uri="{FF2B5EF4-FFF2-40B4-BE49-F238E27FC236}">
                <a16:creationId xmlns:a16="http://schemas.microsoft.com/office/drawing/2014/main" id="{D9B3D965-476F-7609-AE86-32BCB58A171C}"/>
              </a:ext>
            </a:extLst>
          </p:cNvPr>
          <p:cNvSpPr/>
          <p:nvPr/>
        </p:nvSpPr>
        <p:spPr bwMode="auto">
          <a:xfrm>
            <a:off x="9978365" y="2404215"/>
            <a:ext cx="1657811" cy="377874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 Analytics Workspace</a:t>
            </a:r>
          </a:p>
        </p:txBody>
      </p:sp>
      <p:pic>
        <p:nvPicPr>
          <p:cNvPr id="1266" name="Graphic 1265" descr="Server icon">
            <a:extLst>
              <a:ext uri="{FF2B5EF4-FFF2-40B4-BE49-F238E27FC236}">
                <a16:creationId xmlns:a16="http://schemas.microsoft.com/office/drawing/2014/main" id="{14B92B37-2EED-51EE-558D-48BCA32CF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8819" y="6365998"/>
            <a:ext cx="365760" cy="365760"/>
          </a:xfrm>
          <a:prstGeom prst="rect">
            <a:avLst/>
          </a:prstGeom>
        </p:spPr>
      </p:pic>
      <p:pic>
        <p:nvPicPr>
          <p:cNvPr id="1269" name="Graphic 1268">
            <a:extLst>
              <a:ext uri="{FF2B5EF4-FFF2-40B4-BE49-F238E27FC236}">
                <a16:creationId xmlns:a16="http://schemas.microsoft.com/office/drawing/2014/main" id="{27607F73-AB52-0762-E9CA-DA223945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65471" y="2038537"/>
            <a:ext cx="365760" cy="365760"/>
          </a:xfrm>
          <a:prstGeom prst="rect">
            <a:avLst/>
          </a:prstGeom>
        </p:spPr>
      </p:pic>
      <p:cxnSp>
        <p:nvCxnSpPr>
          <p:cNvPr id="1271" name="Straight Arrow Connector 1270">
            <a:extLst>
              <a:ext uri="{FF2B5EF4-FFF2-40B4-BE49-F238E27FC236}">
                <a16:creationId xmlns:a16="http://schemas.microsoft.com/office/drawing/2014/main" id="{E6582126-DD8B-5E1A-16E2-52AB971DA4B5}"/>
              </a:ext>
            </a:extLst>
          </p:cNvPr>
          <p:cNvCxnSpPr>
            <a:cxnSpLocks/>
            <a:stCxn id="1233" idx="0"/>
            <a:endCxn id="1265" idx="2"/>
          </p:cNvCxnSpPr>
          <p:nvPr/>
        </p:nvCxnSpPr>
        <p:spPr>
          <a:xfrm flipH="1" flipV="1">
            <a:off x="10807271" y="2782089"/>
            <a:ext cx="360" cy="175789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5" name="Connector: Elbow 1274">
            <a:extLst>
              <a:ext uri="{FF2B5EF4-FFF2-40B4-BE49-F238E27FC236}">
                <a16:creationId xmlns:a16="http://schemas.microsoft.com/office/drawing/2014/main" id="{7D75B7EE-C588-C5D9-F098-6523C885D059}"/>
              </a:ext>
            </a:extLst>
          </p:cNvPr>
          <p:cNvCxnSpPr>
            <a:cxnSpLocks/>
            <a:stCxn id="1189" idx="0"/>
          </p:cNvCxnSpPr>
          <p:nvPr/>
        </p:nvCxnSpPr>
        <p:spPr>
          <a:xfrm rot="5400000" flipH="1" flipV="1">
            <a:off x="7055907" y="2968845"/>
            <a:ext cx="739965" cy="1822287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7" name="Flowchart: Connector 1286">
            <a:extLst>
              <a:ext uri="{FF2B5EF4-FFF2-40B4-BE49-F238E27FC236}">
                <a16:creationId xmlns:a16="http://schemas.microsoft.com/office/drawing/2014/main" id="{62384C0B-ACF4-DCC4-81E5-9B3CD822A920}"/>
              </a:ext>
            </a:extLst>
          </p:cNvPr>
          <p:cNvSpPr/>
          <p:nvPr/>
        </p:nvSpPr>
        <p:spPr bwMode="auto">
          <a:xfrm>
            <a:off x="8747712" y="314806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cxnSp>
        <p:nvCxnSpPr>
          <p:cNvPr id="1301" name="Straight Arrow Connector 1300">
            <a:extLst>
              <a:ext uri="{FF2B5EF4-FFF2-40B4-BE49-F238E27FC236}">
                <a16:creationId xmlns:a16="http://schemas.microsoft.com/office/drawing/2014/main" id="{57B5DFD7-F214-4518-F9F1-4F982D83D6CB}"/>
              </a:ext>
            </a:extLst>
          </p:cNvPr>
          <p:cNvCxnSpPr>
            <a:cxnSpLocks/>
            <a:endCxn id="1264" idx="2"/>
          </p:cNvCxnSpPr>
          <p:nvPr/>
        </p:nvCxnSpPr>
        <p:spPr>
          <a:xfrm flipV="1">
            <a:off x="8631337" y="2778174"/>
            <a:ext cx="0" cy="147179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Straight Arrow Connector 1307">
            <a:extLst>
              <a:ext uri="{FF2B5EF4-FFF2-40B4-BE49-F238E27FC236}">
                <a16:creationId xmlns:a16="http://schemas.microsoft.com/office/drawing/2014/main" id="{E1EB6772-24AC-32F1-9124-BB911D2D5B2A}"/>
              </a:ext>
            </a:extLst>
          </p:cNvPr>
          <p:cNvCxnSpPr>
            <a:cxnSpLocks/>
          </p:cNvCxnSpPr>
          <p:nvPr/>
        </p:nvCxnSpPr>
        <p:spPr>
          <a:xfrm flipV="1">
            <a:off x="8337031" y="2778174"/>
            <a:ext cx="0" cy="7359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2" name="Flowchart: Connector 1311">
            <a:extLst>
              <a:ext uri="{FF2B5EF4-FFF2-40B4-BE49-F238E27FC236}">
                <a16:creationId xmlns:a16="http://schemas.microsoft.com/office/drawing/2014/main" id="{86DE8444-2273-89CC-3A0E-4AF4888355FA}"/>
              </a:ext>
            </a:extLst>
          </p:cNvPr>
          <p:cNvSpPr/>
          <p:nvPr/>
        </p:nvSpPr>
        <p:spPr bwMode="auto">
          <a:xfrm>
            <a:off x="7986289" y="314806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1316" name="Rectangle: Rounded Corners 1315">
            <a:extLst>
              <a:ext uri="{FF2B5EF4-FFF2-40B4-BE49-F238E27FC236}">
                <a16:creationId xmlns:a16="http://schemas.microsoft.com/office/drawing/2014/main" id="{206BA04D-47B4-A1D0-094B-384CC75B171D}"/>
              </a:ext>
            </a:extLst>
          </p:cNvPr>
          <p:cNvSpPr/>
          <p:nvPr/>
        </p:nvSpPr>
        <p:spPr bwMode="auto">
          <a:xfrm>
            <a:off x="5215040" y="706687"/>
            <a:ext cx="6832594" cy="93279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 Entra ID</a:t>
            </a:r>
          </a:p>
        </p:txBody>
      </p:sp>
      <p:sp>
        <p:nvSpPr>
          <p:cNvPr id="1317" name="Rectangle: Rounded Corners 1316">
            <a:extLst>
              <a:ext uri="{FF2B5EF4-FFF2-40B4-BE49-F238E27FC236}">
                <a16:creationId xmlns:a16="http://schemas.microsoft.com/office/drawing/2014/main" id="{52BED794-2489-FE33-B067-F36D4B229890}"/>
              </a:ext>
            </a:extLst>
          </p:cNvPr>
          <p:cNvSpPr/>
          <p:nvPr/>
        </p:nvSpPr>
        <p:spPr bwMode="auto">
          <a:xfrm>
            <a:off x="5637513" y="1086225"/>
            <a:ext cx="1657811" cy="377874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 Principal</a:t>
            </a:r>
          </a:p>
        </p:txBody>
      </p:sp>
      <p:sp>
        <p:nvSpPr>
          <p:cNvPr id="1318" name="Rectangle: Rounded Corners 1317">
            <a:extLst>
              <a:ext uri="{FF2B5EF4-FFF2-40B4-BE49-F238E27FC236}">
                <a16:creationId xmlns:a16="http://schemas.microsoft.com/office/drawing/2014/main" id="{32E8A28F-2AEE-B7E5-BDA5-F7EBA65FCCC5}"/>
              </a:ext>
            </a:extLst>
          </p:cNvPr>
          <p:cNvSpPr/>
          <p:nvPr/>
        </p:nvSpPr>
        <p:spPr bwMode="auto">
          <a:xfrm>
            <a:off x="7802431" y="1086225"/>
            <a:ext cx="1657811" cy="377874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Managed Identity</a:t>
            </a:r>
          </a:p>
        </p:txBody>
      </p:sp>
      <p:sp>
        <p:nvSpPr>
          <p:cNvPr id="1319" name="Rectangle: Rounded Corners 1318">
            <a:extLst>
              <a:ext uri="{FF2B5EF4-FFF2-40B4-BE49-F238E27FC236}">
                <a16:creationId xmlns:a16="http://schemas.microsoft.com/office/drawing/2014/main" id="{3CEDADFA-EF81-C83B-D487-16236F5BB109}"/>
              </a:ext>
            </a:extLst>
          </p:cNvPr>
          <p:cNvSpPr/>
          <p:nvPr/>
        </p:nvSpPr>
        <p:spPr bwMode="auto">
          <a:xfrm>
            <a:off x="9967349" y="1090140"/>
            <a:ext cx="1657811" cy="377874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Entra ID user</a:t>
            </a:r>
          </a:p>
        </p:txBody>
      </p:sp>
      <p:cxnSp>
        <p:nvCxnSpPr>
          <p:cNvPr id="1331" name="Connector: Elbow 1330">
            <a:extLst>
              <a:ext uri="{FF2B5EF4-FFF2-40B4-BE49-F238E27FC236}">
                <a16:creationId xmlns:a16="http://schemas.microsoft.com/office/drawing/2014/main" id="{C52A14A2-918C-BE18-1A05-BE06994D1A1F}"/>
              </a:ext>
            </a:extLst>
          </p:cNvPr>
          <p:cNvCxnSpPr>
            <a:cxnSpLocks/>
            <a:stCxn id="1263" idx="0"/>
            <a:endCxn id="1318" idx="2"/>
          </p:cNvCxnSpPr>
          <p:nvPr/>
        </p:nvCxnSpPr>
        <p:spPr>
          <a:xfrm rot="5400000" flipH="1" flipV="1">
            <a:off x="7086286" y="855249"/>
            <a:ext cx="936201" cy="21539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5" name="TextBox 1334">
            <a:extLst>
              <a:ext uri="{FF2B5EF4-FFF2-40B4-BE49-F238E27FC236}">
                <a16:creationId xmlns:a16="http://schemas.microsoft.com/office/drawing/2014/main" id="{FB6B2705-599F-F8CC-49F3-90B43C97AF3B}"/>
              </a:ext>
            </a:extLst>
          </p:cNvPr>
          <p:cNvSpPr txBox="1"/>
          <p:nvPr/>
        </p:nvSpPr>
        <p:spPr>
          <a:xfrm>
            <a:off x="8884872" y="1638148"/>
            <a:ext cx="226569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Managed Identity is created in Azure AD enterprise applications </a:t>
            </a:r>
          </a:p>
        </p:txBody>
      </p: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0FB723ED-9AB9-89ED-5AA0-E0080EC6EF39}"/>
              </a:ext>
            </a:extLst>
          </p:cNvPr>
          <p:cNvGrpSpPr/>
          <p:nvPr/>
        </p:nvGrpSpPr>
        <p:grpSpPr>
          <a:xfrm>
            <a:off x="8678736" y="1687426"/>
            <a:ext cx="349284" cy="274320"/>
            <a:chOff x="6006210" y="4922629"/>
            <a:chExt cx="349284" cy="274320"/>
          </a:xfrm>
        </p:grpSpPr>
        <p:sp>
          <p:nvSpPr>
            <p:cNvPr id="1337" name="Flowchart: Connector 1336">
              <a:extLst>
                <a:ext uri="{FF2B5EF4-FFF2-40B4-BE49-F238E27FC236}">
                  <a16:creationId xmlns:a16="http://schemas.microsoft.com/office/drawing/2014/main" id="{B3B4F4BE-E2C9-FD15-C77E-3837F1994A9B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38" name="TextBox 1337">
              <a:extLst>
                <a:ext uri="{FF2B5EF4-FFF2-40B4-BE49-F238E27FC236}">
                  <a16:creationId xmlns:a16="http://schemas.microsoft.com/office/drawing/2014/main" id="{66CE61E7-AAF5-1618-4003-6B7789022387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3b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342" name="Connector: Elbow 1341">
            <a:extLst>
              <a:ext uri="{FF2B5EF4-FFF2-40B4-BE49-F238E27FC236}">
                <a16:creationId xmlns:a16="http://schemas.microsoft.com/office/drawing/2014/main" id="{9B14B4CD-AD98-2335-AD0F-4620DC71195A}"/>
              </a:ext>
            </a:extLst>
          </p:cNvPr>
          <p:cNvCxnSpPr>
            <a:cxnSpLocks/>
            <a:stCxn id="1188" idx="0"/>
          </p:cNvCxnSpPr>
          <p:nvPr/>
        </p:nvCxnSpPr>
        <p:spPr>
          <a:xfrm rot="5400000" flipH="1" flipV="1">
            <a:off x="3798113" y="2567736"/>
            <a:ext cx="2611820" cy="752648"/>
          </a:xfrm>
          <a:prstGeom prst="bentConnector3">
            <a:avLst>
              <a:gd name="adj1" fmla="val 3039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99A444-8A05-7A48-FBB4-F934417743C5}"/>
              </a:ext>
            </a:extLst>
          </p:cNvPr>
          <p:cNvGrpSpPr/>
          <p:nvPr/>
        </p:nvGrpSpPr>
        <p:grpSpPr>
          <a:xfrm>
            <a:off x="-109156" y="895329"/>
            <a:ext cx="1356501" cy="894792"/>
            <a:chOff x="87694" y="863579"/>
            <a:chExt cx="1356501" cy="894792"/>
          </a:xfrm>
        </p:grpSpPr>
        <p:pic>
          <p:nvPicPr>
            <p:cNvPr id="1347" name="Graphic 1346" descr="User">
              <a:extLst>
                <a:ext uri="{FF2B5EF4-FFF2-40B4-BE49-F238E27FC236}">
                  <a16:creationId xmlns:a16="http://schemas.microsoft.com/office/drawing/2014/main" id="{CA6FADC5-196F-4234-3E2F-37C469CA9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8FC793BF-CFE4-9119-B17F-A62A39CAA390}"/>
                </a:ext>
              </a:extLst>
            </p:cNvPr>
            <p:cNvSpPr txBox="1"/>
            <p:nvPr/>
          </p:nvSpPr>
          <p:spPr>
            <a:xfrm>
              <a:off x="87694" y="1389039"/>
              <a:ext cx="1356501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ITOps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administrator</a:t>
              </a:r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456FAE-243F-AFBB-C6C3-436310AD4E0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8444" y="3055031"/>
            <a:ext cx="1473181" cy="919468"/>
          </a:xfrm>
          <a:prstGeom prst="bentConnector3">
            <a:avLst>
              <a:gd name="adj1" fmla="val 4862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A6DFA5-13E7-B25E-6BBE-E588F5D1FA20}"/>
              </a:ext>
            </a:extLst>
          </p:cNvPr>
          <p:cNvCxnSpPr>
            <a:cxnSpLocks/>
            <a:stCxn id="1347" idx="3"/>
            <a:endCxn id="1316" idx="1"/>
          </p:cNvCxnSpPr>
          <p:nvPr/>
        </p:nvCxnSpPr>
        <p:spPr>
          <a:xfrm>
            <a:off x="844583" y="1170819"/>
            <a:ext cx="4370457" cy="22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C46B77-4E5C-03A0-2008-3DC3C66FA84E}"/>
              </a:ext>
            </a:extLst>
          </p:cNvPr>
          <p:cNvCxnSpPr>
            <a:cxnSpLocks/>
            <a:stCxn id="1348" idx="2"/>
          </p:cNvCxnSpPr>
          <p:nvPr/>
        </p:nvCxnSpPr>
        <p:spPr>
          <a:xfrm rot="16200000" flipH="1">
            <a:off x="2596681" y="-237465"/>
            <a:ext cx="601788" cy="465696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316064-60F0-0E52-5138-EEA005333ADC}"/>
              </a:ext>
            </a:extLst>
          </p:cNvPr>
          <p:cNvSpPr txBox="1"/>
          <p:nvPr/>
        </p:nvSpPr>
        <p:spPr>
          <a:xfrm>
            <a:off x="1226975" y="840945"/>
            <a:ext cx="3988065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Create service principal and a short-lived client secret with Azure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2C872D-D2BF-50AC-F8FA-A45D7808F38A}"/>
              </a:ext>
            </a:extLst>
          </p:cNvPr>
          <p:cNvSpPr txBox="1"/>
          <p:nvPr/>
        </p:nvSpPr>
        <p:spPr>
          <a:xfrm>
            <a:off x="1796358" y="1628527"/>
            <a:ext cx="316438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Grant “Azure Connected Machine Onboarding” role to service principal for least privileged access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40F96E-68BB-6668-55D4-C7F4372F76C0}"/>
              </a:ext>
            </a:extLst>
          </p:cNvPr>
          <p:cNvSpPr txBox="1"/>
          <p:nvPr/>
        </p:nvSpPr>
        <p:spPr>
          <a:xfrm>
            <a:off x="1748243" y="1991692"/>
            <a:ext cx="334333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Grant “Azure Connected Machine Resource Administrator” role to server admin for least privileged access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E62AF7-0194-E3D1-6D44-A2D021DF7E39}"/>
              </a:ext>
            </a:extLst>
          </p:cNvPr>
          <p:cNvGrpSpPr/>
          <p:nvPr/>
        </p:nvGrpSpPr>
        <p:grpSpPr>
          <a:xfrm>
            <a:off x="795000" y="827724"/>
            <a:ext cx="349284" cy="274320"/>
            <a:chOff x="6006210" y="4922629"/>
            <a:chExt cx="349284" cy="274320"/>
          </a:xfrm>
        </p:grpSpPr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0EFF4B59-A3E6-EF8A-6418-A9E0B3FC7A2F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DA7A4E-B9AD-D4FF-C08C-6386A6C9D247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1a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823874-9C3B-8DA6-15AC-852A0211B09D}"/>
              </a:ext>
            </a:extLst>
          </p:cNvPr>
          <p:cNvGrpSpPr/>
          <p:nvPr/>
        </p:nvGrpSpPr>
        <p:grpSpPr>
          <a:xfrm>
            <a:off x="1463832" y="1676033"/>
            <a:ext cx="349284" cy="274320"/>
            <a:chOff x="6006210" y="4922629"/>
            <a:chExt cx="349284" cy="274320"/>
          </a:xfrm>
        </p:grpSpPr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0921968B-99E9-E83A-5329-D2415B344DCF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BB3793-F7EA-4DD3-8DB8-992396049707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1b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C4A0E9-216E-FD73-2004-37EBD27D1978}"/>
              </a:ext>
            </a:extLst>
          </p:cNvPr>
          <p:cNvGrpSpPr/>
          <p:nvPr/>
        </p:nvGrpSpPr>
        <p:grpSpPr>
          <a:xfrm>
            <a:off x="1463832" y="2055011"/>
            <a:ext cx="349284" cy="274320"/>
            <a:chOff x="6006210" y="4922629"/>
            <a:chExt cx="349284" cy="274320"/>
          </a:xfrm>
        </p:grpSpPr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C82E1F98-6DF4-C145-A6FE-B4F3B67F6FB6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8BB546-1ADC-C355-E2DC-DA4566F9615F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1c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49" name="Graphic 48" descr="User">
            <a:extLst>
              <a:ext uri="{FF2B5EF4-FFF2-40B4-BE49-F238E27FC236}">
                <a16:creationId xmlns:a16="http://schemas.microsoft.com/office/drawing/2014/main" id="{AB8AA9B5-D867-82BC-69EF-002E62FB95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3604" y="3802574"/>
            <a:ext cx="550979" cy="55097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65629F6-21D0-94E3-8BE8-74F5A628DEB8}"/>
              </a:ext>
            </a:extLst>
          </p:cNvPr>
          <p:cNvSpPr txBox="1"/>
          <p:nvPr/>
        </p:nvSpPr>
        <p:spPr>
          <a:xfrm>
            <a:off x="-109156" y="4328034"/>
            <a:ext cx="135650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ITOps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Server administrator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503E415-6688-02C2-45B6-A64311F96445}"/>
              </a:ext>
            </a:extLst>
          </p:cNvPr>
          <p:cNvCxnSpPr>
            <a:cxnSpLocks/>
            <a:stCxn id="49" idx="0"/>
          </p:cNvCxnSpPr>
          <p:nvPr/>
        </p:nvCxnSpPr>
        <p:spPr>
          <a:xfrm rot="5400000" flipH="1" flipV="1">
            <a:off x="2290668" y="867186"/>
            <a:ext cx="1213814" cy="465696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A71511F-784E-53E0-628D-1D8C8910B09B}"/>
              </a:ext>
            </a:extLst>
          </p:cNvPr>
          <p:cNvSpPr txBox="1"/>
          <p:nvPr/>
        </p:nvSpPr>
        <p:spPr>
          <a:xfrm>
            <a:off x="886123" y="4840852"/>
            <a:ext cx="22700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Using RDP/SSH or automation tooling login to server with local admin rights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3E98FE-904B-ECB3-3FE0-6168F6A16CEA}"/>
              </a:ext>
            </a:extLst>
          </p:cNvPr>
          <p:cNvSpPr txBox="1"/>
          <p:nvPr/>
        </p:nvSpPr>
        <p:spPr>
          <a:xfrm>
            <a:off x="868466" y="5322812"/>
            <a:ext cx="252068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Run server onboarding script by providing service principal and client secret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E7A011-8B4F-D61F-C56C-565BD553CADC}"/>
              </a:ext>
            </a:extLst>
          </p:cNvPr>
          <p:cNvSpPr txBox="1"/>
          <p:nvPr/>
        </p:nvSpPr>
        <p:spPr>
          <a:xfrm>
            <a:off x="946715" y="5947912"/>
            <a:ext cx="207291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Managed Identity credentials are stored in local storage using ACL</a:t>
            </a:r>
          </a:p>
        </p:txBody>
      </p:sp>
      <p:sp>
        <p:nvSpPr>
          <p:cNvPr id="1350" name="TextBox 1349">
            <a:extLst>
              <a:ext uri="{FF2B5EF4-FFF2-40B4-BE49-F238E27FC236}">
                <a16:creationId xmlns:a16="http://schemas.microsoft.com/office/drawing/2014/main" id="{9F0AE536-978B-5425-C7B6-C15C1D99148C}"/>
              </a:ext>
            </a:extLst>
          </p:cNvPr>
          <p:cNvSpPr txBox="1"/>
          <p:nvPr/>
        </p:nvSpPr>
        <p:spPr>
          <a:xfrm>
            <a:off x="1745772" y="2677759"/>
            <a:ext cx="3364024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Login to Azure portal and generate server onboarding script</a:t>
            </a:r>
          </a:p>
        </p:txBody>
      </p:sp>
      <p:grpSp>
        <p:nvGrpSpPr>
          <p:cNvPr id="1351" name="Group 1350">
            <a:extLst>
              <a:ext uri="{FF2B5EF4-FFF2-40B4-BE49-F238E27FC236}">
                <a16:creationId xmlns:a16="http://schemas.microsoft.com/office/drawing/2014/main" id="{6BF03CA4-742C-6D8C-96F3-2CA41B66789F}"/>
              </a:ext>
            </a:extLst>
          </p:cNvPr>
          <p:cNvGrpSpPr/>
          <p:nvPr/>
        </p:nvGrpSpPr>
        <p:grpSpPr>
          <a:xfrm>
            <a:off x="1463832" y="2659608"/>
            <a:ext cx="349284" cy="274320"/>
            <a:chOff x="6006210" y="4922629"/>
            <a:chExt cx="349284" cy="274320"/>
          </a:xfrm>
        </p:grpSpPr>
        <p:sp>
          <p:nvSpPr>
            <p:cNvPr id="1352" name="Flowchart: Connector 1351">
              <a:extLst>
                <a:ext uri="{FF2B5EF4-FFF2-40B4-BE49-F238E27FC236}">
                  <a16:creationId xmlns:a16="http://schemas.microsoft.com/office/drawing/2014/main" id="{4C02C38E-5A1D-F08A-AEC5-4A5353DF928B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53" name="TextBox 1352">
              <a:extLst>
                <a:ext uri="{FF2B5EF4-FFF2-40B4-BE49-F238E27FC236}">
                  <a16:creationId xmlns:a16="http://schemas.microsoft.com/office/drawing/2014/main" id="{8E0B2CCF-B009-53B8-91CC-E66129DAA1B3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2a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354" name="Connector: Elbow 1353">
            <a:extLst>
              <a:ext uri="{FF2B5EF4-FFF2-40B4-BE49-F238E27FC236}">
                <a16:creationId xmlns:a16="http://schemas.microsoft.com/office/drawing/2014/main" id="{7BBCA957-9AB6-0886-450E-897F0F4DE8EF}"/>
              </a:ext>
            </a:extLst>
          </p:cNvPr>
          <p:cNvCxnSpPr>
            <a:cxnSpLocks/>
            <a:stCxn id="50" idx="2"/>
          </p:cNvCxnSpPr>
          <p:nvPr/>
        </p:nvCxnSpPr>
        <p:spPr>
          <a:xfrm rot="16200000" flipH="1">
            <a:off x="1436427" y="3830034"/>
            <a:ext cx="1093490" cy="2828154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5" name="Group 1364">
            <a:extLst>
              <a:ext uri="{FF2B5EF4-FFF2-40B4-BE49-F238E27FC236}">
                <a16:creationId xmlns:a16="http://schemas.microsoft.com/office/drawing/2014/main" id="{41AD76BA-04DA-8121-9922-AAD081E6051A}"/>
              </a:ext>
            </a:extLst>
          </p:cNvPr>
          <p:cNvGrpSpPr/>
          <p:nvPr/>
        </p:nvGrpSpPr>
        <p:grpSpPr>
          <a:xfrm>
            <a:off x="646345" y="4888358"/>
            <a:ext cx="349284" cy="274320"/>
            <a:chOff x="6006210" y="4922629"/>
            <a:chExt cx="349284" cy="274320"/>
          </a:xfrm>
        </p:grpSpPr>
        <p:sp>
          <p:nvSpPr>
            <p:cNvPr id="1366" name="Flowchart: Connector 1365">
              <a:extLst>
                <a:ext uri="{FF2B5EF4-FFF2-40B4-BE49-F238E27FC236}">
                  <a16:creationId xmlns:a16="http://schemas.microsoft.com/office/drawing/2014/main" id="{90D447C7-E152-408C-BBAC-9A414E21EF8E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67" name="TextBox 1366">
              <a:extLst>
                <a:ext uri="{FF2B5EF4-FFF2-40B4-BE49-F238E27FC236}">
                  <a16:creationId xmlns:a16="http://schemas.microsoft.com/office/drawing/2014/main" id="{075D6AE6-6A78-97A4-B333-7A6D72775466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2b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68" name="Group 1367">
            <a:extLst>
              <a:ext uri="{FF2B5EF4-FFF2-40B4-BE49-F238E27FC236}">
                <a16:creationId xmlns:a16="http://schemas.microsoft.com/office/drawing/2014/main" id="{9282289A-799C-CBD5-50C9-A46820815143}"/>
              </a:ext>
            </a:extLst>
          </p:cNvPr>
          <p:cNvGrpSpPr/>
          <p:nvPr/>
        </p:nvGrpSpPr>
        <p:grpSpPr>
          <a:xfrm>
            <a:off x="644566" y="5396668"/>
            <a:ext cx="349284" cy="274320"/>
            <a:chOff x="6006210" y="4922629"/>
            <a:chExt cx="349284" cy="274320"/>
          </a:xfrm>
        </p:grpSpPr>
        <p:sp>
          <p:nvSpPr>
            <p:cNvPr id="1369" name="Flowchart: Connector 1368">
              <a:extLst>
                <a:ext uri="{FF2B5EF4-FFF2-40B4-BE49-F238E27FC236}">
                  <a16:creationId xmlns:a16="http://schemas.microsoft.com/office/drawing/2014/main" id="{526D4339-DFE8-1C18-57E0-4F9B724D5A95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B481F228-DD0E-1B5D-02B6-0F13BCE29248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2c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71" name="Group 1370">
            <a:extLst>
              <a:ext uri="{FF2B5EF4-FFF2-40B4-BE49-F238E27FC236}">
                <a16:creationId xmlns:a16="http://schemas.microsoft.com/office/drawing/2014/main" id="{38057BD0-7F0C-8D58-65E7-9D1BCF50C0B8}"/>
              </a:ext>
            </a:extLst>
          </p:cNvPr>
          <p:cNvGrpSpPr/>
          <p:nvPr/>
        </p:nvGrpSpPr>
        <p:grpSpPr>
          <a:xfrm>
            <a:off x="643133" y="5995418"/>
            <a:ext cx="349284" cy="274320"/>
            <a:chOff x="6006210" y="4922629"/>
            <a:chExt cx="349284" cy="274320"/>
          </a:xfrm>
        </p:grpSpPr>
        <p:sp>
          <p:nvSpPr>
            <p:cNvPr id="1372" name="Flowchart: Connector 1371">
              <a:extLst>
                <a:ext uri="{FF2B5EF4-FFF2-40B4-BE49-F238E27FC236}">
                  <a16:creationId xmlns:a16="http://schemas.microsoft.com/office/drawing/2014/main" id="{B8933B75-76F5-D46E-1DDB-6B54DDAC2069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73" name="TextBox 1372">
              <a:extLst>
                <a:ext uri="{FF2B5EF4-FFF2-40B4-BE49-F238E27FC236}">
                  <a16:creationId xmlns:a16="http://schemas.microsoft.com/office/drawing/2014/main" id="{CC838353-7EC0-FF2E-E9E9-4D2DA9F15015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3c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F6B0A95-234C-E3C7-7A11-CCABDF613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7731" y="730699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/>
          <a:lstStyle/>
          <a:p>
            <a:r>
              <a:rPr lang="en-US" sz="2000" dirty="0"/>
              <a:t>Azure Container Storage enabled by Azure Arc (ACSA) –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Architecture</a:t>
            </a:r>
            <a:endParaRPr lang="en-US" sz="2000" spc="-50" dirty="0">
              <a:latin typeface="Segoe UI Semibold (Headings)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12B5279-A9FA-201C-B2B0-3EEA5DFA0AD3}"/>
              </a:ext>
            </a:extLst>
          </p:cNvPr>
          <p:cNvSpPr/>
          <p:nvPr/>
        </p:nvSpPr>
        <p:spPr bwMode="auto">
          <a:xfrm>
            <a:off x="147008" y="1048014"/>
            <a:ext cx="6143391" cy="566052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F27921-2F8C-EFB6-A710-C44F2AF10340}"/>
              </a:ext>
            </a:extLst>
          </p:cNvPr>
          <p:cNvGrpSpPr/>
          <p:nvPr/>
        </p:nvGrpSpPr>
        <p:grpSpPr>
          <a:xfrm>
            <a:off x="374040" y="1787390"/>
            <a:ext cx="5689325" cy="4397926"/>
            <a:chOff x="166750" y="1418907"/>
            <a:chExt cx="5689325" cy="439792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B4CE9FD-E139-DDDA-7C40-33DA6A2D7CF3}"/>
                </a:ext>
              </a:extLst>
            </p:cNvPr>
            <p:cNvSpPr/>
            <p:nvPr/>
          </p:nvSpPr>
          <p:spPr bwMode="auto">
            <a:xfrm>
              <a:off x="166750" y="1418907"/>
              <a:ext cx="5689325" cy="4397926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Edge located Arc-enabled Kubernetes</a:t>
              </a: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11741CDE-33B9-9DFE-1A91-8A81CAEEA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011" y="1514248"/>
              <a:ext cx="457200" cy="457200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242CE2C-C467-0267-2B7E-3591AD2FE369}"/>
                </a:ext>
              </a:extLst>
            </p:cNvPr>
            <p:cNvGrpSpPr/>
            <p:nvPr/>
          </p:nvGrpSpPr>
          <p:grpSpPr>
            <a:xfrm>
              <a:off x="1132586" y="2033337"/>
              <a:ext cx="3746319" cy="3448088"/>
              <a:chOff x="2817274" y="2566737"/>
              <a:chExt cx="3746319" cy="3448088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30F750A-ED39-509F-5289-4808AEBE2893}"/>
                  </a:ext>
                </a:extLst>
              </p:cNvPr>
              <p:cNvSpPr/>
              <p:nvPr/>
            </p:nvSpPr>
            <p:spPr bwMode="auto">
              <a:xfrm>
                <a:off x="3148178" y="2566737"/>
                <a:ext cx="3095844" cy="1321521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Kubernetes-based application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4DB4312-94C0-627A-B68E-ECF81D4CC11A}"/>
                  </a:ext>
                </a:extLst>
              </p:cNvPr>
              <p:cNvCxnSpPr>
                <a:cxnSpLocks/>
                <a:stCxn id="106" idx="2"/>
                <a:endCxn id="63" idx="0"/>
              </p:cNvCxnSpPr>
              <p:nvPr/>
            </p:nvCxnSpPr>
            <p:spPr>
              <a:xfrm>
                <a:off x="4690433" y="3717576"/>
                <a:ext cx="1" cy="869345"/>
              </a:xfrm>
              <a:prstGeom prst="straightConnector1">
                <a:avLst/>
              </a:prstGeom>
              <a:ln>
                <a:solidFill>
                  <a:srgbClr val="FA82FD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20C9357-484E-2565-49DD-455AD70E2167}"/>
                  </a:ext>
                </a:extLst>
              </p:cNvPr>
              <p:cNvSpPr/>
              <p:nvPr/>
            </p:nvSpPr>
            <p:spPr bwMode="auto">
              <a:xfrm>
                <a:off x="2817274" y="4586921"/>
                <a:ext cx="3746319" cy="1427904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rPr>
                  <a:t>Azure Container Storage enabled </a:t>
                </a:r>
                <a:b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rPr>
                </a:b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rPr>
                  <a:t>by Azure Arc (ACSA)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AD6A2E1-1577-7F8C-1329-34A57C2C8D74}"/>
              </a:ext>
            </a:extLst>
          </p:cNvPr>
          <p:cNvGrpSpPr/>
          <p:nvPr/>
        </p:nvGrpSpPr>
        <p:grpSpPr>
          <a:xfrm>
            <a:off x="8289270" y="1048014"/>
            <a:ext cx="3758814" cy="5660520"/>
            <a:chOff x="7908270" y="1093783"/>
            <a:chExt cx="3758814" cy="566052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238CDBAD-FA8A-579F-115C-182EA186E4DD}"/>
                </a:ext>
              </a:extLst>
            </p:cNvPr>
            <p:cNvSpPr/>
            <p:nvPr/>
          </p:nvSpPr>
          <p:spPr bwMode="auto">
            <a:xfrm>
              <a:off x="7908270" y="1093783"/>
              <a:ext cx="3758814" cy="566052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Cloud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C73A3F1-3878-626D-272B-55D8E20A0DBD}"/>
                </a:ext>
              </a:extLst>
            </p:cNvPr>
            <p:cNvGrpSpPr/>
            <p:nvPr/>
          </p:nvGrpSpPr>
          <p:grpSpPr>
            <a:xfrm>
              <a:off x="8341391" y="1679257"/>
              <a:ext cx="2892574" cy="4966877"/>
              <a:chOff x="8296941" y="1514248"/>
              <a:chExt cx="2892574" cy="4966877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B09383-0800-F554-DEFC-97FD78475DBD}"/>
                  </a:ext>
                </a:extLst>
              </p:cNvPr>
              <p:cNvGrpSpPr/>
              <p:nvPr/>
            </p:nvGrpSpPr>
            <p:grpSpPr>
              <a:xfrm>
                <a:off x="8296941" y="1514248"/>
                <a:ext cx="2892574" cy="638402"/>
                <a:chOff x="7300966" y="2238922"/>
                <a:chExt cx="2892574" cy="638402"/>
              </a:xfrm>
            </p:grpSpPr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AE91D41E-1CE2-DA8A-0462-FF71AB6B7E91}"/>
                    </a:ext>
                  </a:extLst>
                </p:cNvPr>
                <p:cNvSpPr/>
                <p:nvPr/>
              </p:nvSpPr>
              <p:spPr bwMode="auto">
                <a:xfrm>
                  <a:off x="7300966" y="2238922"/>
                  <a:ext cx="2892574" cy="638402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PowerBI</a:t>
                  </a:r>
                </a:p>
              </p:txBody>
            </p:sp>
            <p:pic>
              <p:nvPicPr>
                <p:cNvPr id="103" name="Graphic 102">
                  <a:extLst>
                    <a:ext uri="{FF2B5EF4-FFF2-40B4-BE49-F238E27FC236}">
                      <a16:creationId xmlns:a16="http://schemas.microsoft.com/office/drawing/2014/main" id="{7C9AEF60-9208-EEA9-1C42-549A47F982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4442" y="233510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2242552-A387-4A7E-F880-4552973A030E}"/>
                  </a:ext>
                </a:extLst>
              </p:cNvPr>
              <p:cNvGrpSpPr/>
              <p:nvPr/>
            </p:nvGrpSpPr>
            <p:grpSpPr>
              <a:xfrm>
                <a:off x="8296941" y="2741930"/>
                <a:ext cx="2892574" cy="3739195"/>
                <a:chOff x="7617842" y="2439355"/>
                <a:chExt cx="2892574" cy="3739195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2EEC8558-0149-9F30-F78A-3884DD3D301B}"/>
                    </a:ext>
                  </a:extLst>
                </p:cNvPr>
                <p:cNvSpPr/>
                <p:nvPr/>
              </p:nvSpPr>
              <p:spPr bwMode="auto">
                <a:xfrm>
                  <a:off x="7617842" y="2439355"/>
                  <a:ext cx="2892574" cy="3739195"/>
                </a:xfrm>
                <a:prstGeom prst="roundRect">
                  <a:avLst>
                    <a:gd name="adj" fmla="val 2042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storage services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B40C96C5-E520-DCF0-5124-1A792DA78A95}"/>
                    </a:ext>
                  </a:extLst>
                </p:cNvPr>
                <p:cNvGrpSpPr/>
                <p:nvPr/>
              </p:nvGrpSpPr>
              <p:grpSpPr>
                <a:xfrm>
                  <a:off x="8123442" y="3016250"/>
                  <a:ext cx="1881374" cy="3024698"/>
                  <a:chOff x="8181906" y="2796139"/>
                  <a:chExt cx="1881374" cy="3024698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BDE76711-E3BC-3C54-B199-F1F914E4BC89}"/>
                      </a:ext>
                    </a:extLst>
                  </p:cNvPr>
                  <p:cNvGrpSpPr/>
                  <p:nvPr/>
                </p:nvGrpSpPr>
                <p:grpSpPr>
                  <a:xfrm>
                    <a:off x="8181906" y="3907564"/>
                    <a:ext cx="1881374" cy="978060"/>
                    <a:chOff x="6341018" y="3844014"/>
                    <a:chExt cx="1881374" cy="978060"/>
                  </a:xfrm>
                </p:grpSpPr>
                <p:pic>
                  <p:nvPicPr>
                    <p:cNvPr id="100" name="Graphic 99">
                      <a:extLst>
                        <a:ext uri="{FF2B5EF4-FFF2-40B4-BE49-F238E27FC236}">
                          <a16:creationId xmlns:a16="http://schemas.microsoft.com/office/drawing/2014/main" id="{CD1B5DFA-12FE-B4D3-0F1B-06F90E8F5F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3105" y="3844014"/>
                      <a:ext cx="457200" cy="4572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99654529-00FC-6143-CBF8-2BB109F931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41018" y="4268076"/>
                      <a:ext cx="1881374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91440" rIns="91440" bIns="91440" anchor="ctr">
                      <a:spAutoFit/>
                    </a:bodyPr>
                    <a:lstStyle>
                      <a:defPPr>
                        <a:defRPr lang="en-US"/>
                      </a:defPPr>
                      <a:lvl1pPr algn="ctr" defTabSz="914473">
                        <a:defRPr sz="800">
                          <a:latin typeface="Segoe UI Semibold (Headings)"/>
                        </a:defRPr>
                      </a:lvl1pPr>
                    </a:lstStyle>
                    <a:p>
                      <a:pPr marL="0" marR="0" lvl="0" indent="0" algn="ctr" defTabSz="9144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Azure Data Lake Storage (ADLS) Gen2</a:t>
                      </a:r>
                    </a:p>
                  </p:txBody>
                </p:sp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F81C733-F715-959B-03A9-F5CB843639E9}"/>
                      </a:ext>
                    </a:extLst>
                  </p:cNvPr>
                  <p:cNvGrpSpPr/>
                  <p:nvPr/>
                </p:nvGrpSpPr>
                <p:grpSpPr>
                  <a:xfrm>
                    <a:off x="8212869" y="2796139"/>
                    <a:ext cx="1819449" cy="994207"/>
                    <a:chOff x="8484029" y="3887128"/>
                    <a:chExt cx="1819449" cy="994207"/>
                  </a:xfrm>
                </p:grpSpPr>
                <p:pic>
                  <p:nvPicPr>
                    <p:cNvPr id="98" name="Graphic 97">
                      <a:extLst>
                        <a:ext uri="{FF2B5EF4-FFF2-40B4-BE49-F238E27FC236}">
                          <a16:creationId xmlns:a16="http://schemas.microsoft.com/office/drawing/2014/main" id="{4D6B6A21-AF54-BCE9-3110-FAA3D92A17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65153" y="3887128"/>
                      <a:ext cx="457200" cy="4572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ABBBC479-BBD0-49F1-9108-406C6CD2BD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84029" y="4327337"/>
                      <a:ext cx="1819449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91440" rIns="91440" bIns="91440" anchor="ctr">
                      <a:spAutoFit/>
                    </a:bodyPr>
                    <a:lstStyle>
                      <a:defPPr>
                        <a:defRPr lang="en-US"/>
                      </a:defPPr>
                      <a:lvl1pPr algn="ctr" defTabSz="914473">
                        <a:defRPr sz="800">
                          <a:latin typeface="Segoe UI Semibold (Headings)"/>
                        </a:defRPr>
                      </a:lvl1pPr>
                    </a:lstStyle>
                    <a:p>
                      <a:pPr marL="0" marR="0" lvl="0" indent="0" algn="ctr" defTabSz="9144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Azure Block Blob </a:t>
                      </a:r>
                      <a:b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</a:b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storage account</a:t>
                      </a:r>
                    </a:p>
                  </p:txBody>
                </p: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AB978B02-0D2D-866C-CBB7-E30AC8A8BA5D}"/>
                      </a:ext>
                    </a:extLst>
                  </p:cNvPr>
                  <p:cNvGrpSpPr/>
                  <p:nvPr/>
                </p:nvGrpSpPr>
                <p:grpSpPr>
                  <a:xfrm>
                    <a:off x="8236631" y="5003408"/>
                    <a:ext cx="1771923" cy="817429"/>
                    <a:chOff x="9030727" y="3619256"/>
                    <a:chExt cx="1771923" cy="817429"/>
                  </a:xfrm>
                </p:grpSpPr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4017CC68-46F6-F438-6924-E3A8A69469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30727" y="4067353"/>
                      <a:ext cx="17719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91440" rIns="91440" bIns="91440" anchor="ctr">
                      <a:spAutoFit/>
                    </a:bodyPr>
                    <a:lstStyle>
                      <a:defPPr>
                        <a:defRPr lang="en-US"/>
                      </a:defPPr>
                      <a:lvl1pPr algn="ctr" defTabSz="914473">
                        <a:defRPr sz="800">
                          <a:latin typeface="Segoe UI Semibold (Headings)"/>
                        </a:defRPr>
                      </a:lvl1pPr>
                    </a:lstStyle>
                    <a:p>
                      <a:pPr marL="0" marR="0" lvl="0" indent="0" algn="ctr" defTabSz="9144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Azure </a:t>
                      </a:r>
                      <a:r>
                        <a:rPr kumimoji="0" lang="en-US" sz="12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OneLake</a:t>
                      </a: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97" name="Picture 2" descr="All Microsoft Fabric icons for diagramming - Sam Debruyn">
                      <a:extLst>
                        <a:ext uri="{FF2B5EF4-FFF2-40B4-BE49-F238E27FC236}">
                          <a16:creationId xmlns:a16="http://schemas.microsoft.com/office/drawing/2014/main" id="{7E5E24A2-523B-019F-AED7-AAA154742E8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88535" y="3619256"/>
                      <a:ext cx="456309" cy="457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6E79F7B9-16BA-829A-B0FF-FD1F9310C5E9}"/>
                  </a:ext>
                </a:extLst>
              </p:cNvPr>
              <p:cNvCxnSpPr>
                <a:cxnSpLocks/>
                <a:stCxn id="89" idx="0"/>
                <a:endCxn id="102" idx="2"/>
              </p:cNvCxnSpPr>
              <p:nvPr/>
            </p:nvCxnSpPr>
            <p:spPr>
              <a:xfrm flipV="1">
                <a:off x="9743228" y="2152650"/>
                <a:ext cx="0" cy="589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7700E8E-8461-21BE-0939-081E29E63A71}"/>
                  </a:ext>
                </a:extLst>
              </p:cNvPr>
              <p:cNvSpPr txBox="1"/>
              <p:nvPr/>
            </p:nvSpPr>
            <p:spPr>
              <a:xfrm>
                <a:off x="9892104" y="2204666"/>
                <a:ext cx="1148536" cy="4924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 (Headings)"/>
                  </a:defRPr>
                </a:lvl1pPr>
              </a:lstStyle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Data visualization</a:t>
                </a:r>
              </a:p>
            </p:txBody>
          </p:sp>
        </p:grp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7AB5110B-2C9F-852E-65A6-D8BB7755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59078" y="1123307"/>
              <a:ext cx="457200" cy="457200"/>
            </a:xfrm>
            <a:prstGeom prst="rect">
              <a:avLst/>
            </a:prstGeom>
          </p:spPr>
        </p:pic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02710F0-8C56-B5C9-A7AA-D922AD6A050B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6023954" y="5409571"/>
            <a:ext cx="2698437" cy="0"/>
          </a:xfrm>
          <a:prstGeom prst="straightConnector1">
            <a:avLst/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FF590E6-A102-A698-755B-D06A8F7C0DA6}"/>
              </a:ext>
            </a:extLst>
          </p:cNvPr>
          <p:cNvSpPr txBox="1"/>
          <p:nvPr/>
        </p:nvSpPr>
        <p:spPr>
          <a:xfrm>
            <a:off x="6457073" y="4678242"/>
            <a:ext cx="16477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ACSA writes out using Blob storage SDK for copying file-based data to Azure storage services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25661A9-56D8-DEE4-07EF-09877228DB3C}"/>
              </a:ext>
            </a:extLst>
          </p:cNvPr>
          <p:cNvSpPr/>
          <p:nvPr/>
        </p:nvSpPr>
        <p:spPr bwMode="auto">
          <a:xfrm>
            <a:off x="2227504" y="3305340"/>
            <a:ext cx="1971062" cy="247319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solidFill>
              <a:srgbClr val="FA82F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Generated application data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D0D9F055-13F8-9FE9-D0EA-1A05C15516DD}"/>
              </a:ext>
            </a:extLst>
          </p:cNvPr>
          <p:cNvSpPr/>
          <p:nvPr/>
        </p:nvSpPr>
        <p:spPr bwMode="auto">
          <a:xfrm>
            <a:off x="1572585" y="5192988"/>
            <a:ext cx="1417320" cy="429784"/>
          </a:xfrm>
          <a:prstGeom prst="roundRect">
            <a:avLst>
              <a:gd name="adj" fmla="val 3500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Local storage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7AC3478A-69FF-9AF8-5A56-2BF70007397B}"/>
              </a:ext>
            </a:extLst>
          </p:cNvPr>
          <p:cNvSpPr/>
          <p:nvPr/>
        </p:nvSpPr>
        <p:spPr bwMode="auto">
          <a:xfrm>
            <a:off x="3222614" y="5194679"/>
            <a:ext cx="1415714" cy="429784"/>
          </a:xfrm>
          <a:prstGeom prst="roundRect">
            <a:avLst>
              <a:gd name="adj" fmla="val 3500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Cloud Ingest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4B4CC707-B175-2A09-9A9E-3693619EF2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17010" y="4567418"/>
            <a:ext cx="365760" cy="365760"/>
          </a:xfrm>
          <a:prstGeom prst="rect">
            <a:avLst/>
          </a:prstGeom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085EFE9-5E3C-809B-F6AC-B351B789932C}"/>
              </a:ext>
            </a:extLst>
          </p:cNvPr>
          <p:cNvSpPr/>
          <p:nvPr/>
        </p:nvSpPr>
        <p:spPr bwMode="auto">
          <a:xfrm>
            <a:off x="4608240" y="5113257"/>
            <a:ext cx="1415714" cy="592628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File-based data to blob conversion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B10264B-0BB8-D540-1DE0-43684DDF75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39734" y="2773060"/>
            <a:ext cx="36576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F2C0DA-DE50-A9A9-6AE8-3153C3328151}"/>
              </a:ext>
            </a:extLst>
          </p:cNvPr>
          <p:cNvSpPr txBox="1"/>
          <p:nvPr/>
        </p:nvSpPr>
        <p:spPr>
          <a:xfrm>
            <a:off x="3205062" y="3898786"/>
            <a:ext cx="1089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FA82FD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File data flow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A82FD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CEDCC-6EE6-FB15-5CAB-13B5D87A3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43FC815-3AB4-F019-FEAC-4F9CC5DDF96C}"/>
              </a:ext>
            </a:extLst>
          </p:cNvPr>
          <p:cNvSpPr/>
          <p:nvPr/>
        </p:nvSpPr>
        <p:spPr bwMode="auto">
          <a:xfrm>
            <a:off x="9870292" y="834813"/>
            <a:ext cx="2253792" cy="492650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240CBB-618A-BF08-B89E-8884929BCF78}"/>
              </a:ext>
            </a:extLst>
          </p:cNvPr>
          <p:cNvSpPr/>
          <p:nvPr/>
        </p:nvSpPr>
        <p:spPr bwMode="auto">
          <a:xfrm>
            <a:off x="3178437" y="834813"/>
            <a:ext cx="5515391" cy="5912442"/>
          </a:xfrm>
          <a:prstGeom prst="roundRect">
            <a:avLst>
              <a:gd name="adj" fmla="val 2253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Edge-located Arc-enabled Kubernetes cluster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92325B-D884-50BD-052C-6F1640EAD0AC}"/>
              </a:ext>
            </a:extLst>
          </p:cNvPr>
          <p:cNvSpPr/>
          <p:nvPr/>
        </p:nvSpPr>
        <p:spPr bwMode="auto">
          <a:xfrm>
            <a:off x="3324466" y="2726748"/>
            <a:ext cx="5255934" cy="3168920"/>
          </a:xfrm>
          <a:prstGeom prst="roundRect">
            <a:avLst>
              <a:gd name="adj" fmla="val 3500"/>
            </a:avLst>
          </a:prstGeom>
          <a:solidFill>
            <a:schemeClr val="bg1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2468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Azure Container Storage</a:t>
            </a:r>
          </a:p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enabled by Azure Arc cluster</a:t>
            </a: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Calibri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56ABF90-071B-041E-DC64-AAD072DE2A9F}"/>
              </a:ext>
            </a:extLst>
          </p:cNvPr>
          <p:cNvSpPr/>
          <p:nvPr/>
        </p:nvSpPr>
        <p:spPr bwMode="auto">
          <a:xfrm>
            <a:off x="3759325" y="3222660"/>
            <a:ext cx="4375622" cy="2472738"/>
          </a:xfrm>
          <a:prstGeom prst="roundRect">
            <a:avLst>
              <a:gd name="adj" fmla="val 3500"/>
            </a:avLst>
          </a:prstGeom>
          <a:solidFill>
            <a:schemeClr val="bg1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82880" rIns="91440" bIns="4572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Calibri"/>
                <a:cs typeface="Arial"/>
              </a:rPr>
              <a:t>3-way replication for high-availability and fault tolerance</a:t>
            </a:r>
          </a:p>
          <a:p>
            <a:pPr marL="0" marR="0" lvl="0" indent="0" algn="ctr" defTabSz="932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Calibri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BF3BD-E4DF-B0A5-81A8-1D5C9F1F2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/>
          <a:lstStyle/>
          <a:p>
            <a:r>
              <a:rPr lang="en-US" sz="2000" dirty="0"/>
              <a:t>Azure Container Storage enabled by Azure Arc (ACSA) – Edge Volumes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Architecture</a:t>
            </a:r>
            <a:endParaRPr lang="en-US" sz="2000" spc="-50" dirty="0">
              <a:latin typeface="Segoe UI Semibold (Headings)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0589C5-88A8-6D0B-E938-9961D530A6B2}"/>
              </a:ext>
            </a:extLst>
          </p:cNvPr>
          <p:cNvGrpSpPr/>
          <p:nvPr/>
        </p:nvGrpSpPr>
        <p:grpSpPr>
          <a:xfrm>
            <a:off x="4052300" y="3578357"/>
            <a:ext cx="1133380" cy="1182797"/>
            <a:chOff x="4052300" y="3329117"/>
            <a:chExt cx="1133380" cy="153925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FF2BBC8-6AA5-91E8-B330-3968F6CFB179}"/>
                </a:ext>
              </a:extLst>
            </p:cNvPr>
            <p:cNvSpPr/>
            <p:nvPr/>
          </p:nvSpPr>
          <p:spPr bwMode="auto">
            <a:xfrm>
              <a:off x="4052300" y="3329117"/>
              <a:ext cx="1133380" cy="429784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 Shared Volume 0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6D458B1-4806-9E63-0B30-2D1EFDBD853E}"/>
                </a:ext>
              </a:extLst>
            </p:cNvPr>
            <p:cNvSpPr/>
            <p:nvPr/>
          </p:nvSpPr>
          <p:spPr bwMode="auto">
            <a:xfrm>
              <a:off x="4052300" y="3883853"/>
              <a:ext cx="1133380" cy="429784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 Shared Volume 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BDD7D49-8C71-7A2C-65F8-3C772A627D1D}"/>
                </a:ext>
              </a:extLst>
            </p:cNvPr>
            <p:cNvSpPr/>
            <p:nvPr/>
          </p:nvSpPr>
          <p:spPr bwMode="auto">
            <a:xfrm>
              <a:off x="4052300" y="4438589"/>
              <a:ext cx="1133380" cy="429784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 Shared Volume </a:t>
              </a:r>
              <a:r>
                <a:rPr kumimoji="0" lang="en-IN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</a:t>
              </a:r>
              <a:endPara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EA12C7-5A53-AA69-93EB-66EF5FA01C8C}"/>
              </a:ext>
            </a:extLst>
          </p:cNvPr>
          <p:cNvGrpSpPr/>
          <p:nvPr/>
        </p:nvGrpSpPr>
        <p:grpSpPr>
          <a:xfrm>
            <a:off x="4392957" y="1269062"/>
            <a:ext cx="3108484" cy="1331898"/>
            <a:chOff x="3136928" y="1783212"/>
            <a:chExt cx="3108484" cy="133189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8E764E2-955C-75CB-C805-59637DE53A71}"/>
                </a:ext>
              </a:extLst>
            </p:cNvPr>
            <p:cNvSpPr/>
            <p:nvPr/>
          </p:nvSpPr>
          <p:spPr bwMode="auto">
            <a:xfrm>
              <a:off x="3136928" y="1783212"/>
              <a:ext cx="3108484" cy="133189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Kubernetes-based application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AB7E06D-40C7-A37B-B682-EF990BDD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1094" y="1809672"/>
              <a:ext cx="365760" cy="36576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E54CF1-2CF5-8E72-5BC7-D635A55ED982}"/>
                </a:ext>
              </a:extLst>
            </p:cNvPr>
            <p:cNvGrpSpPr/>
            <p:nvPr/>
          </p:nvGrpSpPr>
          <p:grpSpPr>
            <a:xfrm>
              <a:off x="3591020" y="2175432"/>
              <a:ext cx="2200299" cy="429784"/>
              <a:chOff x="7242524" y="3439174"/>
              <a:chExt cx="2200299" cy="42978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E662B57-31DD-8BDB-E411-BDE534103901}"/>
                  </a:ext>
                </a:extLst>
              </p:cNvPr>
              <p:cNvSpPr/>
              <p:nvPr/>
            </p:nvSpPr>
            <p:spPr bwMode="auto">
              <a:xfrm>
                <a:off x="7242524" y="3439174"/>
                <a:ext cx="664347" cy="42978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 service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341DDA6-0E77-B96B-063F-8F6DCBDE2417}"/>
                  </a:ext>
                </a:extLst>
              </p:cNvPr>
              <p:cNvSpPr/>
              <p:nvPr/>
            </p:nvSpPr>
            <p:spPr bwMode="auto">
              <a:xfrm>
                <a:off x="8010500" y="3439174"/>
                <a:ext cx="664347" cy="42978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 service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C11C0A5-9B9F-971C-79AB-3BCF56EAE72F}"/>
                  </a:ext>
                </a:extLst>
              </p:cNvPr>
              <p:cNvSpPr/>
              <p:nvPr/>
            </p:nvSpPr>
            <p:spPr bwMode="auto">
              <a:xfrm>
                <a:off x="8778476" y="3439174"/>
                <a:ext cx="664347" cy="42978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 service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62669F0-342E-B274-B309-5BB044072E1D}"/>
                </a:ext>
              </a:extLst>
            </p:cNvPr>
            <p:cNvSpPr/>
            <p:nvPr/>
          </p:nvSpPr>
          <p:spPr bwMode="auto">
            <a:xfrm>
              <a:off x="3591020" y="2663983"/>
              <a:ext cx="2200299" cy="25851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A82F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Generated application data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5084957-3739-CA7B-2EF6-8F004F99B2A3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4419364" y="3174659"/>
            <a:ext cx="2187685" cy="655051"/>
          </a:xfrm>
          <a:prstGeom prst="bentConnector2">
            <a:avLst/>
          </a:prstGeom>
          <a:ln>
            <a:solidFill>
              <a:srgbClr val="FA82FD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01FF75-14A2-E256-848F-C56FB68FC5A9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>
            <a:off x="4638033" y="2967058"/>
            <a:ext cx="1750346" cy="655051"/>
          </a:xfrm>
          <a:prstGeom prst="bentConnector2">
            <a:avLst/>
          </a:prstGeom>
          <a:ln>
            <a:solidFill>
              <a:srgbClr val="FA82FD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2624E5-2E58-C6F9-976E-623A120F879F}"/>
              </a:ext>
            </a:extLst>
          </p:cNvPr>
          <p:cNvGrpSpPr/>
          <p:nvPr/>
        </p:nvGrpSpPr>
        <p:grpSpPr>
          <a:xfrm>
            <a:off x="4945624" y="5175175"/>
            <a:ext cx="2003024" cy="365760"/>
            <a:chOff x="8633523" y="5545328"/>
            <a:chExt cx="2003024" cy="365760"/>
          </a:xfrm>
        </p:grpSpPr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4572090E-F8BC-377F-28E7-9B0242E8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0787" y="5545328"/>
              <a:ext cx="365760" cy="36576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702218E-CC45-0C88-5ECD-5B3CCDC94994}"/>
                </a:ext>
              </a:extLst>
            </p:cNvPr>
            <p:cNvCxnSpPr/>
            <p:nvPr/>
          </p:nvCxnSpPr>
          <p:spPr>
            <a:xfrm>
              <a:off x="8999283" y="5728208"/>
              <a:ext cx="45287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F5BC49C-7D10-41FD-9777-C1B7E9211058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9817915" y="5728208"/>
              <a:ext cx="45287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F9E0D06A-197D-FDCD-AA4F-8846ACE30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52155" y="5545328"/>
              <a:ext cx="365760" cy="365760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9E321890-868E-6F46-A402-D051BFCC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33523" y="5545328"/>
              <a:ext cx="365760" cy="36576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C65684D-2175-CC00-2F57-984D0090B959}"/>
              </a:ext>
            </a:extLst>
          </p:cNvPr>
          <p:cNvGrpSpPr/>
          <p:nvPr/>
        </p:nvGrpSpPr>
        <p:grpSpPr>
          <a:xfrm>
            <a:off x="3890205" y="5632709"/>
            <a:ext cx="4113861" cy="1032509"/>
            <a:chOff x="2699313" y="5474177"/>
            <a:chExt cx="4113861" cy="103250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EF4AF3E-A371-6C13-51E1-9AEF7A5202E0}"/>
                </a:ext>
              </a:extLst>
            </p:cNvPr>
            <p:cNvGrpSpPr/>
            <p:nvPr/>
          </p:nvGrpSpPr>
          <p:grpSpPr>
            <a:xfrm>
              <a:off x="2699313" y="5474177"/>
              <a:ext cx="1308847" cy="1004331"/>
              <a:chOff x="8974607" y="3603809"/>
              <a:chExt cx="1308847" cy="1004331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8865E82-647A-D3F2-47A1-70FB86FAEECC}"/>
                  </a:ext>
                </a:extLst>
              </p:cNvPr>
              <p:cNvSpPr/>
              <p:nvPr/>
            </p:nvSpPr>
            <p:spPr bwMode="auto">
              <a:xfrm>
                <a:off x="8974607" y="3603809"/>
                <a:ext cx="1308847" cy="1004331"/>
              </a:xfrm>
              <a:prstGeom prst="roundRect">
                <a:avLst>
                  <a:gd name="adj" fmla="val 3500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Worker node 0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742F8CE-D78F-E5B5-8D09-07C4339A9D7F}"/>
                  </a:ext>
                </a:extLst>
              </p:cNvPr>
              <p:cNvGrpSpPr/>
              <p:nvPr/>
            </p:nvGrpSpPr>
            <p:grpSpPr>
              <a:xfrm>
                <a:off x="9062203" y="3890037"/>
                <a:ext cx="1133656" cy="628055"/>
                <a:chOff x="9402862" y="2509591"/>
                <a:chExt cx="1133656" cy="628055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5EB74129-B03D-6A59-67C3-0384E15178E3}"/>
                    </a:ext>
                  </a:extLst>
                </p:cNvPr>
                <p:cNvSpPr/>
                <p:nvPr/>
              </p:nvSpPr>
              <p:spPr bwMode="auto">
                <a:xfrm>
                  <a:off x="9402862" y="2509591"/>
                  <a:ext cx="1133656" cy="628055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Physical disks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E7D362D-88B2-AAA8-92AC-FEBB1324DB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9670" y="2568359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5546F69-C974-0129-6705-D02912F7071A}"/>
                </a:ext>
              </a:extLst>
            </p:cNvPr>
            <p:cNvGrpSpPr/>
            <p:nvPr/>
          </p:nvGrpSpPr>
          <p:grpSpPr>
            <a:xfrm>
              <a:off x="4101820" y="5488266"/>
              <a:ext cx="1308847" cy="1004331"/>
              <a:chOff x="8974607" y="3603809"/>
              <a:chExt cx="1308847" cy="1004331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CDCA205D-5F2E-8BC6-C5A5-B0DEE6377AC2}"/>
                  </a:ext>
                </a:extLst>
              </p:cNvPr>
              <p:cNvSpPr/>
              <p:nvPr/>
            </p:nvSpPr>
            <p:spPr bwMode="auto">
              <a:xfrm>
                <a:off x="8974607" y="3603809"/>
                <a:ext cx="1308847" cy="1004331"/>
              </a:xfrm>
              <a:prstGeom prst="roundRect">
                <a:avLst>
                  <a:gd name="adj" fmla="val 3500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Worker node 1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EA08793-20A2-DA38-985A-EBE713AA57BD}"/>
                  </a:ext>
                </a:extLst>
              </p:cNvPr>
              <p:cNvGrpSpPr/>
              <p:nvPr/>
            </p:nvGrpSpPr>
            <p:grpSpPr>
              <a:xfrm>
                <a:off x="9062203" y="3890037"/>
                <a:ext cx="1133656" cy="628055"/>
                <a:chOff x="9402862" y="2509591"/>
                <a:chExt cx="1133656" cy="628055"/>
              </a:xfrm>
            </p:grpSpPr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ABE18FDE-DD00-8F29-2396-53975638F606}"/>
                    </a:ext>
                  </a:extLst>
                </p:cNvPr>
                <p:cNvSpPr/>
                <p:nvPr/>
              </p:nvSpPr>
              <p:spPr bwMode="auto">
                <a:xfrm>
                  <a:off x="9402862" y="2509591"/>
                  <a:ext cx="1133656" cy="628055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Physical disks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2" name="Graphic 71">
                  <a:extLst>
                    <a:ext uri="{FF2B5EF4-FFF2-40B4-BE49-F238E27FC236}">
                      <a16:creationId xmlns:a16="http://schemas.microsoft.com/office/drawing/2014/main" id="{B852F6A9-4799-C4FB-30A5-502AAED3E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9670" y="2568359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06E0076-0898-36B1-4EB0-A7F4725BFDAC}"/>
                </a:ext>
              </a:extLst>
            </p:cNvPr>
            <p:cNvGrpSpPr/>
            <p:nvPr/>
          </p:nvGrpSpPr>
          <p:grpSpPr>
            <a:xfrm>
              <a:off x="5504327" y="5502355"/>
              <a:ext cx="1308847" cy="1004331"/>
              <a:chOff x="8974607" y="3603809"/>
              <a:chExt cx="1308847" cy="1004331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EC55EF83-3F30-004A-A58B-8313FC84FD78}"/>
                  </a:ext>
                </a:extLst>
              </p:cNvPr>
              <p:cNvSpPr/>
              <p:nvPr/>
            </p:nvSpPr>
            <p:spPr bwMode="auto">
              <a:xfrm>
                <a:off x="8974607" y="3603809"/>
                <a:ext cx="1308847" cy="1004331"/>
              </a:xfrm>
              <a:prstGeom prst="roundRect">
                <a:avLst>
                  <a:gd name="adj" fmla="val 3500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Worker node </a:t>
                </a:r>
                <a:r>
                  <a: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n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23CFC87-51D0-136B-CBF3-9EDBA49D8236}"/>
                  </a:ext>
                </a:extLst>
              </p:cNvPr>
              <p:cNvGrpSpPr/>
              <p:nvPr/>
            </p:nvGrpSpPr>
            <p:grpSpPr>
              <a:xfrm>
                <a:off x="9062203" y="3890037"/>
                <a:ext cx="1133656" cy="628055"/>
                <a:chOff x="9402862" y="2509591"/>
                <a:chExt cx="1133656" cy="628055"/>
              </a:xfrm>
            </p:grpSpPr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D825C5F2-1C4F-86CE-5DD2-460466FD0583}"/>
                    </a:ext>
                  </a:extLst>
                </p:cNvPr>
                <p:cNvSpPr/>
                <p:nvPr/>
              </p:nvSpPr>
              <p:spPr bwMode="auto">
                <a:xfrm>
                  <a:off x="9402862" y="2509591"/>
                  <a:ext cx="1133656" cy="628055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Physical disks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7" name="Graphic 76">
                  <a:extLst>
                    <a:ext uri="{FF2B5EF4-FFF2-40B4-BE49-F238E27FC236}">
                      <a16:creationId xmlns:a16="http://schemas.microsoft.com/office/drawing/2014/main" id="{CAECF52D-56C6-C145-A8D9-8377624F1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9670" y="2568359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0AB4EBF3-8272-05E9-B80B-83549A2F4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6885" y="2793559"/>
            <a:ext cx="365760" cy="3657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A62E960-4443-5820-57B1-6AA084E9F7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53144" y="903302"/>
            <a:ext cx="365760" cy="36576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2FA8D5-4304-CC99-3FE4-B3448973F7FA}"/>
              </a:ext>
            </a:extLst>
          </p:cNvPr>
          <p:cNvSpPr/>
          <p:nvPr/>
        </p:nvSpPr>
        <p:spPr bwMode="auto">
          <a:xfrm>
            <a:off x="10085898" y="1590396"/>
            <a:ext cx="1822580" cy="518485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PowerBI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CAC9D0F9-3092-2F90-6C82-9A2932455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30588" y="1668121"/>
            <a:ext cx="365760" cy="36576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2517608-65A6-1715-CC80-165ABB528952}"/>
              </a:ext>
            </a:extLst>
          </p:cNvPr>
          <p:cNvGrpSpPr/>
          <p:nvPr/>
        </p:nvGrpSpPr>
        <p:grpSpPr>
          <a:xfrm>
            <a:off x="10085898" y="2698988"/>
            <a:ext cx="1822580" cy="2940068"/>
            <a:chOff x="7798901" y="3382264"/>
            <a:chExt cx="1822580" cy="294006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3D8647A-9239-3F39-3F18-52C2F7E3EB06}"/>
                </a:ext>
              </a:extLst>
            </p:cNvPr>
            <p:cNvSpPr/>
            <p:nvPr/>
          </p:nvSpPr>
          <p:spPr bwMode="auto">
            <a:xfrm>
              <a:off x="7798901" y="3382264"/>
              <a:ext cx="1822580" cy="2940068"/>
            </a:xfrm>
            <a:prstGeom prst="roundRect">
              <a:avLst>
                <a:gd name="adj" fmla="val 2042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storage services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65F7D3-D97E-4E0B-3EA8-0F02C6C44AA5}"/>
                </a:ext>
              </a:extLst>
            </p:cNvPr>
            <p:cNvGrpSpPr/>
            <p:nvPr/>
          </p:nvGrpSpPr>
          <p:grpSpPr>
            <a:xfrm>
              <a:off x="8026471" y="4631545"/>
              <a:ext cx="1367437" cy="775008"/>
              <a:chOff x="7670997" y="3871382"/>
              <a:chExt cx="1367437" cy="775008"/>
            </a:xfrm>
          </p:grpSpPr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2D5BAC09-6216-0843-665C-8A7F2F129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171836" y="3871382"/>
                <a:ext cx="365760" cy="36576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15F760-776E-6580-EA99-0FC472F6DA9F}"/>
                  </a:ext>
                </a:extLst>
              </p:cNvPr>
              <p:cNvSpPr txBox="1"/>
              <p:nvPr/>
            </p:nvSpPr>
            <p:spPr>
              <a:xfrm>
                <a:off x="7670997" y="4184725"/>
                <a:ext cx="1367437" cy="461665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 (Headings)"/>
                  </a:defRPr>
                </a:lvl1pPr>
              </a:lstStyle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Azure Data Lake Storage (ADLS) Gen2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371E4AF-6E2F-3F2C-4482-7AA0A0F25640}"/>
                </a:ext>
              </a:extLst>
            </p:cNvPr>
            <p:cNvGrpSpPr/>
            <p:nvPr/>
          </p:nvGrpSpPr>
          <p:grpSpPr>
            <a:xfrm>
              <a:off x="8135924" y="3812758"/>
              <a:ext cx="1148536" cy="762669"/>
              <a:chOff x="9154942" y="4003745"/>
              <a:chExt cx="1148536" cy="762669"/>
            </a:xfrm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E44B18E2-9797-765A-6BD2-9E04E021F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546330" y="4003745"/>
                <a:ext cx="365760" cy="36576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8BED93-F47C-4D8D-24D9-6489521C8626}"/>
                  </a:ext>
                </a:extLst>
              </p:cNvPr>
              <p:cNvSpPr txBox="1"/>
              <p:nvPr/>
            </p:nvSpPr>
            <p:spPr>
              <a:xfrm>
                <a:off x="9154942" y="4304749"/>
                <a:ext cx="1148536" cy="461665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 (Headings)"/>
                  </a:defRPr>
                </a:lvl1pPr>
              </a:lstStyle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Azure Block Blob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storage account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C96764-0256-9E24-03BF-AB80458D4942}"/>
                </a:ext>
              </a:extLst>
            </p:cNvPr>
            <p:cNvGrpSpPr/>
            <p:nvPr/>
          </p:nvGrpSpPr>
          <p:grpSpPr>
            <a:xfrm>
              <a:off x="8026472" y="5495306"/>
              <a:ext cx="1367436" cy="651264"/>
              <a:chOff x="10306426" y="3785694"/>
              <a:chExt cx="1367436" cy="65126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01B9D4-DBEA-B684-19C2-E85E2070318B}"/>
                  </a:ext>
                </a:extLst>
              </p:cNvPr>
              <p:cNvSpPr txBox="1"/>
              <p:nvPr/>
            </p:nvSpPr>
            <p:spPr>
              <a:xfrm>
                <a:off x="10306426" y="4113793"/>
                <a:ext cx="1367436" cy="323165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algn="ctr" defTabSz="914473">
                  <a:defRPr sz="800">
                    <a:latin typeface="Segoe UI Semibold (Headings)"/>
                  </a:defRPr>
                </a:lvl1pPr>
              </a:lstStyle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Azure </a:t>
                </a:r>
                <a:r>
                  <a:rPr kumimoji="0" lang="en-US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OneLake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endParaRPr>
              </a:p>
            </p:txBody>
          </p:sp>
          <p:pic>
            <p:nvPicPr>
              <p:cNvPr id="38" name="Picture 2" descr="All Microsoft Fabric icons for diagramming - Sam Debruyn">
                <a:extLst>
                  <a:ext uri="{FF2B5EF4-FFF2-40B4-BE49-F238E27FC236}">
                    <a16:creationId xmlns:a16="http://schemas.microsoft.com/office/drawing/2014/main" id="{ED47B3A2-5B0F-16AA-A44F-8B3FBBBD5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7264" y="3785694"/>
                <a:ext cx="365047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995D2E-5EC9-FCA5-01C9-796E5438041D}"/>
              </a:ext>
            </a:extLst>
          </p:cNvPr>
          <p:cNvCxnSpPr>
            <a:cxnSpLocks/>
            <a:stCxn id="31" idx="0"/>
            <a:endCxn id="45" idx="2"/>
          </p:cNvCxnSpPr>
          <p:nvPr/>
        </p:nvCxnSpPr>
        <p:spPr>
          <a:xfrm flipV="1">
            <a:off x="10997188" y="2108881"/>
            <a:ext cx="0" cy="59010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06A1691-F24A-CF7E-E0A3-3AD92EBA7D16}"/>
              </a:ext>
            </a:extLst>
          </p:cNvPr>
          <p:cNvSpPr txBox="1"/>
          <p:nvPr/>
        </p:nvSpPr>
        <p:spPr>
          <a:xfrm>
            <a:off x="10996830" y="2242300"/>
            <a:ext cx="1148536" cy="323165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latin typeface="Segoe UI Semibold (Headings)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Data visualization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1ABB99DA-1246-B9EB-ADA1-30AD3C34DA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37831" y="917253"/>
            <a:ext cx="517998" cy="51799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67A0B67-EBD9-D6B0-6EFA-23DAFB938B6F}"/>
              </a:ext>
            </a:extLst>
          </p:cNvPr>
          <p:cNvSpPr txBox="1"/>
          <p:nvPr/>
        </p:nvSpPr>
        <p:spPr>
          <a:xfrm>
            <a:off x="8923574" y="3701817"/>
            <a:ext cx="9896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Blob SDK data flow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A1F30D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05CC5C-3267-5B0C-9A2B-429AF7DEF332}"/>
              </a:ext>
            </a:extLst>
          </p:cNvPr>
          <p:cNvSpPr txBox="1"/>
          <p:nvPr/>
        </p:nvSpPr>
        <p:spPr>
          <a:xfrm>
            <a:off x="6024604" y="2847885"/>
            <a:ext cx="1089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A82FD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File data flow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A82FD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F11DDD5-CBB7-5B7C-4AFA-1921A2A8F346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4845635" y="2748390"/>
            <a:ext cx="1335140" cy="655050"/>
          </a:xfrm>
          <a:prstGeom prst="bentConnector2">
            <a:avLst/>
          </a:prstGeom>
          <a:ln>
            <a:solidFill>
              <a:srgbClr val="FA82FD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3F3686-294F-9CFC-7952-4F75070E1FF4}"/>
              </a:ext>
            </a:extLst>
          </p:cNvPr>
          <p:cNvGrpSpPr/>
          <p:nvPr/>
        </p:nvGrpSpPr>
        <p:grpSpPr>
          <a:xfrm>
            <a:off x="6537716" y="3324315"/>
            <a:ext cx="1456943" cy="1540750"/>
            <a:chOff x="200039" y="2953593"/>
            <a:chExt cx="1456943" cy="163186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5530748-0319-1906-A256-BF4A3827F109}"/>
                </a:ext>
              </a:extLst>
            </p:cNvPr>
            <p:cNvSpPr/>
            <p:nvPr/>
          </p:nvSpPr>
          <p:spPr bwMode="auto">
            <a:xfrm>
              <a:off x="200039" y="2953593"/>
              <a:ext cx="1456943" cy="1631861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Cloud Volume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417CF77-C352-6150-9263-360DF0B5650B}"/>
                </a:ext>
              </a:extLst>
            </p:cNvPr>
            <p:cNvSpPr/>
            <p:nvPr/>
          </p:nvSpPr>
          <p:spPr bwMode="auto">
            <a:xfrm>
              <a:off x="361821" y="3222659"/>
              <a:ext cx="1133380" cy="356043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Ingest Subvolume 0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85AB3A3-FABA-8CFE-4E14-83924EB15874}"/>
                </a:ext>
              </a:extLst>
            </p:cNvPr>
            <p:cNvSpPr/>
            <p:nvPr/>
          </p:nvSpPr>
          <p:spPr bwMode="auto">
            <a:xfrm>
              <a:off x="361821" y="3671008"/>
              <a:ext cx="1133380" cy="356043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Ingest Subvolume 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582661A-0F5B-7A28-C11A-DA4EC6C8A5DF}"/>
                </a:ext>
              </a:extLst>
            </p:cNvPr>
            <p:cNvSpPr/>
            <p:nvPr/>
          </p:nvSpPr>
          <p:spPr bwMode="auto">
            <a:xfrm>
              <a:off x="361821" y="4119357"/>
              <a:ext cx="1133380" cy="356043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Ingest Subvolume </a:t>
              </a:r>
              <a:r>
                <a:rPr kumimoji="0" lang="en-IN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5265917-A72B-62A7-1C5C-BD8A54150BA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5715470" y="2762412"/>
            <a:ext cx="1339726" cy="628330"/>
          </a:xfrm>
          <a:prstGeom prst="bentConnector2">
            <a:avLst/>
          </a:prstGeom>
          <a:ln>
            <a:solidFill>
              <a:srgbClr val="FA82FD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6566E4E1-8795-2CAA-B579-FE3A94F71B35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5503483" y="2973742"/>
            <a:ext cx="1763700" cy="628330"/>
          </a:xfrm>
          <a:prstGeom prst="bentConnector2">
            <a:avLst/>
          </a:prstGeom>
          <a:ln>
            <a:solidFill>
              <a:srgbClr val="FA82FD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20F4EBA-FFE9-CCED-E6AA-16A5E65C23DA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5290389" y="3183964"/>
            <a:ext cx="2187018" cy="631200"/>
          </a:xfrm>
          <a:prstGeom prst="bentConnector2">
            <a:avLst/>
          </a:prstGeom>
          <a:ln>
            <a:solidFill>
              <a:srgbClr val="FA82FD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696B759-6C8A-39B3-1D94-B776DEC86986}"/>
              </a:ext>
            </a:extLst>
          </p:cNvPr>
          <p:cNvCxnSpPr>
            <a:cxnSpLocks/>
            <a:stCxn id="31" idx="1"/>
            <a:endCxn id="24" idx="3"/>
          </p:cNvCxnSpPr>
          <p:nvPr/>
        </p:nvCxnSpPr>
        <p:spPr>
          <a:xfrm rot="10800000" flipV="1">
            <a:off x="7832878" y="4169021"/>
            <a:ext cx="2253020" cy="424051"/>
          </a:xfrm>
          <a:prstGeom prst="bentConnector3">
            <a:avLst>
              <a:gd name="adj1" fmla="val 50000"/>
            </a:avLst>
          </a:prstGeom>
          <a:ln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071EAC2-E6BB-9BE3-4697-AFA332C077D8}"/>
              </a:ext>
            </a:extLst>
          </p:cNvPr>
          <p:cNvCxnSpPr>
            <a:cxnSpLocks/>
            <a:stCxn id="31" idx="1"/>
            <a:endCxn id="5" idx="3"/>
          </p:cNvCxnSpPr>
          <p:nvPr/>
        </p:nvCxnSpPr>
        <p:spPr>
          <a:xfrm rot="10800000">
            <a:off x="7832878" y="3746440"/>
            <a:ext cx="2253020" cy="422582"/>
          </a:xfrm>
          <a:prstGeom prst="bentConnector3">
            <a:avLst>
              <a:gd name="adj1" fmla="val 50000"/>
            </a:avLst>
          </a:prstGeom>
          <a:ln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D80334E-38F0-78EF-39A8-EA0F91F74477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>
          <a:xfrm flipH="1">
            <a:off x="7832878" y="4169022"/>
            <a:ext cx="2253020" cy="735"/>
          </a:xfrm>
          <a:prstGeom prst="straightConnector1">
            <a:avLst/>
          </a:prstGeom>
          <a:ln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29893E9-B73C-6A63-3B57-80DD6C3E9864}"/>
              </a:ext>
            </a:extLst>
          </p:cNvPr>
          <p:cNvSpPr txBox="1"/>
          <p:nvPr/>
        </p:nvSpPr>
        <p:spPr>
          <a:xfrm>
            <a:off x="315510" y="811005"/>
            <a:ext cx="28287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Local Shared Edge Volumes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Storage local to your cluster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Cloud connection independent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Cloud Ingest Edge Volumes 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Disconnection tolerant data ingest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Purge from edge once uploaded</a:t>
            </a:r>
          </a:p>
          <a:p>
            <a:pPr marL="460375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Configurable</a:t>
            </a:r>
          </a:p>
        </p:txBody>
      </p:sp>
    </p:spTree>
    <p:extLst>
      <p:ext uri="{BB962C8B-B14F-4D97-AF65-F5344CB8AC3E}">
        <p14:creationId xmlns:p14="http://schemas.microsoft.com/office/powerpoint/2010/main" val="191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/>
          <a:lstStyle/>
          <a:p>
            <a:r>
              <a:rPr lang="en-US" sz="2000" dirty="0"/>
              <a:t>Azure Container Storage enabled by Azure Arc (ACSA) –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Using Edge Volumes Together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6E13FEBD-BCCC-001E-FB36-7DFD14AAE09A}"/>
              </a:ext>
            </a:extLst>
          </p:cNvPr>
          <p:cNvSpPr/>
          <p:nvPr/>
        </p:nvSpPr>
        <p:spPr bwMode="auto">
          <a:xfrm>
            <a:off x="1551181" y="989539"/>
            <a:ext cx="5322152" cy="5554095"/>
          </a:xfrm>
          <a:prstGeom prst="roundRect">
            <a:avLst>
              <a:gd name="adj" fmla="val 2253"/>
            </a:avLst>
          </a:prstGeom>
          <a:solidFill>
            <a:srgbClr val="243A5E">
              <a:lumMod val="50000"/>
            </a:srgb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Edge-located Arc-enabled Kubernetes cluster                                                    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20C9357-484E-2565-49DD-455AD70E2167}"/>
              </a:ext>
            </a:extLst>
          </p:cNvPr>
          <p:cNvSpPr/>
          <p:nvPr/>
        </p:nvSpPr>
        <p:spPr bwMode="auto">
          <a:xfrm>
            <a:off x="1945681" y="3815389"/>
            <a:ext cx="4512999" cy="2542099"/>
          </a:xfrm>
          <a:prstGeom prst="roundRect">
            <a:avLst>
              <a:gd name="adj" fmla="val 4645"/>
            </a:avLst>
          </a:prstGeom>
          <a:solidFill>
            <a:schemeClr val="bg1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Azure Container Storage enabled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/>
              </a:rPr>
              <a:t>by Azure Arc (ACSA)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4B4CC707-B175-2A09-9A9E-3693619E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9491" y="5851561"/>
            <a:ext cx="365760" cy="3657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5FF7CF-F5C4-52C9-4B2B-014580814EFB}"/>
              </a:ext>
            </a:extLst>
          </p:cNvPr>
          <p:cNvSpPr txBox="1"/>
          <p:nvPr/>
        </p:nvSpPr>
        <p:spPr>
          <a:xfrm>
            <a:off x="6847514" y="4782276"/>
            <a:ext cx="14829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Blob SDK data flow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A1F30D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D6330AC-4310-4FDE-863D-E79B2A8F112A}"/>
              </a:ext>
            </a:extLst>
          </p:cNvPr>
          <p:cNvGrpSpPr/>
          <p:nvPr/>
        </p:nvGrpSpPr>
        <p:grpSpPr>
          <a:xfrm>
            <a:off x="2319511" y="4584279"/>
            <a:ext cx="3762991" cy="1004321"/>
            <a:chOff x="1141885" y="4951515"/>
            <a:chExt cx="3762991" cy="1004321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D0D9F055-13F8-9FE9-D0EA-1A05C15516DD}"/>
                </a:ext>
              </a:extLst>
            </p:cNvPr>
            <p:cNvSpPr/>
            <p:nvPr/>
          </p:nvSpPr>
          <p:spPr bwMode="auto">
            <a:xfrm>
              <a:off x="1141885" y="4951515"/>
              <a:ext cx="1644072" cy="1004319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 Shared Volume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AC3478A-69FF-9AF8-5A56-2BF70007397B}"/>
                </a:ext>
              </a:extLst>
            </p:cNvPr>
            <p:cNvSpPr/>
            <p:nvPr/>
          </p:nvSpPr>
          <p:spPr bwMode="auto">
            <a:xfrm>
              <a:off x="3260804" y="4951516"/>
              <a:ext cx="1644072" cy="1004320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Cloud </a:t>
              </a:r>
              <a:r>
                <a:rPr kumimoji="0" lang="en-I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Volume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EA06919-DE58-41A1-0D26-441E9512601C}"/>
                </a:ext>
              </a:extLst>
            </p:cNvPr>
            <p:cNvSpPr/>
            <p:nvPr/>
          </p:nvSpPr>
          <p:spPr bwMode="auto">
            <a:xfrm>
              <a:off x="3607278" y="5149512"/>
              <a:ext cx="951124" cy="430887"/>
            </a:xfrm>
            <a:prstGeom prst="roundRect">
              <a:avLst>
                <a:gd name="adj" fmla="val 3500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Ingest Subvolume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30F750A-ED39-509F-5289-4808AEBE2893}"/>
              </a:ext>
            </a:extLst>
          </p:cNvPr>
          <p:cNvSpPr/>
          <p:nvPr/>
        </p:nvSpPr>
        <p:spPr bwMode="auto">
          <a:xfrm>
            <a:off x="2281321" y="1426723"/>
            <a:ext cx="3850959" cy="1957775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Kubernetes-based application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B10264B-0BB8-D540-1DE0-43684DDF7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2949" y="1426724"/>
            <a:ext cx="365760" cy="365760"/>
          </a:xfrm>
          <a:prstGeom prst="rect">
            <a:avLst/>
          </a:prstGeom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25661A9-56D8-DEE4-07EF-09877228DB3C}"/>
              </a:ext>
            </a:extLst>
          </p:cNvPr>
          <p:cNvSpPr/>
          <p:nvPr/>
        </p:nvSpPr>
        <p:spPr bwMode="auto">
          <a:xfrm>
            <a:off x="2652266" y="2256464"/>
            <a:ext cx="3109070" cy="247319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solidFill>
              <a:srgbClr val="FA82F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Generated application data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507FC5-53F7-286A-23AC-E1E4187B475D}"/>
              </a:ext>
            </a:extLst>
          </p:cNvPr>
          <p:cNvGrpSpPr/>
          <p:nvPr/>
        </p:nvGrpSpPr>
        <p:grpSpPr>
          <a:xfrm>
            <a:off x="2652266" y="1836895"/>
            <a:ext cx="3109070" cy="334874"/>
            <a:chOff x="1593557" y="1237193"/>
            <a:chExt cx="3109070" cy="42978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4ADF81A-7303-A75B-0E60-32C525B5CCAE}"/>
                </a:ext>
              </a:extLst>
            </p:cNvPr>
            <p:cNvSpPr/>
            <p:nvPr/>
          </p:nvSpPr>
          <p:spPr bwMode="auto">
            <a:xfrm>
              <a:off x="1593557" y="1237193"/>
              <a:ext cx="950590" cy="429784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 service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3F28442-4069-C571-6702-4FC64CB843FF}"/>
                </a:ext>
              </a:extLst>
            </p:cNvPr>
            <p:cNvSpPr/>
            <p:nvPr/>
          </p:nvSpPr>
          <p:spPr bwMode="auto">
            <a:xfrm>
              <a:off x="2672797" y="1237193"/>
              <a:ext cx="950590" cy="429784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 service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87BD4B7-DE4B-D889-F1FB-7A0F7AF05673}"/>
                </a:ext>
              </a:extLst>
            </p:cNvPr>
            <p:cNvSpPr/>
            <p:nvPr/>
          </p:nvSpPr>
          <p:spPr bwMode="auto">
            <a:xfrm>
              <a:off x="3752037" y="1237193"/>
              <a:ext cx="950590" cy="429784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 service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DDCF54F-C935-71BF-6C4B-93ADBF82E820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2447792" y="2380123"/>
            <a:ext cx="204475" cy="2204155"/>
          </a:xfrm>
          <a:prstGeom prst="bentConnector2">
            <a:avLst/>
          </a:prstGeom>
          <a:noFill/>
          <a:ln w="9525" cap="flat" cmpd="sng" algn="ctr">
            <a:solidFill>
              <a:srgbClr val="FA82FD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F6A07EF-F355-77B0-7BAE-5A3554AB2E5C}"/>
              </a:ext>
            </a:extLst>
          </p:cNvPr>
          <p:cNvCxnSpPr>
            <a:cxnSpLocks/>
            <a:stCxn id="106" idx="3"/>
            <a:endCxn id="28" idx="3"/>
          </p:cNvCxnSpPr>
          <p:nvPr/>
        </p:nvCxnSpPr>
        <p:spPr>
          <a:xfrm flipH="1">
            <a:off x="5736028" y="2380124"/>
            <a:ext cx="25308" cy="2617596"/>
          </a:xfrm>
          <a:prstGeom prst="bentConnector3">
            <a:avLst>
              <a:gd name="adj1" fmla="val -903272"/>
            </a:avLst>
          </a:prstGeom>
          <a:noFill/>
          <a:ln w="9525" cap="flat" cmpd="sng" algn="ctr">
            <a:solidFill>
              <a:srgbClr val="FA82FD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1B71717-B070-7946-8CB1-954B066674E1}"/>
              </a:ext>
            </a:extLst>
          </p:cNvPr>
          <p:cNvCxnSpPr>
            <a:cxnSpLocks/>
            <a:stCxn id="107" idx="0"/>
          </p:cNvCxnSpPr>
          <p:nvPr/>
        </p:nvCxnSpPr>
        <p:spPr>
          <a:xfrm flipV="1">
            <a:off x="3141547" y="2897065"/>
            <a:ext cx="0" cy="1687214"/>
          </a:xfrm>
          <a:prstGeom prst="line">
            <a:avLst/>
          </a:prstGeom>
          <a:ln>
            <a:solidFill>
              <a:srgbClr val="DC744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35E174F-F9E8-E746-30AE-00D1A79E2C3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5246213" y="2897065"/>
            <a:ext cx="14253" cy="1885211"/>
          </a:xfrm>
          <a:prstGeom prst="line">
            <a:avLst/>
          </a:prstGeom>
          <a:ln>
            <a:solidFill>
              <a:srgbClr val="DC744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A6A1F7-B312-C53B-DB69-44E51C67B4BD}"/>
              </a:ext>
            </a:extLst>
          </p:cNvPr>
          <p:cNvCxnSpPr>
            <a:cxnSpLocks/>
          </p:cNvCxnSpPr>
          <p:nvPr/>
        </p:nvCxnSpPr>
        <p:spPr>
          <a:xfrm flipH="1">
            <a:off x="3135181" y="2898574"/>
            <a:ext cx="2112264" cy="0"/>
          </a:xfrm>
          <a:prstGeom prst="line">
            <a:avLst/>
          </a:prstGeom>
          <a:ln>
            <a:solidFill>
              <a:srgbClr val="DC744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E4AEFBB-A2EA-239F-241A-A8E77ED25C81}"/>
              </a:ext>
            </a:extLst>
          </p:cNvPr>
          <p:cNvSpPr txBox="1"/>
          <p:nvPr/>
        </p:nvSpPr>
        <p:spPr>
          <a:xfrm>
            <a:off x="2445251" y="2503783"/>
            <a:ext cx="1036030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A82FD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File data flow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A82FD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C1147B-CAFB-148D-F428-2433C46422DA}"/>
              </a:ext>
            </a:extLst>
          </p:cNvPr>
          <p:cNvSpPr txBox="1"/>
          <p:nvPr/>
        </p:nvSpPr>
        <p:spPr>
          <a:xfrm>
            <a:off x="4992742" y="2502274"/>
            <a:ext cx="1036030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A82FD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File data flow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A82FD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ECE521E-E3DB-B283-1C50-12FD7CB8B9B6}"/>
              </a:ext>
            </a:extLst>
          </p:cNvPr>
          <p:cNvSpPr txBox="1"/>
          <p:nvPr/>
        </p:nvSpPr>
        <p:spPr>
          <a:xfrm>
            <a:off x="3491163" y="2926093"/>
            <a:ext cx="140543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DC744A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User or application is copying files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C744A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1537F3A-EFD1-CF05-603E-F560E407E698}"/>
              </a:ext>
            </a:extLst>
          </p:cNvPr>
          <p:cNvGrpSpPr/>
          <p:nvPr/>
        </p:nvGrpSpPr>
        <p:grpSpPr>
          <a:xfrm>
            <a:off x="8387027" y="2199551"/>
            <a:ext cx="2284870" cy="3134072"/>
            <a:chOff x="7232477" y="1948789"/>
            <a:chExt cx="2284870" cy="3134072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BC217BB-6253-E585-C1A4-9B5AFDAE7843}"/>
                </a:ext>
              </a:extLst>
            </p:cNvPr>
            <p:cNvSpPr/>
            <p:nvPr/>
          </p:nvSpPr>
          <p:spPr bwMode="auto">
            <a:xfrm>
              <a:off x="7232477" y="1948789"/>
              <a:ext cx="2253792" cy="3134072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0F0681D5-4FEF-630C-4BE1-3AAA57400881}"/>
                </a:ext>
              </a:extLst>
            </p:cNvPr>
            <p:cNvSpPr/>
            <p:nvPr/>
          </p:nvSpPr>
          <p:spPr bwMode="auto">
            <a:xfrm>
              <a:off x="7448082" y="3891222"/>
              <a:ext cx="1822579" cy="940741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Azure </a:t>
              </a: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OneLake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3B200FE-E05B-5934-B6E9-2D267116B650}"/>
                </a:ext>
              </a:extLst>
            </p:cNvPr>
            <p:cNvSpPr/>
            <p:nvPr/>
          </p:nvSpPr>
          <p:spPr bwMode="auto">
            <a:xfrm>
              <a:off x="7448083" y="2704371"/>
              <a:ext cx="1822580" cy="518485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PowerBI</a:t>
              </a: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705CC401-5E52-DB95-12DA-D533F3EEE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2773" y="2782096"/>
              <a:ext cx="365760" cy="365760"/>
            </a:xfrm>
            <a:prstGeom prst="rect">
              <a:avLst/>
            </a:prstGeom>
          </p:spPr>
        </p:pic>
        <p:pic>
          <p:nvPicPr>
            <p:cNvPr id="126" name="Picture 2" descr="All Microsoft Fabric icons for diagramming - Sam Debruyn">
              <a:extLst>
                <a:ext uri="{FF2B5EF4-FFF2-40B4-BE49-F238E27FC236}">
                  <a16:creationId xmlns:a16="http://schemas.microsoft.com/office/drawing/2014/main" id="{B977EF3C-353C-26FC-6709-BA3406C23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6491" y="4065958"/>
              <a:ext cx="365047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E8793AF-0ABA-B49D-08FA-410FC2D16CA6}"/>
                </a:ext>
              </a:extLst>
            </p:cNvPr>
            <p:cNvCxnSpPr>
              <a:cxnSpLocks/>
              <a:stCxn id="122" idx="0"/>
              <a:endCxn id="123" idx="2"/>
            </p:cNvCxnSpPr>
            <p:nvPr/>
          </p:nvCxnSpPr>
          <p:spPr>
            <a:xfrm flipV="1">
              <a:off x="8359372" y="3222856"/>
              <a:ext cx="1" cy="668366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814E903-7681-A07F-C2D0-E50322D5786B}"/>
                </a:ext>
              </a:extLst>
            </p:cNvPr>
            <p:cNvSpPr txBox="1"/>
            <p:nvPr/>
          </p:nvSpPr>
          <p:spPr>
            <a:xfrm>
              <a:off x="8368811" y="3395456"/>
              <a:ext cx="1148536" cy="323165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algn="ctr" defTabSz="914473">
                <a:defRPr sz="800">
                  <a:latin typeface="Segoe UI Semibold (Headings)"/>
                </a:defRPr>
              </a:lvl1pPr>
            </a:lstStyle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Data visualization</a:t>
              </a:r>
            </a:p>
          </p:txBody>
        </p: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311419D6-9EC2-AA36-AAEE-05110CD1A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00016" y="2031228"/>
              <a:ext cx="517998" cy="517998"/>
            </a:xfrm>
            <a:prstGeom prst="rect">
              <a:avLst/>
            </a:prstGeom>
          </p:spPr>
        </p:pic>
      </p:grpSp>
      <p:pic>
        <p:nvPicPr>
          <p:cNvPr id="130" name="Graphic 129">
            <a:extLst>
              <a:ext uri="{FF2B5EF4-FFF2-40B4-BE49-F238E27FC236}">
                <a16:creationId xmlns:a16="http://schemas.microsoft.com/office/drawing/2014/main" id="{7A79BC6E-75EF-9ECB-4524-AFD0269B52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07933" y="1042976"/>
            <a:ext cx="457200" cy="457200"/>
          </a:xfrm>
          <a:prstGeom prst="rect">
            <a:avLst/>
          </a:prstGeom>
        </p:spPr>
      </p:pic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D37318F9-E121-CB5B-D87A-23404CD4B226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5736028" y="4612355"/>
            <a:ext cx="2866604" cy="470370"/>
          </a:xfrm>
          <a:prstGeom prst="bentConnector3">
            <a:avLst>
              <a:gd name="adj1" fmla="val 88065"/>
            </a:avLst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8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8" y="110745"/>
            <a:ext cx="10063800" cy="356251"/>
          </a:xfrm>
        </p:spPr>
        <p:txBody>
          <a:bodyPr/>
          <a:lstStyle/>
          <a:p>
            <a:r>
              <a:rPr lang="en-US" sz="2000" dirty="0">
                <a:latin typeface="Segoe UI Semibold (Headings)"/>
              </a:rPr>
              <a:t>Azure Container Storage enabled by Azure Arc (ACSA) – </a:t>
            </a:r>
            <a:r>
              <a:rPr lang="en-US" sz="2000" spc="-50" dirty="0">
                <a:latin typeface="Segoe UI Semibold (Headings)"/>
              </a:rPr>
              <a:t>Storage options architecture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82439E-5378-E610-4AFD-605AA7C315D0}"/>
              </a:ext>
            </a:extLst>
          </p:cNvPr>
          <p:cNvSpPr/>
          <p:nvPr/>
        </p:nvSpPr>
        <p:spPr bwMode="auto">
          <a:xfrm>
            <a:off x="768784" y="862988"/>
            <a:ext cx="10654431" cy="3626462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Edge-located Arc-enabled Kubernetes cluster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6309EF-5F24-0F14-0129-6CDC25F8BE4B}"/>
              </a:ext>
            </a:extLst>
          </p:cNvPr>
          <p:cNvGrpSpPr/>
          <p:nvPr/>
        </p:nvGrpSpPr>
        <p:grpSpPr>
          <a:xfrm>
            <a:off x="7996306" y="1415944"/>
            <a:ext cx="3229157" cy="2448431"/>
            <a:chOff x="1234044" y="1789629"/>
            <a:chExt cx="3229157" cy="244843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927FD09-54C0-DB8B-17ED-4456386C87DD}"/>
                </a:ext>
              </a:extLst>
            </p:cNvPr>
            <p:cNvSpPr/>
            <p:nvPr/>
          </p:nvSpPr>
          <p:spPr bwMode="auto">
            <a:xfrm>
              <a:off x="1234044" y="1789629"/>
              <a:ext cx="3229157" cy="244843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Linux/Windows 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Worker node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C01CA2B-95D1-39B1-B15C-D2247F153011}"/>
                </a:ext>
              </a:extLst>
            </p:cNvPr>
            <p:cNvSpPr/>
            <p:nvPr/>
          </p:nvSpPr>
          <p:spPr bwMode="auto">
            <a:xfrm>
              <a:off x="1454194" y="2356096"/>
              <a:ext cx="2788863" cy="156391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Pod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F7E8862-5B50-3CE3-3BDB-65B991BF72F7}"/>
                </a:ext>
              </a:extLst>
            </p:cNvPr>
            <p:cNvGrpSpPr/>
            <p:nvPr/>
          </p:nvGrpSpPr>
          <p:grpSpPr>
            <a:xfrm>
              <a:off x="1639862" y="2895958"/>
              <a:ext cx="2417525" cy="838389"/>
              <a:chOff x="1515648" y="2900369"/>
              <a:chExt cx="2417525" cy="83838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A060BFF-0389-A4DD-FA7A-70CBE5B608B5}"/>
                  </a:ext>
                </a:extLst>
              </p:cNvPr>
              <p:cNvSpPr/>
              <p:nvPr/>
            </p:nvSpPr>
            <p:spPr bwMode="auto">
              <a:xfrm>
                <a:off x="1515648" y="2900369"/>
                <a:ext cx="2417525" cy="83838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Persistent Volume Claim (PVC)</a:t>
                </a:r>
              </a:p>
            </p:txBody>
          </p:sp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61CBCE6-9B9E-BFE6-2F42-8663C6946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5630" y="3319563"/>
                <a:ext cx="377559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9C22320A-AB01-094F-A054-FFCB0C919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449" y="2443147"/>
              <a:ext cx="377559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D5AF85F2-8145-5116-61D1-DD938C1D2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860" y="1881268"/>
              <a:ext cx="377559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45142E-FC67-7076-4CA0-580BAF003189}"/>
              </a:ext>
            </a:extLst>
          </p:cNvPr>
          <p:cNvGrpSpPr/>
          <p:nvPr/>
        </p:nvGrpSpPr>
        <p:grpSpPr>
          <a:xfrm>
            <a:off x="966537" y="1415944"/>
            <a:ext cx="3229157" cy="2448431"/>
            <a:chOff x="1234044" y="1789629"/>
            <a:chExt cx="3229157" cy="244843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616B89F-BC74-C8B9-9C08-B6E33FC12E84}"/>
                </a:ext>
              </a:extLst>
            </p:cNvPr>
            <p:cNvSpPr/>
            <p:nvPr/>
          </p:nvSpPr>
          <p:spPr bwMode="auto">
            <a:xfrm>
              <a:off x="1234044" y="1789629"/>
              <a:ext cx="3229157" cy="244843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Linux/Windows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Worker node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7D06B8-C433-B59A-3DE4-0AC33F58CD5E}"/>
                </a:ext>
              </a:extLst>
            </p:cNvPr>
            <p:cNvSpPr/>
            <p:nvPr/>
          </p:nvSpPr>
          <p:spPr bwMode="auto">
            <a:xfrm>
              <a:off x="1454194" y="2356096"/>
              <a:ext cx="2788863" cy="156391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Pod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C1D9F7-2505-26DF-2581-E9740143FBF4}"/>
                </a:ext>
              </a:extLst>
            </p:cNvPr>
            <p:cNvGrpSpPr/>
            <p:nvPr/>
          </p:nvGrpSpPr>
          <p:grpSpPr>
            <a:xfrm>
              <a:off x="1639862" y="2895958"/>
              <a:ext cx="2417525" cy="838389"/>
              <a:chOff x="1515648" y="2900369"/>
              <a:chExt cx="2417525" cy="838389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91291AE-8D9C-70A6-CD5E-93B68E746C42}"/>
                  </a:ext>
                </a:extLst>
              </p:cNvPr>
              <p:cNvSpPr/>
              <p:nvPr/>
            </p:nvSpPr>
            <p:spPr bwMode="auto">
              <a:xfrm>
                <a:off x="1515648" y="2900369"/>
                <a:ext cx="2417525" cy="83838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Persistent Volume Claim (PVC)</a:t>
                </a:r>
              </a:p>
            </p:txBody>
          </p:sp>
          <p:pic>
            <p:nvPicPr>
              <p:cNvPr id="53" name="Picture 8">
                <a:extLst>
                  <a:ext uri="{FF2B5EF4-FFF2-40B4-BE49-F238E27FC236}">
                    <a16:creationId xmlns:a16="http://schemas.microsoft.com/office/drawing/2014/main" id="{0B8F1463-5C98-3CE5-3A0E-3F959A2D43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5630" y="3319563"/>
                <a:ext cx="377559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60C7638D-165E-C7D7-CADA-6C909395C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449" y="2443147"/>
              <a:ext cx="377559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4738B59A-8EB1-F7C5-1F83-C1281805D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860" y="1881268"/>
              <a:ext cx="377559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880CFF7-4D32-3FDA-10CB-B1F38F0D5A35}"/>
              </a:ext>
            </a:extLst>
          </p:cNvPr>
          <p:cNvSpPr/>
          <p:nvPr/>
        </p:nvSpPr>
        <p:spPr bwMode="auto">
          <a:xfrm>
            <a:off x="5138279" y="2899458"/>
            <a:ext cx="1915442" cy="838389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Persistent Volume (PV)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C463F5-ED31-1522-1E57-91A7333791FE}"/>
              </a:ext>
            </a:extLst>
          </p:cNvPr>
          <p:cNvGrpSpPr/>
          <p:nvPr/>
        </p:nvGrpSpPr>
        <p:grpSpPr>
          <a:xfrm>
            <a:off x="5138279" y="1418694"/>
            <a:ext cx="1915442" cy="838389"/>
            <a:chOff x="5394657" y="1582026"/>
            <a:chExt cx="1915442" cy="838389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559CC83-2D22-8E8C-1E48-857B62A69A0C}"/>
                </a:ext>
              </a:extLst>
            </p:cNvPr>
            <p:cNvSpPr/>
            <p:nvPr/>
          </p:nvSpPr>
          <p:spPr bwMode="auto">
            <a:xfrm>
              <a:off x="5394657" y="1582026"/>
              <a:ext cx="1915442" cy="83838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Storage Class (SC)</a:t>
              </a:r>
            </a:p>
          </p:txBody>
        </p:sp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E220C76C-F1EB-9D41-6D40-9C999C9D2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598" y="1984280"/>
              <a:ext cx="377559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6">
            <a:extLst>
              <a:ext uri="{FF2B5EF4-FFF2-40B4-BE49-F238E27FC236}">
                <a16:creationId xmlns:a16="http://schemas.microsoft.com/office/drawing/2014/main" id="{30E5E1A1-82A2-F90C-16DF-F19A647B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220" y="3305955"/>
            <a:ext cx="377559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F04AB1-6D6F-8DC0-1A8E-EC783FCB15D0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flipV="1">
            <a:off x="6096000" y="2257083"/>
            <a:ext cx="0" cy="642375"/>
          </a:xfrm>
          <a:prstGeom prst="straightConnector1">
            <a:avLst/>
          </a:prstGeom>
          <a:ln>
            <a:solidFill>
              <a:srgbClr val="FFC000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ACB4AA-CE0A-EB27-3302-CE22FC33522C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 flipV="1">
            <a:off x="3789879" y="1837888"/>
            <a:ext cx="1348401" cy="88308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6A0A6F87-FE01-D1A1-CAB3-1C294C91D6B6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7053721" y="1837889"/>
            <a:ext cx="1355628" cy="88696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8341E3D-E7E8-5155-2CE3-E25D816A5B8A}"/>
              </a:ext>
            </a:extLst>
          </p:cNvPr>
          <p:cNvSpPr txBox="1"/>
          <p:nvPr/>
        </p:nvSpPr>
        <p:spPr>
          <a:xfrm>
            <a:off x="6052361" y="2313919"/>
            <a:ext cx="1732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PVC uses SC to dynamically provision PV using a PVC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7B447B-C432-1B23-7FCC-3B5291A5E2EF}"/>
              </a:ext>
            </a:extLst>
          </p:cNvPr>
          <p:cNvSpPr txBox="1"/>
          <p:nvPr/>
        </p:nvSpPr>
        <p:spPr>
          <a:xfrm>
            <a:off x="6012410" y="3950176"/>
            <a:ext cx="32468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4540C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infrastructure type selected at deployment time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563050E-5831-B49B-4EE6-295A503D837D}"/>
              </a:ext>
            </a:extLst>
          </p:cNvPr>
          <p:cNvSpPr/>
          <p:nvPr/>
        </p:nvSpPr>
        <p:spPr bwMode="auto">
          <a:xfrm>
            <a:off x="1612899" y="4244092"/>
            <a:ext cx="8966200" cy="2398009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Used s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torage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infrastructure based on Kubernetes 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StorageClass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5C96E7-1F5A-D0A5-A52C-8847CBD03125}"/>
              </a:ext>
            </a:extLst>
          </p:cNvPr>
          <p:cNvGrpSpPr/>
          <p:nvPr/>
        </p:nvGrpSpPr>
        <p:grpSpPr>
          <a:xfrm>
            <a:off x="1781558" y="4726487"/>
            <a:ext cx="8628879" cy="1439766"/>
            <a:chOff x="1833513" y="4719554"/>
            <a:chExt cx="8628879" cy="143976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8E55ECA-D115-2131-788A-403DC12DFA98}"/>
                </a:ext>
              </a:extLst>
            </p:cNvPr>
            <p:cNvGrpSpPr/>
            <p:nvPr/>
          </p:nvGrpSpPr>
          <p:grpSpPr>
            <a:xfrm>
              <a:off x="6206462" y="4719554"/>
              <a:ext cx="2073878" cy="1434528"/>
              <a:chOff x="6049729" y="4723967"/>
              <a:chExt cx="2073878" cy="1434528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E2FC2EE-F2A1-C917-DE41-6281B63F7CC2}"/>
                  </a:ext>
                </a:extLst>
              </p:cNvPr>
              <p:cNvSpPr/>
              <p:nvPr/>
            </p:nvSpPr>
            <p:spPr bwMode="auto">
              <a:xfrm>
                <a:off x="6049729" y="4723967"/>
                <a:ext cx="2073878" cy="143452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User-owned remote on-premises 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StorageClass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provisioners</a:t>
                </a: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573F1AD1-BAA9-1EA0-9FB3-B3CC7B9231F6}"/>
                  </a:ext>
                </a:extLst>
              </p:cNvPr>
              <p:cNvSpPr/>
              <p:nvPr/>
            </p:nvSpPr>
            <p:spPr bwMode="auto">
              <a:xfrm>
                <a:off x="6181412" y="4913057"/>
                <a:ext cx="1810512" cy="675183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Network-based storage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F7DEF4F-8955-CFDD-B3A1-847A0DBDB45D}"/>
                </a:ext>
              </a:extLst>
            </p:cNvPr>
            <p:cNvGrpSpPr/>
            <p:nvPr/>
          </p:nvGrpSpPr>
          <p:grpSpPr>
            <a:xfrm>
              <a:off x="8388514" y="4724792"/>
              <a:ext cx="2073878" cy="1434528"/>
              <a:chOff x="8197468" y="4728942"/>
              <a:chExt cx="2073878" cy="1434528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A56DE855-96E8-5D8A-A24B-244BF7923583}"/>
                  </a:ext>
                </a:extLst>
              </p:cNvPr>
              <p:cNvSpPr/>
              <p:nvPr/>
            </p:nvSpPr>
            <p:spPr bwMode="auto">
              <a:xfrm>
                <a:off x="8197468" y="4728942"/>
                <a:ext cx="2073878" cy="143452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User-owned local Kubernetes 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worker node </a:t>
                </a: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StorageClass 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provisioners</a:t>
                </a: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3CE96148-988F-C36B-5227-CBE5007EF928}"/>
                  </a:ext>
                </a:extLst>
              </p:cNvPr>
              <p:cNvSpPr/>
              <p:nvPr/>
            </p:nvSpPr>
            <p:spPr bwMode="auto">
              <a:xfrm>
                <a:off x="8325804" y="4912794"/>
                <a:ext cx="1810512" cy="675183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Directly attached storage</a:t>
                </a:r>
              </a:p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(NVMe, SSD, HDD)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C877286-C4B0-E4BC-A98B-42C1547FB32B}"/>
                </a:ext>
              </a:extLst>
            </p:cNvPr>
            <p:cNvGrpSpPr/>
            <p:nvPr/>
          </p:nvGrpSpPr>
          <p:grpSpPr>
            <a:xfrm>
              <a:off x="4019988" y="4719554"/>
              <a:ext cx="2078301" cy="1434528"/>
              <a:chOff x="3901988" y="4723967"/>
              <a:chExt cx="2078301" cy="1434528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E15738ED-A0CB-E6BD-7EF6-90B34F974213}"/>
                  </a:ext>
                </a:extLst>
              </p:cNvPr>
              <p:cNvSpPr/>
              <p:nvPr/>
            </p:nvSpPr>
            <p:spPr bwMode="auto">
              <a:xfrm>
                <a:off x="3901988" y="4723967"/>
                <a:ext cx="2078301" cy="143452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User-owned external plugins 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StorageClass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provisioners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5B9A8AC-15FD-7D5C-838D-76036A224FB1}"/>
                  </a:ext>
                </a:extLst>
              </p:cNvPr>
              <p:cNvSpPr/>
              <p:nvPr/>
            </p:nvSpPr>
            <p:spPr bwMode="auto">
              <a:xfrm>
                <a:off x="4035882" y="4915807"/>
                <a:ext cx="1810512" cy="672433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Third-party plugins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5E9B057-F205-2005-B3D1-BFC1D8A38C9D}"/>
                </a:ext>
              </a:extLst>
            </p:cNvPr>
            <p:cNvGrpSpPr/>
            <p:nvPr/>
          </p:nvGrpSpPr>
          <p:grpSpPr>
            <a:xfrm>
              <a:off x="1833513" y="4719554"/>
              <a:ext cx="2078301" cy="1434528"/>
              <a:chOff x="1760254" y="4723967"/>
              <a:chExt cx="2078301" cy="1434528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ECFB9163-EF0F-1E1F-CD5D-F779A53DC85B}"/>
                  </a:ext>
                </a:extLst>
              </p:cNvPr>
              <p:cNvSpPr/>
              <p:nvPr/>
            </p:nvSpPr>
            <p:spPr bwMode="auto">
              <a:xfrm>
                <a:off x="1760254" y="4723967"/>
                <a:ext cx="2078301" cy="1434528"/>
              </a:xfrm>
              <a:prstGeom prst="roundRect">
                <a:avLst>
                  <a:gd name="adj" fmla="val 4645"/>
                </a:avLst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ACSA</a:t>
                </a:r>
                <a:b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StorageClass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provisioner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21ECBBE3-6D3D-BB93-4B9F-6BB55865085B}"/>
                  </a:ext>
                </a:extLst>
              </p:cNvPr>
              <p:cNvSpPr/>
              <p:nvPr/>
            </p:nvSpPr>
            <p:spPr bwMode="auto">
              <a:xfrm>
                <a:off x="1894148" y="4913057"/>
                <a:ext cx="1810512" cy="675183"/>
              </a:xfrm>
              <a:prstGeom prst="roundRect">
                <a:avLst>
                  <a:gd name="adj" fmla="val 4645"/>
                </a:avLst>
              </a:prstGeom>
              <a:solidFill>
                <a:srgbClr val="7030A0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Container Storage enabled by Azure Arc 1</a:t>
                </a:r>
                <a:r>
                  <a:rPr kumimoji="0" lang="en-US" sz="9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party Azure service integration</a:t>
                </a:r>
              </a:p>
            </p:txBody>
          </p:sp>
        </p:grp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018BD4-8E64-D45F-AC6A-113C197B2719}"/>
              </a:ext>
            </a:extLst>
          </p:cNvPr>
          <p:cNvCxnSpPr>
            <a:cxnSpLocks/>
            <a:stCxn id="54" idx="2"/>
            <a:endCxn id="64" idx="0"/>
          </p:cNvCxnSpPr>
          <p:nvPr/>
        </p:nvCxnSpPr>
        <p:spPr>
          <a:xfrm flipH="1">
            <a:off x="6095999" y="3737847"/>
            <a:ext cx="1" cy="506245"/>
          </a:xfrm>
          <a:prstGeom prst="straightConnector1">
            <a:avLst/>
          </a:prstGeom>
          <a:ln>
            <a:solidFill>
              <a:srgbClr val="A1F30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0566A510-243F-E8E3-B940-E139AFCF7548}"/>
              </a:ext>
            </a:extLst>
          </p:cNvPr>
          <p:cNvCxnSpPr>
            <a:cxnSpLocks/>
            <a:stCxn id="64" idx="0"/>
            <a:endCxn id="77" idx="0"/>
          </p:cNvCxnSpPr>
          <p:nvPr/>
        </p:nvCxnSpPr>
        <p:spPr>
          <a:xfrm rot="16200000" flipH="1">
            <a:off x="6307979" y="4032111"/>
            <a:ext cx="671485" cy="1095447"/>
          </a:xfrm>
          <a:prstGeom prst="bentConnector3">
            <a:avLst>
              <a:gd name="adj1" fmla="val 15509"/>
            </a:avLst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1B004B44-6453-1CCF-773E-696255AEA954}"/>
              </a:ext>
            </a:extLst>
          </p:cNvPr>
          <p:cNvCxnSpPr>
            <a:cxnSpLocks/>
            <a:stCxn id="64" idx="0"/>
            <a:endCxn id="71" idx="0"/>
          </p:cNvCxnSpPr>
          <p:nvPr/>
        </p:nvCxnSpPr>
        <p:spPr>
          <a:xfrm rot="16200000" flipH="1" flipV="1">
            <a:off x="4122611" y="2942188"/>
            <a:ext cx="671485" cy="3275291"/>
          </a:xfrm>
          <a:prstGeom prst="bentConnector3">
            <a:avLst>
              <a:gd name="adj1" fmla="val 15037"/>
            </a:avLst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A7C37F5F-00A3-0728-3B9C-ABCA6882472F}"/>
              </a:ext>
            </a:extLst>
          </p:cNvPr>
          <p:cNvCxnSpPr>
            <a:cxnSpLocks/>
            <a:stCxn id="54" idx="2"/>
            <a:endCxn id="75" idx="0"/>
          </p:cNvCxnSpPr>
          <p:nvPr/>
        </p:nvCxnSpPr>
        <p:spPr>
          <a:xfrm rot="16200000" flipH="1">
            <a:off x="7144210" y="2689636"/>
            <a:ext cx="1177730" cy="3274151"/>
          </a:xfrm>
          <a:prstGeom prst="bentConnector3">
            <a:avLst>
              <a:gd name="adj1" fmla="val 51725"/>
            </a:avLst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DB48FD3-0703-9969-90C5-3F61E27A051A}"/>
              </a:ext>
            </a:extLst>
          </p:cNvPr>
          <p:cNvCxnSpPr>
            <a:cxnSpLocks/>
            <a:stCxn id="54" idx="2"/>
            <a:endCxn id="73" idx="0"/>
          </p:cNvCxnSpPr>
          <p:nvPr/>
        </p:nvCxnSpPr>
        <p:spPr>
          <a:xfrm rot="5400000">
            <a:off x="4961352" y="3783679"/>
            <a:ext cx="1180480" cy="1088817"/>
          </a:xfrm>
          <a:prstGeom prst="bentConnector3">
            <a:avLst>
              <a:gd name="adj1" fmla="val 51667"/>
            </a:avLst>
          </a:prstGeom>
          <a:ln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4EB3366-F477-A7E9-2D6D-B8F8C72F8717}"/>
              </a:ext>
            </a:extLst>
          </p:cNvPr>
          <p:cNvGrpSpPr/>
          <p:nvPr/>
        </p:nvGrpSpPr>
        <p:grpSpPr>
          <a:xfrm>
            <a:off x="1780422" y="4153362"/>
            <a:ext cx="2078301" cy="338620"/>
            <a:chOff x="8366167" y="4689094"/>
            <a:chExt cx="2078301" cy="338620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E6821D0-80F0-143B-9771-4EA435F16202}"/>
                </a:ext>
              </a:extLst>
            </p:cNvPr>
            <p:cNvSpPr/>
            <p:nvPr/>
          </p:nvSpPr>
          <p:spPr bwMode="auto">
            <a:xfrm>
              <a:off x="8366167" y="4689094"/>
              <a:ext cx="2078301" cy="338620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     ACSA Arc cluster extension </a:t>
              </a: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11351B01-9375-3AD3-1010-3022D934C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48037" y="4742853"/>
              <a:ext cx="228600" cy="228600"/>
            </a:xfrm>
            <a:prstGeom prst="rect">
              <a:avLst/>
            </a:prstGeom>
          </p:spPr>
        </p:pic>
      </p:grpSp>
      <p:pic>
        <p:nvPicPr>
          <p:cNvPr id="86" name="Graphic 85">
            <a:extLst>
              <a:ext uri="{FF2B5EF4-FFF2-40B4-BE49-F238E27FC236}">
                <a16:creationId xmlns:a16="http://schemas.microsoft.com/office/drawing/2014/main" id="{C6DE523D-0371-1A25-88A5-2E3C1DB83D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532" y="921017"/>
            <a:ext cx="365760" cy="36576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8A4266F-77A8-2D3D-2443-79C7917A02B7}"/>
              </a:ext>
            </a:extLst>
          </p:cNvPr>
          <p:cNvSpPr txBox="1"/>
          <p:nvPr/>
        </p:nvSpPr>
        <p:spPr>
          <a:xfrm>
            <a:off x="4116392" y="3339181"/>
            <a:ext cx="103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Pod uses a PVC to allocate storage from the PV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7C48F80-813D-7F8B-5784-5C1CB5547E5D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967690" y="3318652"/>
            <a:ext cx="1170589" cy="1"/>
          </a:xfrm>
          <a:prstGeom prst="straightConnector1">
            <a:avLst/>
          </a:prstGeom>
          <a:ln>
            <a:solidFill>
              <a:schemeClr val="accent2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4FD792E-2F41-8E01-C34A-F014B26E762D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7053721" y="3318653"/>
            <a:ext cx="1162735" cy="0"/>
          </a:xfrm>
          <a:prstGeom prst="straightConnector1">
            <a:avLst/>
          </a:prstGeom>
          <a:ln>
            <a:solidFill>
              <a:schemeClr val="accent2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sz="2400" dirty="0"/>
              <a:t>Azure AI Video Indexer enabled by Arc –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architecture (</a:t>
            </a:r>
            <a:r>
              <a:rPr lang="en-US" sz="2400" dirty="0"/>
              <a:t>Public Preview)</a:t>
            </a:r>
            <a:endParaRPr lang="en-US" sz="2400" spc="-50" dirty="0">
              <a:latin typeface="Segoe UI Semibold (Headings)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D3C752-29A0-E421-BD5A-8CFB180EEE1F}"/>
              </a:ext>
            </a:extLst>
          </p:cNvPr>
          <p:cNvGrpSpPr/>
          <p:nvPr/>
        </p:nvGrpSpPr>
        <p:grpSpPr>
          <a:xfrm>
            <a:off x="335887" y="1550799"/>
            <a:ext cx="11520226" cy="4542556"/>
            <a:chOff x="386336" y="1372999"/>
            <a:chExt cx="11520226" cy="454255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6732A9B-7394-86BF-3E27-8A45C9ADA6E4}"/>
                </a:ext>
              </a:extLst>
            </p:cNvPr>
            <p:cNvSpPr/>
            <p:nvPr/>
          </p:nvSpPr>
          <p:spPr bwMode="auto">
            <a:xfrm>
              <a:off x="386336" y="1372999"/>
              <a:ext cx="11520226" cy="4542556"/>
            </a:xfrm>
            <a:prstGeom prst="roundRect">
              <a:avLst>
                <a:gd name="adj" fmla="val 2253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  Edge-located Arc-enabled Kubernetes cluster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2BF81D-35AA-2A2E-0E1F-61DEECF08575}"/>
                </a:ext>
              </a:extLst>
            </p:cNvPr>
            <p:cNvSpPr/>
            <p:nvPr/>
          </p:nvSpPr>
          <p:spPr bwMode="auto">
            <a:xfrm>
              <a:off x="10130703" y="3441098"/>
              <a:ext cx="1371801" cy="1746504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  <a:r>
                <a:rPr kumimoji="0" lang="en-US" sz="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rd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party AI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post-processing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7A8353A-1884-1858-94DE-BFD27E784D0B}"/>
                </a:ext>
              </a:extLst>
            </p:cNvPr>
            <p:cNvSpPr/>
            <p:nvPr/>
          </p:nvSpPr>
          <p:spPr bwMode="auto">
            <a:xfrm>
              <a:off x="4985683" y="3441098"/>
              <a:ext cx="550107" cy="1746504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Indexing service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A87537-AE6D-87EF-A237-90E01085F25B}"/>
                </a:ext>
              </a:extLst>
            </p:cNvPr>
            <p:cNvGrpSpPr/>
            <p:nvPr/>
          </p:nvGrpSpPr>
          <p:grpSpPr>
            <a:xfrm>
              <a:off x="3154071" y="3441098"/>
              <a:ext cx="854194" cy="1745691"/>
              <a:chOff x="5572552" y="3115693"/>
              <a:chExt cx="1052578" cy="1745691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EAF77B69-C3D1-8931-E00B-6DA08E64893D}"/>
                  </a:ext>
                </a:extLst>
              </p:cNvPr>
              <p:cNvSpPr/>
              <p:nvPr/>
            </p:nvSpPr>
            <p:spPr bwMode="auto">
              <a:xfrm>
                <a:off x="5572552" y="3115693"/>
                <a:ext cx="1052578" cy="1745691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Video type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EB9387CD-A309-A13E-C89E-24A8001D0B46}"/>
                  </a:ext>
                </a:extLst>
              </p:cNvPr>
              <p:cNvGrpSpPr/>
              <p:nvPr/>
            </p:nvGrpSpPr>
            <p:grpSpPr>
              <a:xfrm>
                <a:off x="5670573" y="3539837"/>
                <a:ext cx="852090" cy="801996"/>
                <a:chOff x="7103598" y="5429050"/>
                <a:chExt cx="852090" cy="925204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725B7E3D-BCB2-44E2-E843-7932691CBE98}"/>
                    </a:ext>
                  </a:extLst>
                </p:cNvPr>
                <p:cNvSpPr/>
                <p:nvPr/>
              </p:nvSpPr>
              <p:spPr bwMode="auto">
                <a:xfrm>
                  <a:off x="7103599" y="5429050"/>
                  <a:ext cx="852089" cy="43219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Recorded</a:t>
                  </a:r>
                </a:p>
              </p:txBody>
            </p:sp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742283A4-9C34-79D3-BDE3-DE29575DE9FD}"/>
                    </a:ext>
                  </a:extLst>
                </p:cNvPr>
                <p:cNvSpPr/>
                <p:nvPr/>
              </p:nvSpPr>
              <p:spPr bwMode="auto">
                <a:xfrm>
                  <a:off x="7103598" y="5922060"/>
                  <a:ext cx="852089" cy="43219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solidFill>
                    <a:srgbClr val="F4540C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Live</a:t>
                  </a:r>
                </a:p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(*Planned)</a:t>
                  </a:r>
                </a:p>
              </p:txBody>
            </p:sp>
          </p:grp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7CA237E-A4F5-FD29-CBC6-411F079B34AA}"/>
                </a:ext>
              </a:extLst>
            </p:cNvPr>
            <p:cNvSpPr/>
            <p:nvPr/>
          </p:nvSpPr>
          <p:spPr bwMode="auto">
            <a:xfrm>
              <a:off x="4069877" y="3441098"/>
              <a:ext cx="854194" cy="1745691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Media type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2C3F29-AD13-2FAC-4B7B-E17455FAC2B8}"/>
                </a:ext>
              </a:extLst>
            </p:cNvPr>
            <p:cNvGrpSpPr/>
            <p:nvPr/>
          </p:nvGrpSpPr>
          <p:grpSpPr>
            <a:xfrm>
              <a:off x="4157942" y="3869594"/>
              <a:ext cx="691493" cy="801996"/>
              <a:chOff x="9587854" y="5517411"/>
              <a:chExt cx="852090" cy="801996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3A871D3A-D8DA-4672-9E86-09E11A5D661E}"/>
                  </a:ext>
                </a:extLst>
              </p:cNvPr>
              <p:cNvSpPr/>
              <p:nvPr/>
            </p:nvSpPr>
            <p:spPr bwMode="auto">
              <a:xfrm>
                <a:off x="9587855" y="5517411"/>
                <a:ext cx="852089" cy="374639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Audio</a:t>
                </a:r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242893DC-F6B9-91B1-FB54-5ADDD9AEDA3E}"/>
                  </a:ext>
                </a:extLst>
              </p:cNvPr>
              <p:cNvSpPr/>
              <p:nvPr/>
            </p:nvSpPr>
            <p:spPr bwMode="auto">
              <a:xfrm>
                <a:off x="9587854" y="5944768"/>
                <a:ext cx="852089" cy="374639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Video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1E27F0-2BBC-3E8C-EE7B-1DAEC0EA27BD}"/>
                </a:ext>
              </a:extLst>
            </p:cNvPr>
            <p:cNvGrpSpPr/>
            <p:nvPr/>
          </p:nvGrpSpPr>
          <p:grpSpPr>
            <a:xfrm>
              <a:off x="5597401" y="3441098"/>
              <a:ext cx="4471690" cy="1746504"/>
              <a:chOff x="5249996" y="3388440"/>
              <a:chExt cx="5510226" cy="1746504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F9316528-D917-8C4A-1A1D-CDA974A659B4}"/>
                  </a:ext>
                </a:extLst>
              </p:cNvPr>
              <p:cNvSpPr/>
              <p:nvPr/>
            </p:nvSpPr>
            <p:spPr bwMode="auto">
              <a:xfrm>
                <a:off x="5249996" y="3388440"/>
                <a:ext cx="5510226" cy="1746504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1</a:t>
                </a:r>
                <a:r>
                  <a:rPr kumimoji="0" lang="en-US" sz="9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party AI post-processing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4066582-0143-7545-B420-752E2A0C90DD}"/>
                  </a:ext>
                </a:extLst>
              </p:cNvPr>
              <p:cNvGrpSpPr/>
              <p:nvPr/>
            </p:nvGrpSpPr>
            <p:grpSpPr>
              <a:xfrm>
                <a:off x="5360659" y="3744064"/>
                <a:ext cx="5288900" cy="374381"/>
                <a:chOff x="5153728" y="5801315"/>
                <a:chExt cx="4581752" cy="374381"/>
              </a:xfrm>
            </p:grpSpPr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FED3558F-BC34-A5B5-ED7A-B5FC790AFF72}"/>
                    </a:ext>
                  </a:extLst>
                </p:cNvPr>
                <p:cNvSpPr/>
                <p:nvPr/>
              </p:nvSpPr>
              <p:spPr bwMode="auto">
                <a:xfrm>
                  <a:off x="5153728" y="5801315"/>
                  <a:ext cx="2251685" cy="37438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Basic Video and Audio </a:t>
                  </a: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7D41039F-7613-181A-5E94-EA55C543C968}"/>
                    </a:ext>
                  </a:extLst>
                </p:cNvPr>
                <p:cNvSpPr/>
                <p:nvPr/>
              </p:nvSpPr>
              <p:spPr bwMode="auto">
                <a:xfrm>
                  <a:off x="7483795" y="5801315"/>
                  <a:ext cx="2251685" cy="37438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Future 1</a:t>
                  </a:r>
                  <a:r>
                    <a:rPr kumimoji="0" lang="en-US" sz="900" b="0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st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 party processing capabilities</a:t>
                  </a: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F02D0E9-D6AF-8083-B313-23D3D2BBCD60}"/>
                  </a:ext>
                </a:extLst>
              </p:cNvPr>
              <p:cNvGrpSpPr/>
              <p:nvPr/>
            </p:nvGrpSpPr>
            <p:grpSpPr>
              <a:xfrm>
                <a:off x="5360659" y="4199075"/>
                <a:ext cx="5288900" cy="857352"/>
                <a:chOff x="5639627" y="4661552"/>
                <a:chExt cx="5288900" cy="857352"/>
              </a:xfrm>
            </p:grpSpPr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EDD82755-5414-2E29-D5E2-0CCCD1125EB9}"/>
                    </a:ext>
                  </a:extLst>
                </p:cNvPr>
                <p:cNvSpPr/>
                <p:nvPr/>
              </p:nvSpPr>
              <p:spPr bwMode="auto">
                <a:xfrm>
                  <a:off x="5639627" y="4661552"/>
                  <a:ext cx="5288900" cy="85735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5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AI integration (LLM / SLM / Computer vision)</a:t>
                  </a:r>
                </a:p>
              </p:txBody>
            </p: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117C2142-F952-2B14-E41D-7F9227D1CE64}"/>
                    </a:ext>
                  </a:extLst>
                </p:cNvPr>
                <p:cNvGrpSpPr/>
                <p:nvPr/>
              </p:nvGrpSpPr>
              <p:grpSpPr>
                <a:xfrm>
                  <a:off x="5715548" y="4957406"/>
                  <a:ext cx="5137059" cy="471786"/>
                  <a:chOff x="5715548" y="4957406"/>
                  <a:chExt cx="5137059" cy="471786"/>
                </a:xfrm>
              </p:grpSpPr>
              <p:sp>
                <p:nvSpPr>
                  <p:cNvPr id="95" name="Rectangle: Rounded Corners 94">
                    <a:extLst>
                      <a:ext uri="{FF2B5EF4-FFF2-40B4-BE49-F238E27FC236}">
                        <a16:creationId xmlns:a16="http://schemas.microsoft.com/office/drawing/2014/main" id="{981E188F-93D8-D09C-F9E3-30AEBA1270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5548" y="4957406"/>
                    <a:ext cx="1690396" cy="47178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6">
                      <a:lumMod val="2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OpenAI</a:t>
                    </a:r>
                  </a:p>
                </p:txBody>
              </p:sp>
              <p:sp>
                <p:nvSpPr>
                  <p:cNvPr id="96" name="Rectangle: Rounded Corners 95">
                    <a:extLst>
                      <a:ext uri="{FF2B5EF4-FFF2-40B4-BE49-F238E27FC236}">
                        <a16:creationId xmlns:a16="http://schemas.microsoft.com/office/drawing/2014/main" id="{0DA17AB6-B66B-2595-2083-20DF7052B9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38879" y="4957406"/>
                    <a:ext cx="1690396" cy="47178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6">
                      <a:lumMod val="2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3</a:t>
                    </a:r>
                    <a:r>
                      <a:rPr kumimoji="0" lang="en-US" sz="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rd</a:t>
                    </a: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 party or OSS LLM and SLM (Meta Llama 2, Microsoft Phi-2, Mistral AI)</a:t>
                    </a:r>
                  </a:p>
                </p:txBody>
              </p:sp>
              <p:sp>
                <p:nvSpPr>
                  <p:cNvPr id="97" name="Rectangle: Rounded Corners 96">
                    <a:extLst>
                      <a:ext uri="{FF2B5EF4-FFF2-40B4-BE49-F238E27FC236}">
                        <a16:creationId xmlns:a16="http://schemas.microsoft.com/office/drawing/2014/main" id="{D2C6A8DE-9343-6418-DD3E-B1BB74D92F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2211" y="4957406"/>
                    <a:ext cx="1690396" cy="47178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6">
                      <a:lumMod val="25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Project Florence – </a:t>
                    </a:r>
                    <a:b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</a:b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Microsoft AI Cognitive Services computer vision</a:t>
                    </a:r>
                  </a:p>
                </p:txBody>
              </p:sp>
            </p:grpSp>
          </p:grp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A2DE709-9A6B-973A-B974-104763600A54}"/>
                </a:ext>
              </a:extLst>
            </p:cNvPr>
            <p:cNvSpPr/>
            <p:nvPr/>
          </p:nvSpPr>
          <p:spPr bwMode="auto">
            <a:xfrm>
              <a:off x="10328634" y="3932796"/>
              <a:ext cx="986158" cy="719605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2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Bring-your-own Custom AI model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4170830-25C5-A476-1E36-70D5300792A4}"/>
                </a:ext>
              </a:extLst>
            </p:cNvPr>
            <p:cNvGrpSpPr/>
            <p:nvPr/>
          </p:nvGrpSpPr>
          <p:grpSpPr>
            <a:xfrm>
              <a:off x="3153295" y="1806454"/>
              <a:ext cx="8349208" cy="1571969"/>
              <a:chOff x="448524" y="1804426"/>
              <a:chExt cx="10288285" cy="1571969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FC175DAC-402D-8660-FFB4-C421FEE884BC}"/>
                  </a:ext>
                </a:extLst>
              </p:cNvPr>
              <p:cNvSpPr/>
              <p:nvPr/>
            </p:nvSpPr>
            <p:spPr bwMode="auto">
              <a:xfrm>
                <a:off x="448524" y="2618925"/>
                <a:ext cx="10288285" cy="757470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Experiences 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6C4CF95-D645-F01E-39C3-EC587FD4BB45}"/>
                  </a:ext>
                </a:extLst>
              </p:cNvPr>
              <p:cNvGrpSpPr/>
              <p:nvPr/>
            </p:nvGrpSpPr>
            <p:grpSpPr>
              <a:xfrm>
                <a:off x="1297402" y="2899480"/>
                <a:ext cx="8590527" cy="403720"/>
                <a:chOff x="578873" y="2926494"/>
                <a:chExt cx="4985959" cy="403720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1F03421F-CFCE-7A75-A24B-77DD307645C4}"/>
                    </a:ext>
                  </a:extLst>
                </p:cNvPr>
                <p:cNvSpPr/>
                <p:nvPr/>
              </p:nvSpPr>
              <p:spPr bwMode="auto">
                <a:xfrm>
                  <a:off x="2593547" y="2926495"/>
                  <a:ext cx="956613" cy="40371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Search</a:t>
                  </a: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D6E87E83-E4D8-6151-EC81-3D1E184AC43F}"/>
                    </a:ext>
                  </a:extLst>
                </p:cNvPr>
                <p:cNvSpPr/>
                <p:nvPr/>
              </p:nvSpPr>
              <p:spPr bwMode="auto">
                <a:xfrm>
                  <a:off x="3600883" y="2926495"/>
                  <a:ext cx="956613" cy="40371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APIs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5A66B429-C366-1BEB-DA79-AE86ED8AB465}"/>
                    </a:ext>
                  </a:extLst>
                </p:cNvPr>
                <p:cNvSpPr/>
                <p:nvPr/>
              </p:nvSpPr>
              <p:spPr bwMode="auto">
                <a:xfrm>
                  <a:off x="4608219" y="2926495"/>
                  <a:ext cx="956613" cy="40371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Trial</a:t>
                  </a:r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B975B0D6-1444-DAD9-250A-19B01F242A69}"/>
                    </a:ext>
                  </a:extLst>
                </p:cNvPr>
                <p:cNvSpPr/>
                <p:nvPr/>
              </p:nvSpPr>
              <p:spPr bwMode="auto">
                <a:xfrm>
                  <a:off x="1586210" y="2926494"/>
                  <a:ext cx="956613" cy="40371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W</a:t>
                  </a:r>
                  <a:r>
                    <a:rPr kumimoji="0" lang="en-US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eb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 portal</a:t>
                  </a: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82B173FD-6987-0F85-7AF9-2C728E88A63C}"/>
                    </a:ext>
                  </a:extLst>
                </p:cNvPr>
                <p:cNvSpPr/>
                <p:nvPr/>
              </p:nvSpPr>
              <p:spPr bwMode="auto">
                <a:xfrm>
                  <a:off x="578873" y="2926494"/>
                  <a:ext cx="956613" cy="40371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Widgets</a:t>
                  </a:r>
                </a:p>
              </p:txBody>
            </p:sp>
          </p:grp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20443462-ECB9-F573-71F3-1B0FAA2F211E}"/>
                  </a:ext>
                </a:extLst>
              </p:cNvPr>
              <p:cNvSpPr/>
              <p:nvPr/>
            </p:nvSpPr>
            <p:spPr bwMode="auto">
              <a:xfrm>
                <a:off x="448524" y="1804426"/>
                <a:ext cx="10288285" cy="757470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Video transformations 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E19DA3F4-EA87-487F-1092-C54F2C010954}"/>
                  </a:ext>
                </a:extLst>
              </p:cNvPr>
              <p:cNvGrpSpPr/>
              <p:nvPr/>
            </p:nvGrpSpPr>
            <p:grpSpPr>
              <a:xfrm>
                <a:off x="3032987" y="2084981"/>
                <a:ext cx="5119359" cy="403720"/>
                <a:chOff x="1586210" y="2926494"/>
                <a:chExt cx="2971286" cy="403720"/>
              </a:xfrm>
            </p:grpSpPr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B721FCCA-D203-F5B0-73B1-B0A7FDCA417B}"/>
                    </a:ext>
                  </a:extLst>
                </p:cNvPr>
                <p:cNvSpPr/>
                <p:nvPr/>
              </p:nvSpPr>
              <p:spPr bwMode="auto">
                <a:xfrm>
                  <a:off x="2593547" y="2926495"/>
                  <a:ext cx="956613" cy="40371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Editing</a:t>
                  </a:r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6CF3CA4E-4AF2-98E0-23B9-CF626C6420F8}"/>
                    </a:ext>
                  </a:extLst>
                </p:cNvPr>
                <p:cNvSpPr/>
                <p:nvPr/>
              </p:nvSpPr>
              <p:spPr bwMode="auto">
                <a:xfrm>
                  <a:off x="3600883" y="2926495"/>
                  <a:ext cx="956613" cy="40371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Encoding</a:t>
                  </a: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C4C377C-8FD0-4705-1916-7AF085D73D89}"/>
                    </a:ext>
                  </a:extLst>
                </p:cNvPr>
                <p:cNvSpPr/>
                <p:nvPr/>
              </p:nvSpPr>
              <p:spPr bwMode="auto">
                <a:xfrm>
                  <a:off x="1586210" y="2926494"/>
                  <a:ext cx="956613" cy="40371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6">
                    <a:lumMod val="2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Redaction</a:t>
                  </a: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634FEE0-ADA6-C008-A77D-66E18EE70CC6}"/>
                </a:ext>
              </a:extLst>
            </p:cNvPr>
            <p:cNvGrpSpPr/>
            <p:nvPr/>
          </p:nvGrpSpPr>
          <p:grpSpPr>
            <a:xfrm>
              <a:off x="4211332" y="4834765"/>
              <a:ext cx="571283" cy="274320"/>
              <a:chOff x="3198499" y="4759237"/>
              <a:chExt cx="571283" cy="274320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B2C67377-7947-6944-B116-E1F1C3848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95462" y="4759237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1849233F-49B2-29D0-293D-91516CD9F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98499" y="4759237"/>
                <a:ext cx="274320" cy="274320"/>
              </a:xfrm>
              <a:prstGeom prst="rect">
                <a:avLst/>
              </a:prstGeom>
            </p:spPr>
          </p:pic>
        </p:grp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4D6EE8A-5983-26DB-A862-09312CF897E1}"/>
                </a:ext>
              </a:extLst>
            </p:cNvPr>
            <p:cNvSpPr/>
            <p:nvPr/>
          </p:nvSpPr>
          <p:spPr bwMode="auto">
            <a:xfrm>
              <a:off x="689495" y="3440285"/>
              <a:ext cx="2155626" cy="1746504"/>
            </a:xfrm>
            <a:prstGeom prst="roundRect">
              <a:avLst>
                <a:gd name="adj" fmla="val 4645"/>
              </a:avLst>
            </a:prstGeom>
            <a:solidFill>
              <a:srgbClr val="00206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IoT Operations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2F39144-52E7-35C8-E43F-23270D63A58B}"/>
                </a:ext>
              </a:extLst>
            </p:cNvPr>
            <p:cNvSpPr/>
            <p:nvPr/>
          </p:nvSpPr>
          <p:spPr bwMode="auto">
            <a:xfrm>
              <a:off x="1264403" y="3847650"/>
              <a:ext cx="1005810" cy="860095"/>
            </a:xfrm>
            <a:prstGeom prst="roundRect">
              <a:avLst>
                <a:gd name="adj" fmla="val 4645"/>
              </a:avLst>
            </a:prstGeom>
            <a:solidFill>
              <a:srgbClr val="00206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IoT Akri</a:t>
              </a:r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D0CD6E96-9142-4147-8772-1EF8B30979BC}"/>
                </a:ext>
              </a:extLst>
            </p:cNvPr>
            <p:cNvCxnSpPr>
              <a:cxnSpLocks/>
              <a:stCxn id="107" idx="2"/>
              <a:endCxn id="28" idx="2"/>
            </p:cNvCxnSpPr>
            <p:nvPr/>
          </p:nvCxnSpPr>
          <p:spPr>
            <a:xfrm rot="5400000">
              <a:off x="2653083" y="3781463"/>
              <a:ext cx="40507" cy="1812056"/>
            </a:xfrm>
            <a:prstGeom prst="bentConnector3">
              <a:avLst>
                <a:gd name="adj1" fmla="val 664347"/>
              </a:avLst>
            </a:prstGeom>
            <a:ln>
              <a:solidFill>
                <a:srgbClr val="F4540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80B3D06-924C-F212-8FC0-BE7F2F34C186}"/>
                </a:ext>
              </a:extLst>
            </p:cNvPr>
            <p:cNvGrpSpPr/>
            <p:nvPr/>
          </p:nvGrpSpPr>
          <p:grpSpPr>
            <a:xfrm>
              <a:off x="3153295" y="5274227"/>
              <a:ext cx="8349208" cy="524430"/>
              <a:chOff x="3115733" y="5207424"/>
              <a:chExt cx="8349208" cy="52443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FB6600F-8ECC-1F04-30A6-C6455D81751E}"/>
                  </a:ext>
                </a:extLst>
              </p:cNvPr>
              <p:cNvSpPr/>
              <p:nvPr/>
            </p:nvSpPr>
            <p:spPr bwMode="auto">
              <a:xfrm>
                <a:off x="3115733" y="5207424"/>
                <a:ext cx="8349208" cy="524430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AI Video Indexer Arc cluster extension</a:t>
                </a:r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F566E354-50B7-6832-30CF-C1946B141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13202" y="5289550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734111-C09C-081A-DA15-95F63084BA44}"/>
                </a:ext>
              </a:extLst>
            </p:cNvPr>
            <p:cNvSpPr txBox="1"/>
            <p:nvPr/>
          </p:nvSpPr>
          <p:spPr>
            <a:xfrm>
              <a:off x="1760803" y="4934098"/>
              <a:ext cx="117412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540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Media stream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4540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1DF7C7F-8EAE-4320-E22C-834A8F21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4509" y="3499482"/>
              <a:ext cx="365760" cy="365760"/>
            </a:xfrm>
            <a:prstGeom prst="rect">
              <a:avLst/>
            </a:prstGeom>
          </p:spPr>
        </p:pic>
        <p:pic>
          <p:nvPicPr>
            <p:cNvPr id="44" name="Picture 4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FBB95BF-537F-70DD-DF2E-ADB33B8A6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760" r="6351"/>
            <a:stretch/>
          </p:blipFill>
          <p:spPr>
            <a:xfrm>
              <a:off x="1564108" y="4165731"/>
              <a:ext cx="406399" cy="457200"/>
            </a:xfrm>
            <a:prstGeom prst="rect">
              <a:avLst/>
            </a:prstGeom>
            <a:noFill/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EA16C7E7-9679-B1D4-B9D8-069E5D07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25423" y="1415236"/>
              <a:ext cx="274320" cy="274320"/>
            </a:xfrm>
            <a:prstGeom prst="rect">
              <a:avLst/>
            </a:prstGeom>
          </p:spPr>
        </p:pic>
        <p:pic>
          <p:nvPicPr>
            <p:cNvPr id="47" name="Graphic 46" descr="Azure arc icon">
              <a:extLst>
                <a:ext uri="{FF2B5EF4-FFF2-40B4-BE49-F238E27FC236}">
                  <a16:creationId xmlns:a16="http://schemas.microsoft.com/office/drawing/2014/main" id="{74523991-9C08-B323-CE6F-FDED48A88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857592" y="5307842"/>
              <a:ext cx="457200" cy="457200"/>
            </a:xfrm>
            <a:prstGeom prst="rect">
              <a:avLst/>
            </a:prstGeom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6087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Azure AI Video Indexer enabled by Arc – 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AI models mapping overview</a:t>
            </a:r>
            <a:endParaRPr lang="en-US" sz="2400" spc="-50" dirty="0">
              <a:latin typeface="Segoe UI Semibold (Headings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6CE8F2-EDD0-9CF2-AA8C-04A61A5ED84B}"/>
              </a:ext>
            </a:extLst>
          </p:cNvPr>
          <p:cNvGrpSpPr/>
          <p:nvPr/>
        </p:nvGrpSpPr>
        <p:grpSpPr>
          <a:xfrm>
            <a:off x="169756" y="1025981"/>
            <a:ext cx="11852487" cy="5657773"/>
            <a:chOff x="199389" y="987881"/>
            <a:chExt cx="11852487" cy="565777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8BDBCD2-F3DE-5C44-A09B-1178F5CAC04C}"/>
                </a:ext>
              </a:extLst>
            </p:cNvPr>
            <p:cNvSpPr/>
            <p:nvPr/>
          </p:nvSpPr>
          <p:spPr bwMode="auto">
            <a:xfrm>
              <a:off x="199389" y="987881"/>
              <a:ext cx="4976001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Audio analysis – Transcoding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9DEA511-E769-8732-3355-3A36D00FA243}"/>
                </a:ext>
              </a:extLst>
            </p:cNvPr>
            <p:cNvGrpSpPr/>
            <p:nvPr/>
          </p:nvGrpSpPr>
          <p:grpSpPr>
            <a:xfrm>
              <a:off x="199389" y="6197598"/>
              <a:ext cx="11852487" cy="448056"/>
              <a:chOff x="199389" y="6312697"/>
              <a:chExt cx="11852487" cy="448056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DDDD87-10F7-9DDB-F067-86484A833B88}"/>
                  </a:ext>
                </a:extLst>
              </p:cNvPr>
              <p:cNvSpPr/>
              <p:nvPr/>
            </p:nvSpPr>
            <p:spPr bwMode="auto">
              <a:xfrm>
                <a:off x="199389" y="6312697"/>
                <a:ext cx="11852487" cy="448056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AI Video Indexer</a:t>
                </a:r>
              </a:p>
            </p:txBody>
          </p:sp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5B7043D8-4522-177E-E167-A00B3AFE9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59" y="6353845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41FD3D3-4A07-C906-02F6-E880427BC3A7}"/>
                </a:ext>
              </a:extLst>
            </p:cNvPr>
            <p:cNvSpPr/>
            <p:nvPr/>
          </p:nvSpPr>
          <p:spPr bwMode="auto">
            <a:xfrm>
              <a:off x="5398346" y="987881"/>
              <a:ext cx="6653530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Vision analysis – Transcoding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1C082D-9843-FF64-7644-0F7806CF4A0B}"/>
                </a:ext>
              </a:extLst>
            </p:cNvPr>
            <p:cNvSpPr/>
            <p:nvPr/>
          </p:nvSpPr>
          <p:spPr bwMode="auto">
            <a:xfrm>
              <a:off x="5398347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OCR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CA25BFF-5E7D-8B83-E7F7-C2C8D735232F}"/>
                </a:ext>
              </a:extLst>
            </p:cNvPr>
            <p:cNvSpPr/>
            <p:nvPr/>
          </p:nvSpPr>
          <p:spPr bwMode="auto">
            <a:xfrm>
              <a:off x="6237111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Scene segmentation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347A09D-F8F0-8021-378A-71A6CD7FCDF4}"/>
                </a:ext>
              </a:extLst>
            </p:cNvPr>
            <p:cNvSpPr/>
            <p:nvPr/>
          </p:nvSpPr>
          <p:spPr bwMode="auto">
            <a:xfrm>
              <a:off x="7075876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Face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detection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DEE76F-2FFE-375C-0A42-2BF548C79290}"/>
                </a:ext>
              </a:extLst>
            </p:cNvPr>
            <p:cNvSpPr/>
            <p:nvPr/>
          </p:nvSpPr>
          <p:spPr bwMode="auto">
            <a:xfrm>
              <a:off x="7914640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Observed people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BF93804-A63D-4FE2-E82C-EFE2BB35EB3C}"/>
                </a:ext>
              </a:extLst>
            </p:cNvPr>
            <p:cNvSpPr/>
            <p:nvPr/>
          </p:nvSpPr>
          <p:spPr bwMode="auto">
            <a:xfrm>
              <a:off x="8753404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Labels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641F5D0-2258-2FAD-0A86-EDF8DF89154D}"/>
                </a:ext>
              </a:extLst>
            </p:cNvPr>
            <p:cNvSpPr/>
            <p:nvPr/>
          </p:nvSpPr>
          <p:spPr bwMode="auto">
            <a:xfrm>
              <a:off x="6237111" y="3609670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Textless material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0A3433-810D-BE5B-9F2E-0771E400D2ED}"/>
                </a:ext>
              </a:extLst>
            </p:cNvPr>
            <p:cNvGrpSpPr/>
            <p:nvPr/>
          </p:nvGrpSpPr>
          <p:grpSpPr>
            <a:xfrm>
              <a:off x="5398347" y="2026437"/>
              <a:ext cx="3298472" cy="450971"/>
              <a:chOff x="5108343" y="2133277"/>
              <a:chExt cx="3883997" cy="403720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9228CD92-A2FB-A109-E00F-CE47578FA1C7}"/>
                  </a:ext>
                </a:extLst>
              </p:cNvPr>
              <p:cNvSpPr/>
              <p:nvPr/>
            </p:nvSpPr>
            <p:spPr bwMode="auto">
              <a:xfrm>
                <a:off x="5108343" y="2133278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Clapperboard detection </a:t>
                </a: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3D6C5050-8A4B-0B87-2CF2-06011167A0B8}"/>
                  </a:ext>
                </a:extLst>
              </p:cNvPr>
              <p:cNvSpPr/>
              <p:nvPr/>
            </p:nvSpPr>
            <p:spPr bwMode="auto">
              <a:xfrm>
                <a:off x="6096000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Keyframe extraction</a:t>
                </a: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0C59D0F2-775D-0046-EB82-F35E84E1A651}"/>
                  </a:ext>
                </a:extLst>
              </p:cNvPr>
              <p:cNvSpPr/>
              <p:nvPr/>
            </p:nvSpPr>
            <p:spPr bwMode="auto">
              <a:xfrm>
                <a:off x="7083657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Face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grouping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F5CB119-2C6C-7CBE-C172-16D9A00A16A6}"/>
                  </a:ext>
                </a:extLst>
              </p:cNvPr>
              <p:cNvSpPr/>
              <p:nvPr/>
            </p:nvSpPr>
            <p:spPr bwMode="auto">
              <a:xfrm>
                <a:off x="8071314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Clothing detection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4FA6BC-49EB-4FE6-CD3F-5FF18A74E665}"/>
                </a:ext>
              </a:extLst>
            </p:cNvPr>
            <p:cNvGrpSpPr/>
            <p:nvPr/>
          </p:nvGrpSpPr>
          <p:grpSpPr>
            <a:xfrm>
              <a:off x="6237111" y="2554181"/>
              <a:ext cx="2459707" cy="450970"/>
              <a:chOff x="6096000" y="2133277"/>
              <a:chExt cx="2896340" cy="403719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3F43C10-B145-A3CF-B858-440778B9E65E}"/>
                  </a:ext>
                </a:extLst>
              </p:cNvPr>
              <p:cNvSpPr/>
              <p:nvPr/>
            </p:nvSpPr>
            <p:spPr bwMode="auto">
              <a:xfrm>
                <a:off x="6096000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Shot segmentation</a:t>
                </a: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18E80F04-180A-F2CA-43B9-7041816FD54E}"/>
                  </a:ext>
                </a:extLst>
              </p:cNvPr>
              <p:cNvSpPr/>
              <p:nvPr/>
            </p:nvSpPr>
            <p:spPr bwMode="auto">
              <a:xfrm>
                <a:off x="7083657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Best face selection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DE5B148-5D16-DEE8-21CB-E920B53DD4A4}"/>
                  </a:ext>
                </a:extLst>
              </p:cNvPr>
              <p:cNvSpPr/>
              <p:nvPr/>
            </p:nvSpPr>
            <p:spPr bwMode="auto">
              <a:xfrm>
                <a:off x="8071314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Featured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clothing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51A9B7B-22AC-B2BE-7EDB-BF0EB97B2E03}"/>
                </a:ext>
              </a:extLst>
            </p:cNvPr>
            <p:cNvGrpSpPr/>
            <p:nvPr/>
          </p:nvGrpSpPr>
          <p:grpSpPr>
            <a:xfrm>
              <a:off x="6237111" y="3081926"/>
              <a:ext cx="2459707" cy="450970"/>
              <a:chOff x="6096000" y="2133277"/>
              <a:chExt cx="2896340" cy="403719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F9EFDE7-06AE-4D6B-8A18-1F477652A40F}"/>
                  </a:ext>
                </a:extLst>
              </p:cNvPr>
              <p:cNvSpPr/>
              <p:nvPr/>
            </p:nvSpPr>
            <p:spPr bwMode="auto">
              <a:xfrm>
                <a:off x="6096000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Digital patterns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F9A803F-D410-CD0A-F03C-377D51D54466}"/>
                  </a:ext>
                </a:extLst>
              </p:cNvPr>
              <p:cNvSpPr/>
              <p:nvPr/>
            </p:nvSpPr>
            <p:spPr bwMode="auto">
              <a:xfrm>
                <a:off x="7083657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Face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identification</a:t>
                </a: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6E6EED7-3027-719C-141D-B614F4222929}"/>
                  </a:ext>
                </a:extLst>
              </p:cNvPr>
              <p:cNvSpPr/>
              <p:nvPr/>
            </p:nvSpPr>
            <p:spPr bwMode="auto">
              <a:xfrm>
                <a:off x="8071314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Matched person</a:t>
                </a:r>
              </a:p>
            </p:txBody>
          </p: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3F3C168-C6CD-A163-69E9-6ACEB99548C4}"/>
                </a:ext>
              </a:extLst>
            </p:cNvPr>
            <p:cNvSpPr/>
            <p:nvPr/>
          </p:nvSpPr>
          <p:spPr bwMode="auto">
            <a:xfrm>
              <a:off x="9592169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Object detection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714B885-F8C6-7208-9A4A-59C32699F707}"/>
                </a:ext>
              </a:extLst>
            </p:cNvPr>
            <p:cNvSpPr/>
            <p:nvPr/>
          </p:nvSpPr>
          <p:spPr bwMode="auto">
            <a:xfrm>
              <a:off x="10430933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Rolling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credits detection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75B86A8-AEED-0B4C-F7E2-FB9FBB287201}"/>
                </a:ext>
              </a:extLst>
            </p:cNvPr>
            <p:cNvSpPr/>
            <p:nvPr/>
          </p:nvSpPr>
          <p:spPr bwMode="auto">
            <a:xfrm>
              <a:off x="11269697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Visual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content moderation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86FC2C-B718-A1D0-2F8A-E28F58C635D5}"/>
                </a:ext>
              </a:extLst>
            </p:cNvPr>
            <p:cNvSpPr/>
            <p:nvPr/>
          </p:nvSpPr>
          <p:spPr bwMode="auto">
            <a:xfrm>
              <a:off x="199389" y="1507160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Multiple language identification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BCD7E60-544A-8A8F-B180-443FDBE0AABA}"/>
                </a:ext>
              </a:extLst>
            </p:cNvPr>
            <p:cNvSpPr/>
            <p:nvPr/>
          </p:nvSpPr>
          <p:spPr bwMode="auto">
            <a:xfrm>
              <a:off x="1038153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language identification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2CB2C00-4085-7512-E217-83CC04B9CBF7}"/>
                </a:ext>
              </a:extLst>
            </p:cNvPr>
            <p:cNvSpPr/>
            <p:nvPr/>
          </p:nvSpPr>
          <p:spPr bwMode="auto">
            <a:xfrm>
              <a:off x="1876918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Voice activity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detection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3BE46BB-BCA6-4EB1-1C74-85EE7745FC0E}"/>
                </a:ext>
              </a:extLst>
            </p:cNvPr>
            <p:cNvSpPr/>
            <p:nvPr/>
          </p:nvSpPr>
          <p:spPr bwMode="auto">
            <a:xfrm>
              <a:off x="2715682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Emotion recognition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FD7821C-6DF6-778E-AF02-595076F4E5F3}"/>
                </a:ext>
              </a:extLst>
            </p:cNvPr>
            <p:cNvSpPr/>
            <p:nvPr/>
          </p:nvSpPr>
          <p:spPr bwMode="auto">
            <a:xfrm>
              <a:off x="3554446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Audio effects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D0C2365-F89F-AD01-8ADB-26659060DB8B}"/>
                </a:ext>
              </a:extLst>
            </p:cNvPr>
            <p:cNvSpPr/>
            <p:nvPr/>
          </p:nvSpPr>
          <p:spPr bwMode="auto">
            <a:xfrm>
              <a:off x="4393211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Textual content moderation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CAC1DAA-D2EF-5842-CBFC-3104A555BCE2}"/>
                </a:ext>
              </a:extLst>
            </p:cNvPr>
            <p:cNvSpPr/>
            <p:nvPr/>
          </p:nvSpPr>
          <p:spPr bwMode="auto">
            <a:xfrm>
              <a:off x="199389" y="2026440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Transcription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AA4A01F-F22E-8EC9-EE63-7237F334646A}"/>
                </a:ext>
              </a:extLst>
            </p:cNvPr>
            <p:cNvSpPr/>
            <p:nvPr/>
          </p:nvSpPr>
          <p:spPr bwMode="auto">
            <a:xfrm>
              <a:off x="1876918" y="2026438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Speaker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diarization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D5EB1FD-BC82-1440-6573-53C7002352E6}"/>
                </a:ext>
              </a:extLst>
            </p:cNvPr>
            <p:cNvSpPr/>
            <p:nvPr/>
          </p:nvSpPr>
          <p:spPr bwMode="auto">
            <a:xfrm>
              <a:off x="199389" y="2545718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Sentiment analysis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C3F6D64-CE72-2C48-6B4B-E5F27509A4FB}"/>
                </a:ext>
              </a:extLst>
            </p:cNvPr>
            <p:cNvSpPr/>
            <p:nvPr/>
          </p:nvSpPr>
          <p:spPr bwMode="auto">
            <a:xfrm>
              <a:off x="199389" y="3064997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Mentioned brands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03B5DDE-3339-D35A-B530-1C4638FB2EFC}"/>
                </a:ext>
              </a:extLst>
            </p:cNvPr>
            <p:cNvSpPr/>
            <p:nvPr/>
          </p:nvSpPr>
          <p:spPr bwMode="auto">
            <a:xfrm>
              <a:off x="199389" y="3584275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Mentioned people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F11558D-CCB4-7902-2984-B233852350EF}"/>
                </a:ext>
              </a:extLst>
            </p:cNvPr>
            <p:cNvSpPr/>
            <p:nvPr/>
          </p:nvSpPr>
          <p:spPr bwMode="auto">
            <a:xfrm>
              <a:off x="199389" y="4103554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Mentioned locations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59DCA36-6B52-52DC-1CFB-973002EE63BC}"/>
                </a:ext>
              </a:extLst>
            </p:cNvPr>
            <p:cNvSpPr/>
            <p:nvPr/>
          </p:nvSpPr>
          <p:spPr bwMode="auto">
            <a:xfrm>
              <a:off x="199389" y="4622832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Keyword extractions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581B018-B99A-E90F-D969-720D48254F5B}"/>
                </a:ext>
              </a:extLst>
            </p:cNvPr>
            <p:cNvSpPr/>
            <p:nvPr/>
          </p:nvSpPr>
          <p:spPr bwMode="auto">
            <a:xfrm>
              <a:off x="199389" y="5142111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Topic modeling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C23DA28-2D96-8002-C04F-1B2AFD976D29}"/>
                </a:ext>
              </a:extLst>
            </p:cNvPr>
            <p:cNvSpPr/>
            <p:nvPr/>
          </p:nvSpPr>
          <p:spPr bwMode="auto">
            <a:xfrm>
              <a:off x="4393211" y="2026437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Translation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E1B681D-2498-0CEB-E36F-01FE80DAC325}"/>
                </a:ext>
              </a:extLst>
            </p:cNvPr>
            <p:cNvSpPr/>
            <p:nvPr/>
          </p:nvSpPr>
          <p:spPr bwMode="auto">
            <a:xfrm>
              <a:off x="199389" y="5661390"/>
              <a:ext cx="11852486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Bring-your-own Custom AI model</a:t>
              </a: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BFC815D-7306-22C9-6DD0-F13BEC9D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598" y="1043185"/>
              <a:ext cx="365760" cy="365760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D514FDF3-0CCB-4D25-2353-CF1B23E90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60836" y="997465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779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/>
          <a:lstStyle/>
          <a:p>
            <a:r>
              <a:rPr lang="en-US" sz="2000" dirty="0"/>
              <a:t>Azure AI Video Indexer enabled by Arc – Dual-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AI modality (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Audio+Vision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mapping overview</a:t>
            </a:r>
            <a:endParaRPr lang="en-US" sz="2000" spc="-50" dirty="0">
              <a:latin typeface="Segoe UI Semibold (Headings)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ECE1DB-9915-59A1-9AF1-A50791044321}"/>
              </a:ext>
            </a:extLst>
          </p:cNvPr>
          <p:cNvSpPr/>
          <p:nvPr/>
        </p:nvSpPr>
        <p:spPr bwMode="auto">
          <a:xfrm>
            <a:off x="169756" y="1025981"/>
            <a:ext cx="4976001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Audio analysis – Transcoding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178D44-A610-46DA-713E-9AD5B43879BA}"/>
              </a:ext>
            </a:extLst>
          </p:cNvPr>
          <p:cNvGrpSpPr/>
          <p:nvPr/>
        </p:nvGrpSpPr>
        <p:grpSpPr>
          <a:xfrm>
            <a:off x="169756" y="6235698"/>
            <a:ext cx="11852487" cy="448056"/>
            <a:chOff x="199389" y="6312697"/>
            <a:chExt cx="11852487" cy="44805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4AD8EB-5F08-3FAE-8C95-D6BDDC4E42DC}"/>
                </a:ext>
              </a:extLst>
            </p:cNvPr>
            <p:cNvSpPr/>
            <p:nvPr/>
          </p:nvSpPr>
          <p:spPr bwMode="auto">
            <a:xfrm>
              <a:off x="199389" y="6312697"/>
              <a:ext cx="11852487" cy="448056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AI Video Indexer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AF081DD-A5D4-9E20-7C67-666BCB927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859" y="6353845"/>
              <a:ext cx="365760" cy="365760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6F741A-0C1A-0E49-1D1E-BB117D411105}"/>
              </a:ext>
            </a:extLst>
          </p:cNvPr>
          <p:cNvSpPr/>
          <p:nvPr/>
        </p:nvSpPr>
        <p:spPr bwMode="auto">
          <a:xfrm>
            <a:off x="5368713" y="1025981"/>
            <a:ext cx="6653530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Vision analysis – Transcoding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68707F-E172-F3D0-E53D-3FF05FBC1119}"/>
              </a:ext>
            </a:extLst>
          </p:cNvPr>
          <p:cNvSpPr/>
          <p:nvPr/>
        </p:nvSpPr>
        <p:spPr bwMode="auto">
          <a:xfrm>
            <a:off x="5368714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OCR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2D357E-DE23-9F3B-CDE8-CA6240A851D0}"/>
              </a:ext>
            </a:extLst>
          </p:cNvPr>
          <p:cNvSpPr/>
          <p:nvPr/>
        </p:nvSpPr>
        <p:spPr bwMode="auto">
          <a:xfrm>
            <a:off x="6207478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Scene segmentation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3AD7CB-E6B0-599D-063E-340C0711C142}"/>
              </a:ext>
            </a:extLst>
          </p:cNvPr>
          <p:cNvSpPr/>
          <p:nvPr/>
        </p:nvSpPr>
        <p:spPr bwMode="auto">
          <a:xfrm>
            <a:off x="7046243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Face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detection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A093BBB-7CE4-9DA1-08A6-1FFF49AC4237}"/>
              </a:ext>
            </a:extLst>
          </p:cNvPr>
          <p:cNvSpPr/>
          <p:nvPr/>
        </p:nvSpPr>
        <p:spPr bwMode="auto">
          <a:xfrm>
            <a:off x="7885007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Observed people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C927D4-E577-BD83-3AE6-897E9776635B}"/>
              </a:ext>
            </a:extLst>
          </p:cNvPr>
          <p:cNvSpPr/>
          <p:nvPr/>
        </p:nvSpPr>
        <p:spPr bwMode="auto">
          <a:xfrm>
            <a:off x="8723771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Labels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D9298F-07C6-7DEF-7DC7-3A8F0EF141EE}"/>
              </a:ext>
            </a:extLst>
          </p:cNvPr>
          <p:cNvSpPr/>
          <p:nvPr/>
        </p:nvSpPr>
        <p:spPr bwMode="auto">
          <a:xfrm>
            <a:off x="6207478" y="3647770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Textless material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027F03-7826-6984-C025-0F40B7A96E6B}"/>
              </a:ext>
            </a:extLst>
          </p:cNvPr>
          <p:cNvGrpSpPr/>
          <p:nvPr/>
        </p:nvGrpSpPr>
        <p:grpSpPr>
          <a:xfrm>
            <a:off x="5368714" y="2064537"/>
            <a:ext cx="3298472" cy="450971"/>
            <a:chOff x="5108343" y="2133277"/>
            <a:chExt cx="3883997" cy="40372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F5B2DD0-8543-C28C-6CE0-87359502A958}"/>
                </a:ext>
              </a:extLst>
            </p:cNvPr>
            <p:cNvSpPr/>
            <p:nvPr/>
          </p:nvSpPr>
          <p:spPr bwMode="auto">
            <a:xfrm>
              <a:off x="5108343" y="2133278"/>
              <a:ext cx="92102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Clapperboard detection 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E111F91-C404-3EBD-11AB-A4A62139E3B4}"/>
                </a:ext>
              </a:extLst>
            </p:cNvPr>
            <p:cNvSpPr/>
            <p:nvPr/>
          </p:nvSpPr>
          <p:spPr bwMode="auto">
            <a:xfrm>
              <a:off x="6096000" y="2133277"/>
              <a:ext cx="92102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Keyframe extraction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4A7E933-F057-AA06-9EB7-71528A9DB61D}"/>
                </a:ext>
              </a:extLst>
            </p:cNvPr>
            <p:cNvSpPr/>
            <p:nvPr/>
          </p:nvSpPr>
          <p:spPr bwMode="auto">
            <a:xfrm>
              <a:off x="7083657" y="2133277"/>
              <a:ext cx="92102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Face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grouping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F6F13C8-B719-FE49-2F26-5E6860BAE6A6}"/>
                </a:ext>
              </a:extLst>
            </p:cNvPr>
            <p:cNvSpPr/>
            <p:nvPr/>
          </p:nvSpPr>
          <p:spPr bwMode="auto">
            <a:xfrm>
              <a:off x="8071314" y="2133277"/>
              <a:ext cx="92102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Clothing detection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A5E10D-FF9C-50A1-F3AB-6AB7065B6A07}"/>
              </a:ext>
            </a:extLst>
          </p:cNvPr>
          <p:cNvGrpSpPr/>
          <p:nvPr/>
        </p:nvGrpSpPr>
        <p:grpSpPr>
          <a:xfrm>
            <a:off x="6207478" y="2592281"/>
            <a:ext cx="2459707" cy="450970"/>
            <a:chOff x="6096000" y="2133277"/>
            <a:chExt cx="2896340" cy="403719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9683807-D7A6-5A56-B9E0-8333D21BCE73}"/>
                </a:ext>
              </a:extLst>
            </p:cNvPr>
            <p:cNvSpPr/>
            <p:nvPr/>
          </p:nvSpPr>
          <p:spPr bwMode="auto">
            <a:xfrm>
              <a:off x="6096000" y="2133277"/>
              <a:ext cx="92102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Shot segmentation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931058F-37E1-86A9-86B3-1D41722A95BD}"/>
                </a:ext>
              </a:extLst>
            </p:cNvPr>
            <p:cNvSpPr/>
            <p:nvPr/>
          </p:nvSpPr>
          <p:spPr bwMode="auto">
            <a:xfrm>
              <a:off x="7083657" y="2133277"/>
              <a:ext cx="92102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Best face selection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0D6B47E-FA24-BCB1-01C3-23F79DCB4B7F}"/>
                </a:ext>
              </a:extLst>
            </p:cNvPr>
            <p:cNvSpPr/>
            <p:nvPr/>
          </p:nvSpPr>
          <p:spPr bwMode="auto">
            <a:xfrm>
              <a:off x="8071314" y="2133277"/>
              <a:ext cx="921026" cy="403719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Featured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clothing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78B527D-69E4-7356-48EE-EDD80E3527AB}"/>
              </a:ext>
            </a:extLst>
          </p:cNvPr>
          <p:cNvGrpSpPr/>
          <p:nvPr/>
        </p:nvGrpSpPr>
        <p:grpSpPr>
          <a:xfrm>
            <a:off x="6207478" y="3120026"/>
            <a:ext cx="2459707" cy="450970"/>
            <a:chOff x="6096000" y="2133277"/>
            <a:chExt cx="2896340" cy="40371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BF2694C-C7F4-88C1-1D8E-A8E95C641C69}"/>
                </a:ext>
              </a:extLst>
            </p:cNvPr>
            <p:cNvSpPr/>
            <p:nvPr/>
          </p:nvSpPr>
          <p:spPr bwMode="auto">
            <a:xfrm>
              <a:off x="6096000" y="2133277"/>
              <a:ext cx="92102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Digital patterns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1F9501C-32F2-1B7E-5251-9668D68BE0A8}"/>
                </a:ext>
              </a:extLst>
            </p:cNvPr>
            <p:cNvSpPr/>
            <p:nvPr/>
          </p:nvSpPr>
          <p:spPr bwMode="auto">
            <a:xfrm>
              <a:off x="7083657" y="2133277"/>
              <a:ext cx="92102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Face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identification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85736B5D-338F-3B40-7A17-75005BDB0987}"/>
                </a:ext>
              </a:extLst>
            </p:cNvPr>
            <p:cNvSpPr/>
            <p:nvPr/>
          </p:nvSpPr>
          <p:spPr bwMode="auto">
            <a:xfrm>
              <a:off x="8071314" y="2133277"/>
              <a:ext cx="92102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Matched person</a:t>
              </a: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6D423CE-C2B0-F869-E5AC-93DA768D3B65}"/>
              </a:ext>
            </a:extLst>
          </p:cNvPr>
          <p:cNvSpPr/>
          <p:nvPr/>
        </p:nvSpPr>
        <p:spPr bwMode="auto">
          <a:xfrm>
            <a:off x="9562536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Object detection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1F39EFD-A3AD-E32C-7341-0C6B7816651A}"/>
              </a:ext>
            </a:extLst>
          </p:cNvPr>
          <p:cNvSpPr/>
          <p:nvPr/>
        </p:nvSpPr>
        <p:spPr bwMode="auto">
          <a:xfrm>
            <a:off x="10401300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Rolling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credits detection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A42C817-E21B-C358-8556-C3C6CAC577BB}"/>
              </a:ext>
            </a:extLst>
          </p:cNvPr>
          <p:cNvSpPr/>
          <p:nvPr/>
        </p:nvSpPr>
        <p:spPr bwMode="auto">
          <a:xfrm>
            <a:off x="11240064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Visual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content moderation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F7F0544-B736-84F3-419C-278ACE2E65CA}"/>
              </a:ext>
            </a:extLst>
          </p:cNvPr>
          <p:cNvSpPr/>
          <p:nvPr/>
        </p:nvSpPr>
        <p:spPr bwMode="auto">
          <a:xfrm>
            <a:off x="169756" y="1545260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Multiple language identification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4E9DC1E-466A-47D7-2EC6-C6E378428C8A}"/>
              </a:ext>
            </a:extLst>
          </p:cNvPr>
          <p:cNvSpPr/>
          <p:nvPr/>
        </p:nvSpPr>
        <p:spPr bwMode="auto">
          <a:xfrm>
            <a:off x="1008520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language identification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3CA695-30C1-35C8-EC91-EC3A021514CF}"/>
              </a:ext>
            </a:extLst>
          </p:cNvPr>
          <p:cNvSpPr/>
          <p:nvPr/>
        </p:nvSpPr>
        <p:spPr bwMode="auto">
          <a:xfrm>
            <a:off x="1847285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Voice activity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detection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D9A0759-4BCB-B42B-9895-1A6637128A03}"/>
              </a:ext>
            </a:extLst>
          </p:cNvPr>
          <p:cNvSpPr/>
          <p:nvPr/>
        </p:nvSpPr>
        <p:spPr bwMode="auto">
          <a:xfrm>
            <a:off x="2686049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Emotion recognition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5BD181F-BE6F-D364-A196-48621530FED1}"/>
              </a:ext>
            </a:extLst>
          </p:cNvPr>
          <p:cNvSpPr/>
          <p:nvPr/>
        </p:nvSpPr>
        <p:spPr bwMode="auto">
          <a:xfrm>
            <a:off x="3524813" y="1545259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Audio effects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3553918-A892-5302-9D1F-1E81332B9F25}"/>
              </a:ext>
            </a:extLst>
          </p:cNvPr>
          <p:cNvSpPr/>
          <p:nvPr/>
        </p:nvSpPr>
        <p:spPr bwMode="auto">
          <a:xfrm>
            <a:off x="4363578" y="1545259"/>
            <a:ext cx="782179" cy="450970"/>
          </a:xfrm>
          <a:prstGeom prst="roundRect">
            <a:avLst>
              <a:gd name="adj" fmla="val 4645"/>
            </a:avLst>
          </a:prstGeom>
          <a:solidFill>
            <a:schemeClr val="accent4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Textual content moderation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6941AF3-411D-BD0C-3F5C-04E022FF46B3}"/>
              </a:ext>
            </a:extLst>
          </p:cNvPr>
          <p:cNvSpPr/>
          <p:nvPr/>
        </p:nvSpPr>
        <p:spPr bwMode="auto">
          <a:xfrm>
            <a:off x="169756" y="2064540"/>
            <a:ext cx="1620943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Transcription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53C830D-F869-5A17-784D-7CD5F45268DC}"/>
              </a:ext>
            </a:extLst>
          </p:cNvPr>
          <p:cNvSpPr/>
          <p:nvPr/>
        </p:nvSpPr>
        <p:spPr bwMode="auto">
          <a:xfrm>
            <a:off x="1847285" y="2064538"/>
            <a:ext cx="782179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Speaker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diarization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B456BFB-978E-E239-2E90-03958356B443}"/>
              </a:ext>
            </a:extLst>
          </p:cNvPr>
          <p:cNvSpPr/>
          <p:nvPr/>
        </p:nvSpPr>
        <p:spPr bwMode="auto">
          <a:xfrm>
            <a:off x="169756" y="2583818"/>
            <a:ext cx="1620943" cy="450970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DDE499E-EC55-5754-7FF4-765788BCBFB7}"/>
              </a:ext>
            </a:extLst>
          </p:cNvPr>
          <p:cNvSpPr/>
          <p:nvPr/>
        </p:nvSpPr>
        <p:spPr bwMode="auto">
          <a:xfrm>
            <a:off x="169756" y="3103097"/>
            <a:ext cx="1620943" cy="450970"/>
          </a:xfrm>
          <a:prstGeom prst="roundRect">
            <a:avLst>
              <a:gd name="adj" fmla="val 4645"/>
            </a:avLst>
          </a:prstGeom>
          <a:solidFill>
            <a:schemeClr val="accent4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Mentioned brands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24C8EDB-9FF7-ACD3-0A85-A63E3EDD181A}"/>
              </a:ext>
            </a:extLst>
          </p:cNvPr>
          <p:cNvSpPr/>
          <p:nvPr/>
        </p:nvSpPr>
        <p:spPr bwMode="auto">
          <a:xfrm>
            <a:off x="169756" y="3622375"/>
            <a:ext cx="1620943" cy="450970"/>
          </a:xfrm>
          <a:prstGeom prst="roundRect">
            <a:avLst>
              <a:gd name="adj" fmla="val 4645"/>
            </a:avLst>
          </a:prstGeom>
          <a:solidFill>
            <a:schemeClr val="accent4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Mentioned people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6105A5-C49E-57C0-D09D-1DFA9B60E499}"/>
              </a:ext>
            </a:extLst>
          </p:cNvPr>
          <p:cNvSpPr/>
          <p:nvPr/>
        </p:nvSpPr>
        <p:spPr bwMode="auto">
          <a:xfrm>
            <a:off x="169756" y="4141654"/>
            <a:ext cx="1620943" cy="450970"/>
          </a:xfrm>
          <a:prstGeom prst="roundRect">
            <a:avLst>
              <a:gd name="adj" fmla="val 4645"/>
            </a:avLst>
          </a:prstGeom>
          <a:solidFill>
            <a:schemeClr val="accent4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Mentioned locations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8EE0514-773D-ECE5-C392-C73C83BDD687}"/>
              </a:ext>
            </a:extLst>
          </p:cNvPr>
          <p:cNvSpPr/>
          <p:nvPr/>
        </p:nvSpPr>
        <p:spPr bwMode="auto">
          <a:xfrm>
            <a:off x="169756" y="4660932"/>
            <a:ext cx="1620943" cy="450970"/>
          </a:xfrm>
          <a:prstGeom prst="roundRect">
            <a:avLst>
              <a:gd name="adj" fmla="val 4645"/>
            </a:avLst>
          </a:prstGeom>
          <a:solidFill>
            <a:schemeClr val="accent4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Keyword extractions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E5E8DEA6-FAF2-5B85-C7BC-3F54785D1A6C}"/>
              </a:ext>
            </a:extLst>
          </p:cNvPr>
          <p:cNvSpPr/>
          <p:nvPr/>
        </p:nvSpPr>
        <p:spPr bwMode="auto">
          <a:xfrm>
            <a:off x="169756" y="5180211"/>
            <a:ext cx="1620943" cy="450970"/>
          </a:xfrm>
          <a:prstGeom prst="roundRect">
            <a:avLst>
              <a:gd name="adj" fmla="val 4645"/>
            </a:avLst>
          </a:prstGeom>
          <a:solidFill>
            <a:schemeClr val="accent4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Topic modeling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5A7BC42-33A6-A5F1-DAF7-D18D306289DD}"/>
              </a:ext>
            </a:extLst>
          </p:cNvPr>
          <p:cNvSpPr/>
          <p:nvPr/>
        </p:nvSpPr>
        <p:spPr bwMode="auto">
          <a:xfrm>
            <a:off x="4363578" y="2064537"/>
            <a:ext cx="782179" cy="450970"/>
          </a:xfrm>
          <a:prstGeom prst="roundRect">
            <a:avLst>
              <a:gd name="adj" fmla="val 4645"/>
            </a:avLst>
          </a:prstGeom>
          <a:solidFill>
            <a:schemeClr val="accent4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Translation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66A71C2-2FF8-7C35-917E-9CA76F334B72}"/>
              </a:ext>
            </a:extLst>
          </p:cNvPr>
          <p:cNvSpPr/>
          <p:nvPr/>
        </p:nvSpPr>
        <p:spPr bwMode="auto">
          <a:xfrm>
            <a:off x="169756" y="5699490"/>
            <a:ext cx="11852486" cy="450970"/>
          </a:xfrm>
          <a:prstGeom prst="roundRect">
            <a:avLst>
              <a:gd name="adj" fmla="val 4645"/>
            </a:avLst>
          </a:prstGeom>
          <a:solidFill>
            <a:schemeClr val="accent4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Bring-your-own Custom AI model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AA1A3947-63C0-28B2-438A-6C57BDA8D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965" y="1081285"/>
            <a:ext cx="365760" cy="36576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29218272-7AEC-F7BE-589D-2E92F352F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1203" y="103556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6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/>
          <a:lstStyle/>
          <a:p>
            <a:r>
              <a:rPr lang="en-US" sz="2000" dirty="0"/>
              <a:t>Azure AI Video Indexer enabled by Arc – Cloud + Edge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AI models mapping overview</a:t>
            </a:r>
            <a:endParaRPr lang="en-US" sz="2000" spc="-50" dirty="0">
              <a:latin typeface="Segoe UI Semibold (Headings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96854-F09D-87D6-BDB9-BD26D599AB1C}"/>
              </a:ext>
            </a:extLst>
          </p:cNvPr>
          <p:cNvGrpSpPr/>
          <p:nvPr/>
        </p:nvGrpSpPr>
        <p:grpSpPr>
          <a:xfrm>
            <a:off x="169756" y="1025981"/>
            <a:ext cx="11852487" cy="5657773"/>
            <a:chOff x="199389" y="987881"/>
            <a:chExt cx="11852487" cy="565777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641299-6914-3588-ED2C-185F865EDFF2}"/>
                </a:ext>
              </a:extLst>
            </p:cNvPr>
            <p:cNvSpPr/>
            <p:nvPr/>
          </p:nvSpPr>
          <p:spPr bwMode="auto">
            <a:xfrm>
              <a:off x="199389" y="987881"/>
              <a:ext cx="4976001" cy="450970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Audio analysis – Transcoding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1238FC3-1CAA-7A52-FBBB-31587E24B920}"/>
                </a:ext>
              </a:extLst>
            </p:cNvPr>
            <p:cNvGrpSpPr/>
            <p:nvPr/>
          </p:nvGrpSpPr>
          <p:grpSpPr>
            <a:xfrm>
              <a:off x="199389" y="6197598"/>
              <a:ext cx="11852487" cy="448056"/>
              <a:chOff x="199389" y="6312697"/>
              <a:chExt cx="11852487" cy="448056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89A8A1D4-041C-4E66-344F-4903EA6FED81}"/>
                  </a:ext>
                </a:extLst>
              </p:cNvPr>
              <p:cNvSpPr/>
              <p:nvPr/>
            </p:nvSpPr>
            <p:spPr bwMode="auto">
              <a:xfrm>
                <a:off x="199389" y="6312697"/>
                <a:ext cx="11852487" cy="448056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AI Video Indexer AND Azure AI Video Indexer enabled by Arc </a:t>
                </a:r>
              </a:p>
            </p:txBody>
          </p:sp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BF548D61-8E56-1814-2B92-C3752F829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59" y="6353845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4039E4B-4513-F8EC-CC12-01A7988AB809}"/>
                </a:ext>
              </a:extLst>
            </p:cNvPr>
            <p:cNvSpPr/>
            <p:nvPr/>
          </p:nvSpPr>
          <p:spPr bwMode="auto">
            <a:xfrm>
              <a:off x="5398346" y="987881"/>
              <a:ext cx="6653530" cy="450970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Vision analysis – Transcoding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143A2BB-DF23-57D3-DD75-D6B5922DB7DD}"/>
                </a:ext>
              </a:extLst>
            </p:cNvPr>
            <p:cNvSpPr/>
            <p:nvPr/>
          </p:nvSpPr>
          <p:spPr bwMode="auto">
            <a:xfrm>
              <a:off x="5398347" y="1507159"/>
              <a:ext cx="782179" cy="450970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OCR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C503739-38E8-9BFB-E357-444BB00A8072}"/>
                </a:ext>
              </a:extLst>
            </p:cNvPr>
            <p:cNvSpPr/>
            <p:nvPr/>
          </p:nvSpPr>
          <p:spPr bwMode="auto">
            <a:xfrm>
              <a:off x="6237111" y="1507159"/>
              <a:ext cx="782179" cy="450970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Scene segmentation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68C36B-A9BA-340D-BAC8-9DEFECA5D9BE}"/>
                </a:ext>
              </a:extLst>
            </p:cNvPr>
            <p:cNvSpPr/>
            <p:nvPr/>
          </p:nvSpPr>
          <p:spPr bwMode="auto">
            <a:xfrm>
              <a:off x="7075876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Face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detection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75F6836-6F75-729F-1D63-69F7570E16AF}"/>
                </a:ext>
              </a:extLst>
            </p:cNvPr>
            <p:cNvSpPr/>
            <p:nvPr/>
          </p:nvSpPr>
          <p:spPr bwMode="auto">
            <a:xfrm>
              <a:off x="7914640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Observed people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984399F-14EF-3883-C9E5-4743EA456534}"/>
                </a:ext>
              </a:extLst>
            </p:cNvPr>
            <p:cNvSpPr/>
            <p:nvPr/>
          </p:nvSpPr>
          <p:spPr bwMode="auto">
            <a:xfrm>
              <a:off x="8753404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Labels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67AE253-805D-7717-0F62-7B847FD559F9}"/>
                </a:ext>
              </a:extLst>
            </p:cNvPr>
            <p:cNvSpPr/>
            <p:nvPr/>
          </p:nvSpPr>
          <p:spPr bwMode="auto">
            <a:xfrm>
              <a:off x="6237111" y="3609670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Textless material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53BB83-F252-7192-F252-570A54B0CFA5}"/>
                </a:ext>
              </a:extLst>
            </p:cNvPr>
            <p:cNvGrpSpPr/>
            <p:nvPr/>
          </p:nvGrpSpPr>
          <p:grpSpPr>
            <a:xfrm>
              <a:off x="5398347" y="2026437"/>
              <a:ext cx="3298472" cy="450971"/>
              <a:chOff x="5108343" y="2133277"/>
              <a:chExt cx="3883997" cy="403720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EBDADCA8-7F26-AC88-ACFE-5566F9C87F3A}"/>
                  </a:ext>
                </a:extLst>
              </p:cNvPr>
              <p:cNvSpPr/>
              <p:nvPr/>
            </p:nvSpPr>
            <p:spPr bwMode="auto">
              <a:xfrm>
                <a:off x="5108343" y="2133278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Clapperboard detection </a:t>
                </a: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A0234ED-B0DF-679B-B903-42C3934FC41A}"/>
                  </a:ext>
                </a:extLst>
              </p:cNvPr>
              <p:cNvSpPr/>
              <p:nvPr/>
            </p:nvSpPr>
            <p:spPr bwMode="auto">
              <a:xfrm>
                <a:off x="6096000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Keyframe extraction</a:t>
                </a: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94E145A5-0696-E6D2-A7C6-B863DEA3ECA3}"/>
                  </a:ext>
                </a:extLst>
              </p:cNvPr>
              <p:cNvSpPr/>
              <p:nvPr/>
            </p:nvSpPr>
            <p:spPr bwMode="auto">
              <a:xfrm>
                <a:off x="7083657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Face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grouping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C09F511-699A-4CEF-41B2-08B5EBAD9025}"/>
                  </a:ext>
                </a:extLst>
              </p:cNvPr>
              <p:cNvSpPr/>
              <p:nvPr/>
            </p:nvSpPr>
            <p:spPr bwMode="auto">
              <a:xfrm>
                <a:off x="8071314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Clothing detection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9FF41A-A090-F12B-7747-97FC1855D9FB}"/>
                </a:ext>
              </a:extLst>
            </p:cNvPr>
            <p:cNvGrpSpPr/>
            <p:nvPr/>
          </p:nvGrpSpPr>
          <p:grpSpPr>
            <a:xfrm>
              <a:off x="6237111" y="2554181"/>
              <a:ext cx="2459707" cy="450970"/>
              <a:chOff x="6096000" y="2133277"/>
              <a:chExt cx="2896340" cy="403719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F2CEB8C-C665-08DB-A0B4-9D3928E60469}"/>
                  </a:ext>
                </a:extLst>
              </p:cNvPr>
              <p:cNvSpPr/>
              <p:nvPr/>
            </p:nvSpPr>
            <p:spPr bwMode="auto">
              <a:xfrm>
                <a:off x="6096000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Shot segmentation</a:t>
                </a: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239FF308-0E78-D616-7075-132BE4A56AA4}"/>
                  </a:ext>
                </a:extLst>
              </p:cNvPr>
              <p:cNvSpPr/>
              <p:nvPr/>
            </p:nvSpPr>
            <p:spPr bwMode="auto">
              <a:xfrm>
                <a:off x="7083657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Best face selection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CA8157DB-72AD-9C78-BB4E-32E80A0644FB}"/>
                  </a:ext>
                </a:extLst>
              </p:cNvPr>
              <p:cNvSpPr/>
              <p:nvPr/>
            </p:nvSpPr>
            <p:spPr bwMode="auto">
              <a:xfrm>
                <a:off x="8071314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Featured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clothing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813E2D-6F15-97FD-A2C8-72851492F584}"/>
                </a:ext>
              </a:extLst>
            </p:cNvPr>
            <p:cNvGrpSpPr/>
            <p:nvPr/>
          </p:nvGrpSpPr>
          <p:grpSpPr>
            <a:xfrm>
              <a:off x="6237111" y="3081926"/>
              <a:ext cx="2459707" cy="450970"/>
              <a:chOff x="6096000" y="2133277"/>
              <a:chExt cx="2896340" cy="403719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BBB9BD9-A9C0-8BEF-5B04-5F980AE1BDDC}"/>
                  </a:ext>
                </a:extLst>
              </p:cNvPr>
              <p:cNvSpPr/>
              <p:nvPr/>
            </p:nvSpPr>
            <p:spPr bwMode="auto">
              <a:xfrm>
                <a:off x="6096000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Digital patterns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8973D1F-09F1-4D85-BCB6-D663D6307AE6}"/>
                  </a:ext>
                </a:extLst>
              </p:cNvPr>
              <p:cNvSpPr/>
              <p:nvPr/>
            </p:nvSpPr>
            <p:spPr bwMode="auto">
              <a:xfrm>
                <a:off x="7083657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Face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identification</a:t>
                </a: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67AD466-4FCE-53FE-7138-2480BAD53848}"/>
                  </a:ext>
                </a:extLst>
              </p:cNvPr>
              <p:cNvSpPr/>
              <p:nvPr/>
            </p:nvSpPr>
            <p:spPr bwMode="auto">
              <a:xfrm>
                <a:off x="8071314" y="2133277"/>
                <a:ext cx="921026" cy="40371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Matched person</a:t>
                </a:r>
              </a:p>
            </p:txBody>
          </p: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C1771C7-DAE8-1297-3BEA-F2388FCB60B6}"/>
                </a:ext>
              </a:extLst>
            </p:cNvPr>
            <p:cNvSpPr/>
            <p:nvPr/>
          </p:nvSpPr>
          <p:spPr bwMode="auto">
            <a:xfrm>
              <a:off x="9592169" y="1507159"/>
              <a:ext cx="782179" cy="450970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Object detection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E4D65E2-86A1-5315-5751-CAA2A2F08C1F}"/>
                </a:ext>
              </a:extLst>
            </p:cNvPr>
            <p:cNvSpPr/>
            <p:nvPr/>
          </p:nvSpPr>
          <p:spPr bwMode="auto">
            <a:xfrm>
              <a:off x="10430933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Rolling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credits detection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9ABF439-BF19-E53D-D8AA-CC3F88E5CB65}"/>
                </a:ext>
              </a:extLst>
            </p:cNvPr>
            <p:cNvSpPr/>
            <p:nvPr/>
          </p:nvSpPr>
          <p:spPr bwMode="auto">
            <a:xfrm>
              <a:off x="11269697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Visual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content moderation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D315EED-C1C1-985B-1C51-79FAE6C5C438}"/>
                </a:ext>
              </a:extLst>
            </p:cNvPr>
            <p:cNvSpPr/>
            <p:nvPr/>
          </p:nvSpPr>
          <p:spPr bwMode="auto">
            <a:xfrm>
              <a:off x="199389" y="1507160"/>
              <a:ext cx="782179" cy="450970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Multiple language identification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FC3F0F0-D62A-959D-88F5-C822E739FF3A}"/>
                </a:ext>
              </a:extLst>
            </p:cNvPr>
            <p:cNvSpPr/>
            <p:nvPr/>
          </p:nvSpPr>
          <p:spPr bwMode="auto">
            <a:xfrm>
              <a:off x="1038153" y="1507159"/>
              <a:ext cx="782179" cy="450970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language identification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EA0A08A-245F-32B9-0B18-74049EB33FB0}"/>
                </a:ext>
              </a:extLst>
            </p:cNvPr>
            <p:cNvSpPr/>
            <p:nvPr/>
          </p:nvSpPr>
          <p:spPr bwMode="auto">
            <a:xfrm>
              <a:off x="1876918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Voice activity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detection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C545CA5-6749-1264-6305-10549DB8B2B3}"/>
                </a:ext>
              </a:extLst>
            </p:cNvPr>
            <p:cNvSpPr/>
            <p:nvPr/>
          </p:nvSpPr>
          <p:spPr bwMode="auto">
            <a:xfrm>
              <a:off x="2715682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Emotion recognition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BF0A8C5-8049-2B0C-0760-BFCEBFB8F1AB}"/>
                </a:ext>
              </a:extLst>
            </p:cNvPr>
            <p:cNvSpPr/>
            <p:nvPr/>
          </p:nvSpPr>
          <p:spPr bwMode="auto">
            <a:xfrm>
              <a:off x="3554446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Audio effects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C956372-2B36-F422-47C9-EA1DDA4BC869}"/>
                </a:ext>
              </a:extLst>
            </p:cNvPr>
            <p:cNvSpPr/>
            <p:nvPr/>
          </p:nvSpPr>
          <p:spPr bwMode="auto">
            <a:xfrm>
              <a:off x="4393211" y="1507159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Textual content moderation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D00D3F3-C600-D32A-B331-3299F42E228C}"/>
                </a:ext>
              </a:extLst>
            </p:cNvPr>
            <p:cNvSpPr/>
            <p:nvPr/>
          </p:nvSpPr>
          <p:spPr bwMode="auto">
            <a:xfrm>
              <a:off x="199389" y="2026440"/>
              <a:ext cx="1620943" cy="450970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Transcription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7D24142-820D-9EE6-FA35-60D8C3157FC1}"/>
                </a:ext>
              </a:extLst>
            </p:cNvPr>
            <p:cNvSpPr/>
            <p:nvPr/>
          </p:nvSpPr>
          <p:spPr bwMode="auto">
            <a:xfrm>
              <a:off x="1876918" y="2026438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Speaker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diarization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ECBEBA1-9F80-4613-0B2D-FB2BEE4EB672}"/>
                </a:ext>
              </a:extLst>
            </p:cNvPr>
            <p:cNvSpPr/>
            <p:nvPr/>
          </p:nvSpPr>
          <p:spPr bwMode="auto">
            <a:xfrm>
              <a:off x="199389" y="2545718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Sentiment analysis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C8A7AC2-DC3C-FB6A-4340-4D93C78F02A5}"/>
                </a:ext>
              </a:extLst>
            </p:cNvPr>
            <p:cNvSpPr/>
            <p:nvPr/>
          </p:nvSpPr>
          <p:spPr bwMode="auto">
            <a:xfrm>
              <a:off x="199389" y="3064997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Mentioned brands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5E0BFA4-5F58-EE4C-9282-FC03CF1FC9C1}"/>
                </a:ext>
              </a:extLst>
            </p:cNvPr>
            <p:cNvSpPr/>
            <p:nvPr/>
          </p:nvSpPr>
          <p:spPr bwMode="auto">
            <a:xfrm>
              <a:off x="199389" y="3584275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Mentioned people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A1FDAEB-DE07-1B7F-FF33-488ECF023819}"/>
                </a:ext>
              </a:extLst>
            </p:cNvPr>
            <p:cNvSpPr/>
            <p:nvPr/>
          </p:nvSpPr>
          <p:spPr bwMode="auto">
            <a:xfrm>
              <a:off x="199389" y="4103554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Mentioned locations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DFE9228-1637-50A9-16BB-BD5B236DBA0F}"/>
                </a:ext>
              </a:extLst>
            </p:cNvPr>
            <p:cNvSpPr/>
            <p:nvPr/>
          </p:nvSpPr>
          <p:spPr bwMode="auto">
            <a:xfrm>
              <a:off x="199389" y="4622832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Keyword extractions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7029543-BAAD-C5F2-3717-3FFA5665FFF1}"/>
                </a:ext>
              </a:extLst>
            </p:cNvPr>
            <p:cNvSpPr/>
            <p:nvPr/>
          </p:nvSpPr>
          <p:spPr bwMode="auto">
            <a:xfrm>
              <a:off x="199389" y="5142111"/>
              <a:ext cx="1620943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Topic modeling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89CBAA4-19C5-556F-17B2-6A6740008A0E}"/>
                </a:ext>
              </a:extLst>
            </p:cNvPr>
            <p:cNvSpPr/>
            <p:nvPr/>
          </p:nvSpPr>
          <p:spPr bwMode="auto">
            <a:xfrm>
              <a:off x="4393211" y="2026437"/>
              <a:ext cx="782179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Translation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F2AA7FE-3A65-0EEC-9528-F2F80C91773F}"/>
                </a:ext>
              </a:extLst>
            </p:cNvPr>
            <p:cNvSpPr/>
            <p:nvPr/>
          </p:nvSpPr>
          <p:spPr bwMode="auto">
            <a:xfrm>
              <a:off x="199389" y="5661390"/>
              <a:ext cx="11852486" cy="450970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Bring-your-own Custom AI model</a:t>
              </a: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995366B-C63F-1506-A0B8-B21F4113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598" y="1043185"/>
              <a:ext cx="365760" cy="365760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BBBF01-9351-9AE2-E826-9E749695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60836" y="997465"/>
              <a:ext cx="457200" cy="457200"/>
            </a:xfrm>
            <a:prstGeom prst="rect">
              <a:avLst/>
            </a:prstGeom>
          </p:spPr>
        </p:pic>
      </p:grpSp>
      <p:pic>
        <p:nvPicPr>
          <p:cNvPr id="94" name="Graphic 93" descr="Azure arc icon">
            <a:extLst>
              <a:ext uri="{FF2B5EF4-FFF2-40B4-BE49-F238E27FC236}">
                <a16:creationId xmlns:a16="http://schemas.microsoft.com/office/drawing/2014/main" id="{29232F13-A5D6-1F4F-D8D9-98D6C0B427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59014" y="6276846"/>
            <a:ext cx="365760" cy="365760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1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Azure Arc site manager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– Solution </a:t>
            </a: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architecture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</a:t>
            </a:r>
            <a:r>
              <a:rPr lang="en-US" dirty="0"/>
              <a:t>Public Preview)</a:t>
            </a:r>
            <a:endParaRPr lang="en-US" spc="-50" dirty="0">
              <a:latin typeface="Segoe UI Semibold (Headings)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3D1E69-ABD7-5DEA-E2C4-0444BA119DAF}"/>
              </a:ext>
            </a:extLst>
          </p:cNvPr>
          <p:cNvSpPr/>
          <p:nvPr/>
        </p:nvSpPr>
        <p:spPr bwMode="auto">
          <a:xfrm>
            <a:off x="121355" y="977220"/>
            <a:ext cx="11949289" cy="3772585"/>
          </a:xfrm>
          <a:prstGeom prst="roundRect">
            <a:avLst>
              <a:gd name="adj" fmla="val 4645"/>
            </a:avLst>
          </a:prstGeom>
          <a:solidFill>
            <a:schemeClr val="accent6">
              <a:lumMod val="2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4CFD6F-0535-EE4A-1339-6C155110FAEC}"/>
              </a:ext>
            </a:extLst>
          </p:cNvPr>
          <p:cNvSpPr/>
          <p:nvPr/>
        </p:nvSpPr>
        <p:spPr bwMode="auto">
          <a:xfrm>
            <a:off x="358797" y="1081958"/>
            <a:ext cx="11485192" cy="140440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Arc site manager</a:t>
            </a:r>
            <a:br>
              <a:rPr lang="en-US" sz="12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Unified operations, management, compliance, security, and governance across locations</a:t>
            </a:r>
            <a:endParaRPr kumimoji="0" lang="en-US" sz="1050" b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BB3860-655F-D9F9-B50F-B1AC286B491E}"/>
              </a:ext>
            </a:extLst>
          </p:cNvPr>
          <p:cNvSpPr/>
          <p:nvPr/>
        </p:nvSpPr>
        <p:spPr bwMode="auto">
          <a:xfrm>
            <a:off x="8099759" y="5264969"/>
            <a:ext cx="3828397" cy="1276935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F7D50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Physical site – location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1F1AC1-B430-352F-76E5-2425A54BE813}"/>
              </a:ext>
            </a:extLst>
          </p:cNvPr>
          <p:cNvSpPr/>
          <p:nvPr/>
        </p:nvSpPr>
        <p:spPr bwMode="auto">
          <a:xfrm>
            <a:off x="4184997" y="5264969"/>
            <a:ext cx="3828397" cy="1276936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F4540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Physical site – location 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1A64A0-867D-70DB-6862-B87EF8895F8B}"/>
              </a:ext>
            </a:extLst>
          </p:cNvPr>
          <p:cNvSpPr/>
          <p:nvPr/>
        </p:nvSpPr>
        <p:spPr bwMode="auto">
          <a:xfrm>
            <a:off x="270235" y="5264967"/>
            <a:ext cx="3828397" cy="1276937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92D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Physical site – location 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A33172-D224-6D8C-7157-13C28FE29F93}"/>
              </a:ext>
            </a:extLst>
          </p:cNvPr>
          <p:cNvSpPr/>
          <p:nvPr/>
        </p:nvSpPr>
        <p:spPr bwMode="auto">
          <a:xfrm>
            <a:off x="2834091" y="5586297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Assets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155DC0-2699-8A2B-597F-A132D1CD5060}"/>
              </a:ext>
            </a:extLst>
          </p:cNvPr>
          <p:cNvSpPr/>
          <p:nvPr/>
        </p:nvSpPr>
        <p:spPr bwMode="auto">
          <a:xfrm>
            <a:off x="1596444" y="5586297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367D9F-B4CB-AA85-6C16-633B05DA1944}"/>
              </a:ext>
            </a:extLst>
          </p:cNvPr>
          <p:cNvSpPr/>
          <p:nvPr/>
        </p:nvSpPr>
        <p:spPr bwMode="auto">
          <a:xfrm>
            <a:off x="358797" y="5586297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Physical servers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0EB67BB-CCAE-106C-4A5B-B068DFC1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799" y="5987418"/>
            <a:ext cx="348026" cy="3866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41E5539-347D-2538-E2E2-74D81ED04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8223" y="6035191"/>
            <a:ext cx="334963" cy="33496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C891E32-37AC-1EEC-B012-9E8EFB8D0B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4263" y="6018777"/>
            <a:ext cx="345100" cy="345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73BCD2C-C554-34EF-4D97-D18778F58399}"/>
              </a:ext>
            </a:extLst>
          </p:cNvPr>
          <p:cNvGrpSpPr/>
          <p:nvPr/>
        </p:nvGrpSpPr>
        <p:grpSpPr>
          <a:xfrm>
            <a:off x="484347" y="5987418"/>
            <a:ext cx="911378" cy="370952"/>
            <a:chOff x="4051027" y="5957711"/>
            <a:chExt cx="911378" cy="37095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F0F4E5D3-8F00-C585-8509-1CE876F7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51027" y="5957711"/>
              <a:ext cx="365760" cy="36576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939B088B-8DB6-0B2D-B894-D2A43D522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23836" y="5960307"/>
              <a:ext cx="365760" cy="365760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7FE891E-6F0E-A909-B4CB-296D2BD7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96645" y="5962903"/>
              <a:ext cx="365760" cy="36576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DAB5CE0-14EA-92AD-F510-9ECCA563FC4B}"/>
              </a:ext>
            </a:extLst>
          </p:cNvPr>
          <p:cNvGrpSpPr/>
          <p:nvPr/>
        </p:nvGrpSpPr>
        <p:grpSpPr>
          <a:xfrm>
            <a:off x="1635794" y="5987418"/>
            <a:ext cx="1097280" cy="365760"/>
            <a:chOff x="1446122" y="4697985"/>
            <a:chExt cx="1097280" cy="365760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E2CAE2B6-C932-4498-472C-D9ECEE925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46122" y="4697985"/>
              <a:ext cx="365760" cy="36576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E9A53C96-DFE7-242A-986D-CE0FF379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1882" y="4697985"/>
              <a:ext cx="365760" cy="36576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26778C23-A9CF-1C31-9291-DE9591E56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77642" y="4697985"/>
              <a:ext cx="365760" cy="365760"/>
            </a:xfrm>
            <a:prstGeom prst="rect">
              <a:avLst/>
            </a:prstGeom>
          </p:spPr>
        </p:pic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8F04AD0-A229-84D7-582A-723D10BDFC3D}"/>
              </a:ext>
            </a:extLst>
          </p:cNvPr>
          <p:cNvSpPr/>
          <p:nvPr/>
        </p:nvSpPr>
        <p:spPr bwMode="auto">
          <a:xfrm>
            <a:off x="6751050" y="5586297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06831E1-0793-E7F9-CF09-F391E081E461}"/>
              </a:ext>
            </a:extLst>
          </p:cNvPr>
          <p:cNvSpPr/>
          <p:nvPr/>
        </p:nvSpPr>
        <p:spPr bwMode="auto">
          <a:xfrm>
            <a:off x="4275755" y="5586297"/>
            <a:ext cx="2413627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Servers and virtual machines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04E50C7-AEEB-3D52-621E-E5472902F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4876" y="5987418"/>
            <a:ext cx="365760" cy="36576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17E23E2-7E14-BC24-AA41-732FEE781F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7685" y="5990014"/>
            <a:ext cx="365760" cy="36576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99C9590C-9F7E-8417-1C91-D8FE36DED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0494" y="5992610"/>
            <a:ext cx="365760" cy="36576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65D823C-26D0-B576-314A-410A1F3E5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38234" y="5992925"/>
            <a:ext cx="365760" cy="36576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4A6CE96F-A0FF-5492-60B9-636B8D5E48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1043" y="5995521"/>
            <a:ext cx="365760" cy="36576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DCC8BFF-45BD-80C4-D79A-E89F7CBBFD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3852" y="5998117"/>
            <a:ext cx="365760" cy="365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35CFF83B-DBFE-F7FD-0C80-C8053709F7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92450" y="5998117"/>
            <a:ext cx="365760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660507B6-6122-A67D-4472-88F1F12A22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8210" y="5998117"/>
            <a:ext cx="365760" cy="36576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4679D44-66E0-A626-96F4-5D03E19B25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3970" y="5998117"/>
            <a:ext cx="365760" cy="365760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F4DCFE9-C72C-B280-B31E-7362BCEA2428}"/>
              </a:ext>
            </a:extLst>
          </p:cNvPr>
          <p:cNvSpPr/>
          <p:nvPr/>
        </p:nvSpPr>
        <p:spPr bwMode="auto">
          <a:xfrm>
            <a:off x="10668009" y="5586297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Assets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176F054-DB5F-0345-1D6B-8D7F2AFBD4CA}"/>
              </a:ext>
            </a:extLst>
          </p:cNvPr>
          <p:cNvSpPr/>
          <p:nvPr/>
        </p:nvSpPr>
        <p:spPr bwMode="auto">
          <a:xfrm>
            <a:off x="9430362" y="5586297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31AF6B4-E116-D4AA-FFBD-D9C685C00AB3}"/>
              </a:ext>
            </a:extLst>
          </p:cNvPr>
          <p:cNvSpPr/>
          <p:nvPr/>
        </p:nvSpPr>
        <p:spPr bwMode="auto">
          <a:xfrm>
            <a:off x="8192715" y="5586297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Kubernetes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clusters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B2B817-5DF1-203F-8865-3909DF27BDA6}"/>
              </a:ext>
            </a:extLst>
          </p:cNvPr>
          <p:cNvGrpSpPr/>
          <p:nvPr/>
        </p:nvGrpSpPr>
        <p:grpSpPr>
          <a:xfrm>
            <a:off x="9469712" y="5987418"/>
            <a:ext cx="1097280" cy="365760"/>
            <a:chOff x="1446122" y="4697985"/>
            <a:chExt cx="1097280" cy="365760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77BCB0B0-655C-C902-4820-C1AA27B61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46122" y="4697985"/>
              <a:ext cx="365760" cy="365760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D1A8742C-871D-F406-2217-EEEEB83F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1882" y="4697985"/>
              <a:ext cx="365760" cy="36576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53CD3F72-77C4-2A3C-6BE0-958D92877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77642" y="4697985"/>
              <a:ext cx="365760" cy="36576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E3E4C0-4380-F303-B411-56F15CB51D08}"/>
              </a:ext>
            </a:extLst>
          </p:cNvPr>
          <p:cNvGrpSpPr/>
          <p:nvPr/>
        </p:nvGrpSpPr>
        <p:grpSpPr>
          <a:xfrm>
            <a:off x="8275534" y="5995521"/>
            <a:ext cx="1019403" cy="321392"/>
            <a:chOff x="8200759" y="4654564"/>
            <a:chExt cx="1019403" cy="321392"/>
          </a:xfrm>
        </p:grpSpPr>
        <p:pic>
          <p:nvPicPr>
            <p:cNvPr id="87" name="Kubernetes" descr="Kubernetes">
              <a:extLst>
                <a:ext uri="{FF2B5EF4-FFF2-40B4-BE49-F238E27FC236}">
                  <a16:creationId xmlns:a16="http://schemas.microsoft.com/office/drawing/2014/main" id="{C5146055-5EE9-BD80-414A-526C5DD3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00759" y="4654564"/>
              <a:ext cx="320040" cy="320040"/>
            </a:xfrm>
            <a:prstGeom prst="rect">
              <a:avLst/>
            </a:prstGeom>
          </p:spPr>
        </p:pic>
        <p:pic>
          <p:nvPicPr>
            <p:cNvPr id="88" name="Kubernetes" descr="Kubernetes">
              <a:extLst>
                <a:ext uri="{FF2B5EF4-FFF2-40B4-BE49-F238E27FC236}">
                  <a16:creationId xmlns:a16="http://schemas.microsoft.com/office/drawing/2014/main" id="{1A4617C8-1B7B-810D-1F6E-4ED1018E4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51862" y="4655916"/>
              <a:ext cx="320040" cy="320040"/>
            </a:xfrm>
            <a:prstGeom prst="rect">
              <a:avLst/>
            </a:prstGeom>
          </p:spPr>
        </p:pic>
        <p:pic>
          <p:nvPicPr>
            <p:cNvPr id="89" name="Kubernetes" descr="Kubernetes">
              <a:extLst>
                <a:ext uri="{FF2B5EF4-FFF2-40B4-BE49-F238E27FC236}">
                  <a16:creationId xmlns:a16="http://schemas.microsoft.com/office/drawing/2014/main" id="{31645E47-A460-507E-5932-C4013387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00122" y="4654564"/>
              <a:ext cx="320040" cy="32004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ED12211-8BA5-DC99-E33F-8C8035E529D0}"/>
              </a:ext>
            </a:extLst>
          </p:cNvPr>
          <p:cNvGrpSpPr/>
          <p:nvPr/>
        </p:nvGrpSpPr>
        <p:grpSpPr>
          <a:xfrm>
            <a:off x="10733422" y="5995521"/>
            <a:ext cx="1045154" cy="320040"/>
            <a:chOff x="4645780" y="4490239"/>
            <a:chExt cx="1045154" cy="320040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8BACA983-C4F5-522D-35AA-889189CD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08518" y="4490239"/>
              <a:ext cx="320040" cy="320040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2900E07D-803C-CCC1-3885-3B856B25C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45780" y="4490239"/>
              <a:ext cx="320040" cy="320040"/>
            </a:xfrm>
            <a:prstGeom prst="rect">
              <a:avLst/>
            </a:prstGeom>
          </p:spPr>
        </p:pic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905B103D-1F32-6ADE-3DAA-AE393419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70894" y="4490239"/>
              <a:ext cx="320040" cy="320040"/>
            </a:xfrm>
            <a:prstGeom prst="rect">
              <a:avLst/>
            </a:prstGeom>
          </p:spPr>
        </p:pic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426126E-73AD-87D2-DE38-26E7CC84D85E}"/>
              </a:ext>
            </a:extLst>
          </p:cNvPr>
          <p:cNvSpPr/>
          <p:nvPr/>
        </p:nvSpPr>
        <p:spPr bwMode="auto">
          <a:xfrm>
            <a:off x="270235" y="2341148"/>
            <a:ext cx="3828397" cy="1276936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A1F30D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 site A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8F6AD43-0D63-E0ED-055B-7AAA1DB1399D}"/>
              </a:ext>
            </a:extLst>
          </p:cNvPr>
          <p:cNvSpPr/>
          <p:nvPr/>
        </p:nvSpPr>
        <p:spPr bwMode="auto">
          <a:xfrm>
            <a:off x="2834091" y="2662476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IoT Operations assets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0EA056DE-8B31-5A8E-06C6-7AC5F41822A4}"/>
              </a:ext>
            </a:extLst>
          </p:cNvPr>
          <p:cNvSpPr/>
          <p:nvPr/>
        </p:nvSpPr>
        <p:spPr bwMode="auto">
          <a:xfrm>
            <a:off x="1596444" y="2662476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Local instances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CA4A9E1-F26A-8556-EF19-ABC2E2FE9776}"/>
              </a:ext>
            </a:extLst>
          </p:cNvPr>
          <p:cNvSpPr/>
          <p:nvPr/>
        </p:nvSpPr>
        <p:spPr bwMode="auto">
          <a:xfrm>
            <a:off x="358797" y="2662476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Arc-enabled servers</a:t>
            </a: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id="{6DBDE34C-DC79-11AA-5C20-081BA7314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799" y="3063597"/>
            <a:ext cx="348026" cy="38669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75DE7264-79C3-764F-F3E6-39CE2E8C7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8223" y="3111370"/>
            <a:ext cx="334963" cy="33496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8C3C2CF7-C6FD-53DB-2A6D-40EB6500B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4263" y="3094956"/>
            <a:ext cx="345100" cy="345100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5CB3A0B-1C2A-9F16-7A01-D9253529DFEF}"/>
              </a:ext>
            </a:extLst>
          </p:cNvPr>
          <p:cNvGrpSpPr/>
          <p:nvPr/>
        </p:nvGrpSpPr>
        <p:grpSpPr>
          <a:xfrm>
            <a:off x="1635794" y="3063597"/>
            <a:ext cx="1097280" cy="365760"/>
            <a:chOff x="1446122" y="4697985"/>
            <a:chExt cx="1097280" cy="365760"/>
          </a:xfrm>
        </p:grpSpPr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93DB9B0D-017D-A16B-43DF-B53C512C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46122" y="4697985"/>
              <a:ext cx="365760" cy="365760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7041E0B2-01A9-8E70-8B81-F4F3345BE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1882" y="4697985"/>
              <a:ext cx="365760" cy="365760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6AE1E9FD-F0A8-9EAC-C056-42CFA3101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77642" y="4697985"/>
              <a:ext cx="365760" cy="36576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CEE974C-7C9D-B11F-F71A-8E4DB92F4E42}"/>
              </a:ext>
            </a:extLst>
          </p:cNvPr>
          <p:cNvGrpSpPr/>
          <p:nvPr/>
        </p:nvGrpSpPr>
        <p:grpSpPr>
          <a:xfrm>
            <a:off x="390459" y="3063597"/>
            <a:ext cx="1097280" cy="365760"/>
            <a:chOff x="1643838" y="3833868"/>
            <a:chExt cx="1097280" cy="365760"/>
          </a:xfrm>
        </p:grpSpPr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28C5BF38-8DE2-59D2-CFB8-5586AB00D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643838" y="3833868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836B18FB-9E0B-8220-F932-5A7366CE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009598" y="3833868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90EA5439-B8F3-2740-1214-CF93DCB9C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375358" y="3833868"/>
              <a:ext cx="365760" cy="365760"/>
            </a:xfrm>
            <a:prstGeom prst="rect">
              <a:avLst/>
            </a:prstGeom>
            <a:effectLst/>
          </p:spPr>
        </p:pic>
      </p:grp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B0E9298-FAEB-2EFF-DE4F-DEF1CB0E79F0}"/>
              </a:ext>
            </a:extLst>
          </p:cNvPr>
          <p:cNvSpPr/>
          <p:nvPr/>
        </p:nvSpPr>
        <p:spPr bwMode="auto">
          <a:xfrm>
            <a:off x="4181803" y="2341148"/>
            <a:ext cx="3828397" cy="1276935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F4540C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 site B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51653E67-5247-63A1-9470-756FD659F5EB}"/>
              </a:ext>
            </a:extLst>
          </p:cNvPr>
          <p:cNvSpPr/>
          <p:nvPr/>
        </p:nvSpPr>
        <p:spPr bwMode="auto">
          <a:xfrm>
            <a:off x="6747856" y="2662476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instances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37ED122C-8C75-34A9-A97C-7120275CC387}"/>
              </a:ext>
            </a:extLst>
          </p:cNvPr>
          <p:cNvSpPr/>
          <p:nvPr/>
        </p:nvSpPr>
        <p:spPr bwMode="auto">
          <a:xfrm>
            <a:off x="4272561" y="2662476"/>
            <a:ext cx="2413627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servers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FBF29945-795A-2961-7FA0-99F24C85F5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9256" y="3074296"/>
            <a:ext cx="365760" cy="36576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FEBD682B-F3CE-B48E-2C6E-BE68DE3674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5016" y="3074296"/>
            <a:ext cx="365760" cy="36576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90E04FA8-E306-3CBD-D099-28E7B13ED2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0776" y="3074296"/>
            <a:ext cx="365760" cy="36576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4AF0A7E-919A-8E77-6880-DAB0FDFC0919}"/>
              </a:ext>
            </a:extLst>
          </p:cNvPr>
          <p:cNvGrpSpPr/>
          <p:nvPr/>
        </p:nvGrpSpPr>
        <p:grpSpPr>
          <a:xfrm>
            <a:off x="4381270" y="3070742"/>
            <a:ext cx="2196207" cy="365760"/>
            <a:chOff x="4531878" y="4374419"/>
            <a:chExt cx="2196207" cy="36576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80E241B-5729-3DE1-44AF-6E610E451E43}"/>
                </a:ext>
              </a:extLst>
            </p:cNvPr>
            <p:cNvGrpSpPr/>
            <p:nvPr/>
          </p:nvGrpSpPr>
          <p:grpSpPr>
            <a:xfrm>
              <a:off x="4531878" y="4374419"/>
              <a:ext cx="1097280" cy="365760"/>
              <a:chOff x="1643838" y="3833868"/>
              <a:chExt cx="1097280" cy="365760"/>
            </a:xfrm>
          </p:grpSpPr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50B52B73-9236-70CF-53B5-4A9392A3D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643838" y="3833868"/>
                <a:ext cx="365760" cy="365760"/>
              </a:xfrm>
              <a:prstGeom prst="rect">
                <a:avLst/>
              </a:prstGeom>
              <a:effectLst/>
            </p:spPr>
          </p:pic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EC95BD98-29E2-E242-EFFA-6181BB582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009598" y="3833868"/>
                <a:ext cx="365760" cy="365760"/>
              </a:xfrm>
              <a:prstGeom prst="rect">
                <a:avLst/>
              </a:prstGeom>
              <a:effectLst/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44FD798B-8050-3B5C-A4B8-8A5A7160A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375358" y="3833868"/>
                <a:ext cx="365760" cy="36576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7882B5E-C142-202A-C054-1F094C2A285E}"/>
                </a:ext>
              </a:extLst>
            </p:cNvPr>
            <p:cNvGrpSpPr/>
            <p:nvPr/>
          </p:nvGrpSpPr>
          <p:grpSpPr>
            <a:xfrm>
              <a:off x="5630805" y="4374419"/>
              <a:ext cx="1097280" cy="365760"/>
              <a:chOff x="1643838" y="3833868"/>
              <a:chExt cx="1097280" cy="365760"/>
            </a:xfrm>
          </p:grpSpPr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4863CB61-CC8E-B168-1A76-9BC8C7CC3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643838" y="3833868"/>
                <a:ext cx="365760" cy="365760"/>
              </a:xfrm>
              <a:prstGeom prst="rect">
                <a:avLst/>
              </a:prstGeom>
              <a:effectLst/>
            </p:spPr>
          </p:pic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950AF772-770B-2F47-83CB-730160103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009598" y="3833868"/>
                <a:ext cx="365760" cy="365760"/>
              </a:xfrm>
              <a:prstGeom prst="rect">
                <a:avLst/>
              </a:prstGeom>
              <a:effectLst/>
            </p:spPr>
          </p:pic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E96CEEC8-C2C6-23A8-264D-86DD35695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375358" y="3833868"/>
                <a:ext cx="365760" cy="36576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E5BBEDE-C8DE-E345-DDC2-6685F2E2FC10}"/>
              </a:ext>
            </a:extLst>
          </p:cNvPr>
          <p:cNvSpPr/>
          <p:nvPr/>
        </p:nvSpPr>
        <p:spPr bwMode="auto">
          <a:xfrm>
            <a:off x="8099759" y="2341150"/>
            <a:ext cx="3828397" cy="127693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F7D509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 site </a:t>
            </a:r>
            <a:r>
              <a:rPr lang="en-US" sz="1100" i="1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n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2F57CDD-6C70-827F-B8ED-AB33E0D02D4D}"/>
              </a:ext>
            </a:extLst>
          </p:cNvPr>
          <p:cNvSpPr/>
          <p:nvPr/>
        </p:nvSpPr>
        <p:spPr bwMode="auto">
          <a:xfrm>
            <a:off x="10668009" y="2662476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IoT Operations assets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B26EB76A-ADBE-52D8-75F1-D7A15B9AAF96}"/>
              </a:ext>
            </a:extLst>
          </p:cNvPr>
          <p:cNvSpPr/>
          <p:nvPr/>
        </p:nvSpPr>
        <p:spPr bwMode="auto">
          <a:xfrm>
            <a:off x="9430362" y="2662476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Local instances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11529783-E170-3124-2507-81014C2B7F7E}"/>
              </a:ext>
            </a:extLst>
          </p:cNvPr>
          <p:cNvSpPr/>
          <p:nvPr/>
        </p:nvSpPr>
        <p:spPr bwMode="auto">
          <a:xfrm>
            <a:off x="8192715" y="2662476"/>
            <a:ext cx="1175980" cy="84977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Kubernetes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544BBC5-2962-9168-5434-10C31F35B199}"/>
              </a:ext>
            </a:extLst>
          </p:cNvPr>
          <p:cNvGrpSpPr/>
          <p:nvPr/>
        </p:nvGrpSpPr>
        <p:grpSpPr>
          <a:xfrm>
            <a:off x="9469712" y="3063597"/>
            <a:ext cx="1097280" cy="365760"/>
            <a:chOff x="1446122" y="4697985"/>
            <a:chExt cx="1097280" cy="365760"/>
          </a:xfrm>
        </p:grpSpPr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E0F67A24-9485-C7A0-EF0E-A6AD18ACC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46122" y="4697985"/>
              <a:ext cx="365760" cy="365760"/>
            </a:xfrm>
            <a:prstGeom prst="rect">
              <a:avLst/>
            </a:prstGeom>
          </p:spPr>
        </p:pic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D9001B27-CB4D-C8FC-EAEA-8330D29C1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1882" y="4697985"/>
              <a:ext cx="365760" cy="365760"/>
            </a:xfrm>
            <a:prstGeom prst="rect">
              <a:avLst/>
            </a:prstGeom>
          </p:spPr>
        </p:pic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5164802F-1167-40B5-FCD6-CCBDDE11C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77642" y="4697985"/>
              <a:ext cx="365760" cy="36576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BB5DD36-8AE0-9FE6-39DC-6BA7AD583890}"/>
              </a:ext>
            </a:extLst>
          </p:cNvPr>
          <p:cNvGrpSpPr/>
          <p:nvPr/>
        </p:nvGrpSpPr>
        <p:grpSpPr>
          <a:xfrm>
            <a:off x="10733422" y="3071700"/>
            <a:ext cx="1045154" cy="320040"/>
            <a:chOff x="4645780" y="4490239"/>
            <a:chExt cx="1045154" cy="320040"/>
          </a:xfrm>
        </p:grpSpPr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08CDDFA-A604-600A-3ED3-DB3BE295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08518" y="4490239"/>
              <a:ext cx="320040" cy="32004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36B3801F-E8A9-DECB-F8F6-5A367EA38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45780" y="4490239"/>
              <a:ext cx="320040" cy="320040"/>
            </a:xfrm>
            <a:prstGeom prst="rect">
              <a:avLst/>
            </a:prstGeom>
          </p:spPr>
        </p:pic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61BA753-C099-BED9-7E5C-BE03FE91E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70894" y="4490239"/>
              <a:ext cx="320040" cy="320040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AB1025B-EEB4-8D70-9285-A1CF9FD8DFDC}"/>
              </a:ext>
            </a:extLst>
          </p:cNvPr>
          <p:cNvGrpSpPr/>
          <p:nvPr/>
        </p:nvGrpSpPr>
        <p:grpSpPr>
          <a:xfrm>
            <a:off x="8259581" y="3109317"/>
            <a:ext cx="1028790" cy="320040"/>
            <a:chOff x="6998864" y="4284310"/>
            <a:chExt cx="1028790" cy="320040"/>
          </a:xfrm>
        </p:grpSpPr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BC9C440B-AB15-84D6-1388-F947995A6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998864" y="4284310"/>
              <a:ext cx="320040" cy="320040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0A745C94-7B57-FD31-69E1-41F0D9EA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353239" y="4284310"/>
              <a:ext cx="320040" cy="320040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A85A8B6-8C1A-0727-6C93-790703B07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707614" y="4284310"/>
              <a:ext cx="320040" cy="32004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6018CF-8B03-9065-406D-B395E01EAAD4}"/>
              </a:ext>
            </a:extLst>
          </p:cNvPr>
          <p:cNvGrpSpPr/>
          <p:nvPr/>
        </p:nvGrpSpPr>
        <p:grpSpPr>
          <a:xfrm>
            <a:off x="2502405" y="3895227"/>
            <a:ext cx="7187192" cy="633830"/>
            <a:chOff x="2607240" y="4099965"/>
            <a:chExt cx="7187192" cy="63383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44DC3628-768F-FCA8-88E2-DB47944651BB}"/>
                </a:ext>
              </a:extLst>
            </p:cNvPr>
            <p:cNvSpPr/>
            <p:nvPr/>
          </p:nvSpPr>
          <p:spPr bwMode="auto">
            <a:xfrm>
              <a:off x="2607240" y="4348064"/>
              <a:ext cx="7187192" cy="385731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73"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control plane span across cloud and edge via Azure Arc</a:t>
              </a:r>
            </a:p>
          </p:txBody>
        </p:sp>
        <p:pic>
          <p:nvPicPr>
            <p:cNvPr id="143" name="Graphic 142" descr="Azure arc icon">
              <a:extLst>
                <a:ext uri="{FF2B5EF4-FFF2-40B4-BE49-F238E27FC236}">
                  <a16:creationId xmlns:a16="http://schemas.microsoft.com/office/drawing/2014/main" id="{7DD0EC14-B8CA-3BA8-BB84-AB0D299DD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930637" y="4348064"/>
              <a:ext cx="385731" cy="385731"/>
            </a:xfrm>
            <a:prstGeom prst="rect">
              <a:avLst/>
            </a:prstGeom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</p:pic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644E7008-B4F0-3D69-1B6E-FBA48B20293E}"/>
                </a:ext>
              </a:extLst>
            </p:cNvPr>
            <p:cNvSpPr/>
            <p:nvPr/>
          </p:nvSpPr>
          <p:spPr bwMode="auto">
            <a:xfrm>
              <a:off x="3977407" y="4099965"/>
              <a:ext cx="4446859" cy="323900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85000"/>
                <a:lumOff val="1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73"/>
              <a:r>
                <a:rPr lang="en-US" sz="1100" kern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Resource Manager (ARM)</a:t>
              </a:r>
            </a:p>
          </p:txBody>
        </p:sp>
        <p:pic>
          <p:nvPicPr>
            <p:cNvPr id="145" name="Graphic 144" descr="Architecture all-up">
              <a:extLst>
                <a:ext uri="{FF2B5EF4-FFF2-40B4-BE49-F238E27FC236}">
                  <a16:creationId xmlns:a16="http://schemas.microsoft.com/office/drawing/2014/main" id="{2772FA46-26D1-F059-2E16-431723A87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133221" y="4119816"/>
              <a:ext cx="284198" cy="284198"/>
            </a:xfrm>
            <a:prstGeom prst="rect">
              <a:avLst/>
            </a:prstGeom>
          </p:spPr>
        </p:pic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8FE26C06-A2B4-6C65-86B5-A7C7AFE419A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3245" y="1261158"/>
            <a:ext cx="1514069" cy="87588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E884B0F-896C-40DB-B6B8-E38822D335C4}"/>
              </a:ext>
            </a:extLst>
          </p:cNvPr>
          <p:cNvGrpSpPr/>
          <p:nvPr/>
        </p:nvGrpSpPr>
        <p:grpSpPr>
          <a:xfrm>
            <a:off x="2995079" y="1663087"/>
            <a:ext cx="6196369" cy="463732"/>
            <a:chOff x="3167715" y="1678614"/>
            <a:chExt cx="6196369" cy="463732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F94F4EEB-0A6B-9630-A4AF-140378CF80D9}"/>
                </a:ext>
              </a:extLst>
            </p:cNvPr>
            <p:cNvSpPr/>
            <p:nvPr/>
          </p:nvSpPr>
          <p:spPr bwMode="auto">
            <a:xfrm>
              <a:off x="3167715" y="1678614"/>
              <a:ext cx="2021983" cy="463731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</a:t>
              </a:r>
              <a:b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Monitor</a:t>
              </a: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0FC1504E-4398-15A7-583A-89B0B3DBDE3B}"/>
                </a:ext>
              </a:extLst>
            </p:cNvPr>
            <p:cNvSpPr/>
            <p:nvPr/>
          </p:nvSpPr>
          <p:spPr bwMode="auto">
            <a:xfrm>
              <a:off x="7334116" y="1678614"/>
              <a:ext cx="2029968" cy="463732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Future operations and management Azure services integrations 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00AE118-BFDC-29D2-2D40-32B72E5EDA2B}"/>
                </a:ext>
              </a:extLst>
            </p:cNvPr>
            <p:cNvGrpSpPr/>
            <p:nvPr/>
          </p:nvGrpSpPr>
          <p:grpSpPr>
            <a:xfrm>
              <a:off x="5250257" y="1678614"/>
              <a:ext cx="2021983" cy="463731"/>
              <a:chOff x="6899491" y="955511"/>
              <a:chExt cx="2021983" cy="463731"/>
            </a:xfrm>
          </p:grpSpPr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33A3C811-FC99-0508-1C9A-88F873288F87}"/>
                  </a:ext>
                </a:extLst>
              </p:cNvPr>
              <p:cNvSpPr/>
              <p:nvPr/>
            </p:nvSpPr>
            <p:spPr bwMode="auto">
              <a:xfrm>
                <a:off x="6899491" y="955511"/>
                <a:ext cx="2021983" cy="463731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</a:t>
                </a:r>
                <a:b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Update Manager</a:t>
                </a:r>
              </a:p>
            </p:txBody>
          </p:sp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EB5E231F-D328-951E-6C85-AC31E5CB5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944666" y="1009174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4E65049C-7059-662F-8A4A-DA10BC6C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224529" y="1732277"/>
              <a:ext cx="365760" cy="365760"/>
            </a:xfrm>
            <a:prstGeom prst="rect">
              <a:avLst/>
            </a:prstGeom>
          </p:spPr>
        </p:pic>
      </p:grpSp>
      <p:pic>
        <p:nvPicPr>
          <p:cNvPr id="154" name="Graphic 153">
            <a:extLst>
              <a:ext uri="{FF2B5EF4-FFF2-40B4-BE49-F238E27FC236}">
                <a16:creationId xmlns:a16="http://schemas.microsoft.com/office/drawing/2014/main" id="{71ADA1D9-D6E4-36E5-6631-958455E14B5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67041" y="4113496"/>
            <a:ext cx="548640" cy="548640"/>
          </a:xfrm>
          <a:prstGeom prst="rect">
            <a:avLst/>
          </a:prstGeom>
        </p:spPr>
      </p:pic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1C67C8CC-D3CC-258B-1833-FF194453197C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372717" y="3749998"/>
            <a:ext cx="326686" cy="2703253"/>
          </a:xfrm>
          <a:prstGeom prst="bentConnector2">
            <a:avLst/>
          </a:prstGeom>
          <a:ln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FEBF2219-CB01-D757-13A6-CAB865EBB4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96053" y="3749561"/>
            <a:ext cx="329184" cy="2706624"/>
          </a:xfrm>
          <a:prstGeom prst="bentConnector2">
            <a:avLst/>
          </a:prstGeom>
          <a:ln>
            <a:solidFill>
              <a:srgbClr val="F7D50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583487C-E1B4-2DDC-F200-E03637B028AA}"/>
              </a:ext>
            </a:extLst>
          </p:cNvPr>
          <p:cNvCxnSpPr>
            <a:endCxn id="7" idx="0"/>
          </p:cNvCxnSpPr>
          <p:nvPr/>
        </p:nvCxnSpPr>
        <p:spPr>
          <a:xfrm>
            <a:off x="6096000" y="4529057"/>
            <a:ext cx="3196" cy="735912"/>
          </a:xfrm>
          <a:prstGeom prst="straightConnector1">
            <a:avLst/>
          </a:prstGeom>
          <a:ln>
            <a:solidFill>
              <a:srgbClr val="F4540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E11AFFF-F899-6553-9631-C81C03C09C6D}"/>
              </a:ext>
            </a:extLst>
          </p:cNvPr>
          <p:cNvCxnSpPr/>
          <p:nvPr/>
        </p:nvCxnSpPr>
        <p:spPr>
          <a:xfrm flipV="1">
            <a:off x="4883360" y="4529057"/>
            <a:ext cx="0" cy="409224"/>
          </a:xfrm>
          <a:prstGeom prst="line">
            <a:avLst/>
          </a:prstGeom>
          <a:ln>
            <a:solidFill>
              <a:srgbClr val="A1F30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3F7FCB4-0910-D09A-9A13-45FD410149B6}"/>
              </a:ext>
            </a:extLst>
          </p:cNvPr>
          <p:cNvCxnSpPr/>
          <p:nvPr/>
        </p:nvCxnSpPr>
        <p:spPr>
          <a:xfrm flipV="1">
            <a:off x="7307333" y="4529057"/>
            <a:ext cx="0" cy="409224"/>
          </a:xfrm>
          <a:prstGeom prst="line">
            <a:avLst/>
          </a:prstGeom>
          <a:ln>
            <a:solidFill>
              <a:srgbClr val="F7D50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DDE51411-B703-4AC8-496D-8A5DA682E1C5}"/>
              </a:ext>
            </a:extLst>
          </p:cNvPr>
          <p:cNvCxnSpPr>
            <a:cxnSpLocks/>
            <a:stCxn id="95" idx="2"/>
            <a:endCxn id="144" idx="1"/>
          </p:cNvCxnSpPr>
          <p:nvPr/>
        </p:nvCxnSpPr>
        <p:spPr>
          <a:xfrm rot="16200000" flipH="1">
            <a:off x="2808957" y="2993561"/>
            <a:ext cx="439093" cy="1688138"/>
          </a:xfrm>
          <a:prstGeom prst="bentConnector2">
            <a:avLst/>
          </a:prstGeom>
          <a:ln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D6E26AB6-F71B-5E0C-0144-EC2CD6F3FD43}"/>
              </a:ext>
            </a:extLst>
          </p:cNvPr>
          <p:cNvCxnSpPr>
            <a:cxnSpLocks/>
            <a:stCxn id="125" idx="2"/>
            <a:endCxn id="144" idx="3"/>
          </p:cNvCxnSpPr>
          <p:nvPr/>
        </p:nvCxnSpPr>
        <p:spPr>
          <a:xfrm rot="5400000">
            <a:off x="8947149" y="2990367"/>
            <a:ext cx="439093" cy="1694527"/>
          </a:xfrm>
          <a:prstGeom prst="bentConnector2">
            <a:avLst/>
          </a:prstGeom>
          <a:ln>
            <a:solidFill>
              <a:srgbClr val="F7D50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E45BAC-EEBA-05FB-EDA1-F3F60DA9FE31}"/>
              </a:ext>
            </a:extLst>
          </p:cNvPr>
          <p:cNvCxnSpPr>
            <a:cxnSpLocks/>
            <a:stCxn id="144" idx="0"/>
            <a:endCxn id="110" idx="2"/>
          </p:cNvCxnSpPr>
          <p:nvPr/>
        </p:nvCxnSpPr>
        <p:spPr>
          <a:xfrm flipV="1">
            <a:off x="6096002" y="3618083"/>
            <a:ext cx="0" cy="277144"/>
          </a:xfrm>
          <a:prstGeom prst="straightConnector1">
            <a:avLst/>
          </a:prstGeom>
          <a:ln>
            <a:solidFill>
              <a:srgbClr val="F4540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20E0B6-855D-A9AB-1B25-4A489EFAC79D}"/>
              </a:ext>
            </a:extLst>
          </p:cNvPr>
          <p:cNvSpPr/>
          <p:nvPr/>
        </p:nvSpPr>
        <p:spPr bwMode="auto">
          <a:xfrm>
            <a:off x="1056769" y="3414626"/>
            <a:ext cx="10113264" cy="3386990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Arc resource bridge (ARB) 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architecture</a:t>
            </a:r>
            <a:endParaRPr lang="en-US" spc="-50" dirty="0">
              <a:latin typeface="Segoe UI Semibold (Headings)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E3CD55-C031-E6E5-5CE1-072C95FA1DA2}"/>
              </a:ext>
            </a:extLst>
          </p:cNvPr>
          <p:cNvSpPr/>
          <p:nvPr/>
        </p:nvSpPr>
        <p:spPr bwMode="auto">
          <a:xfrm>
            <a:off x="1056769" y="781564"/>
            <a:ext cx="10113264" cy="251504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581C19-EE99-47D6-C3FC-D0E0F7BE1AF5}"/>
              </a:ext>
            </a:extLst>
          </p:cNvPr>
          <p:cNvGrpSpPr/>
          <p:nvPr/>
        </p:nvGrpSpPr>
        <p:grpSpPr>
          <a:xfrm>
            <a:off x="2227634" y="5179731"/>
            <a:ext cx="2524760" cy="1544612"/>
            <a:chOff x="2227634" y="5179731"/>
            <a:chExt cx="2524760" cy="15446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752FBC6-E1EA-0E64-94F3-DCD69223CC22}"/>
                </a:ext>
              </a:extLst>
            </p:cNvPr>
            <p:cNvSpPr/>
            <p:nvPr/>
          </p:nvSpPr>
          <p:spPr bwMode="auto">
            <a:xfrm>
              <a:off x="2227634" y="5179731"/>
              <a:ext cx="2524760" cy="154461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VMware vSphere environment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980D87-E612-80F8-3926-F0408323CF50}"/>
                </a:ext>
              </a:extLst>
            </p:cNvPr>
            <p:cNvGrpSpPr/>
            <p:nvPr/>
          </p:nvGrpSpPr>
          <p:grpSpPr>
            <a:xfrm>
              <a:off x="2353269" y="5336856"/>
              <a:ext cx="2289288" cy="1125902"/>
              <a:chOff x="2353269" y="5552348"/>
              <a:chExt cx="2289288" cy="1125902"/>
            </a:xfrm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DCB07ECC-98EA-0D27-5A86-F68220AB376F}"/>
                  </a:ext>
                </a:extLst>
              </p:cNvPr>
              <p:cNvSpPr/>
              <p:nvPr/>
            </p:nvSpPr>
            <p:spPr bwMode="auto">
              <a:xfrm>
                <a:off x="2353269" y="5552348"/>
                <a:ext cx="2289288" cy="39622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vCenter server</a:t>
                </a: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FC4151D-4C9E-72FF-5DCB-BC497B3DA2DE}"/>
                  </a:ext>
                </a:extLst>
              </p:cNvPr>
              <p:cNvSpPr/>
              <p:nvPr/>
            </p:nvSpPr>
            <p:spPr>
              <a:xfrm>
                <a:off x="2464579" y="5613301"/>
                <a:ext cx="274320" cy="274320"/>
              </a:xfrm>
              <a:custGeom>
                <a:avLst/>
                <a:gdLst>
                  <a:gd name="connsiteX0" fmla="*/ 223171 w 238315"/>
                  <a:gd name="connsiteY0" fmla="*/ 0 h 238029"/>
                  <a:gd name="connsiteX1" fmla="*/ 88678 w 238315"/>
                  <a:gd name="connsiteY1" fmla="*/ 0 h 238029"/>
                  <a:gd name="connsiteX2" fmla="*/ 73533 w 238315"/>
                  <a:gd name="connsiteY2" fmla="*/ 15240 h 238029"/>
                  <a:gd name="connsiteX3" fmla="*/ 73533 w 238315"/>
                  <a:gd name="connsiteY3" fmla="*/ 71057 h 238029"/>
                  <a:gd name="connsiteX4" fmla="*/ 15145 w 238315"/>
                  <a:gd name="connsiteY4" fmla="*/ 71057 h 238029"/>
                  <a:gd name="connsiteX5" fmla="*/ 0 w 238315"/>
                  <a:gd name="connsiteY5" fmla="*/ 86297 h 238029"/>
                  <a:gd name="connsiteX6" fmla="*/ 0 w 238315"/>
                  <a:gd name="connsiteY6" fmla="*/ 222790 h 238029"/>
                  <a:gd name="connsiteX7" fmla="*/ 15145 w 238315"/>
                  <a:gd name="connsiteY7" fmla="*/ 238030 h 238029"/>
                  <a:gd name="connsiteX8" fmla="*/ 149638 w 238315"/>
                  <a:gd name="connsiteY8" fmla="*/ 238030 h 238029"/>
                  <a:gd name="connsiteX9" fmla="*/ 164783 w 238315"/>
                  <a:gd name="connsiteY9" fmla="*/ 222790 h 238029"/>
                  <a:gd name="connsiteX10" fmla="*/ 164783 w 238315"/>
                  <a:gd name="connsiteY10" fmla="*/ 166973 h 238029"/>
                  <a:gd name="connsiteX11" fmla="*/ 223171 w 238315"/>
                  <a:gd name="connsiteY11" fmla="*/ 166973 h 238029"/>
                  <a:gd name="connsiteX12" fmla="*/ 238315 w 238315"/>
                  <a:gd name="connsiteY12" fmla="*/ 151733 h 238029"/>
                  <a:gd name="connsiteX13" fmla="*/ 238315 w 238315"/>
                  <a:gd name="connsiteY13" fmla="*/ 15240 h 238029"/>
                  <a:gd name="connsiteX14" fmla="*/ 223171 w 238315"/>
                  <a:gd name="connsiteY14" fmla="*/ 0 h 238029"/>
                  <a:gd name="connsiteX15" fmla="*/ 228790 w 238315"/>
                  <a:gd name="connsiteY15" fmla="*/ 151733 h 238029"/>
                  <a:gd name="connsiteX16" fmla="*/ 223171 w 238315"/>
                  <a:gd name="connsiteY16" fmla="*/ 157448 h 238029"/>
                  <a:gd name="connsiteX17" fmla="*/ 155258 w 238315"/>
                  <a:gd name="connsiteY17" fmla="*/ 157448 h 238029"/>
                  <a:gd name="connsiteX18" fmla="*/ 155258 w 238315"/>
                  <a:gd name="connsiteY18" fmla="*/ 222790 h 238029"/>
                  <a:gd name="connsiteX19" fmla="*/ 149638 w 238315"/>
                  <a:gd name="connsiteY19" fmla="*/ 228505 h 238029"/>
                  <a:gd name="connsiteX20" fmla="*/ 15145 w 238315"/>
                  <a:gd name="connsiteY20" fmla="*/ 228505 h 238029"/>
                  <a:gd name="connsiteX21" fmla="*/ 9525 w 238315"/>
                  <a:gd name="connsiteY21" fmla="*/ 222790 h 238029"/>
                  <a:gd name="connsiteX22" fmla="*/ 9525 w 238315"/>
                  <a:gd name="connsiteY22" fmla="*/ 86297 h 238029"/>
                  <a:gd name="connsiteX23" fmla="*/ 15145 w 238315"/>
                  <a:gd name="connsiteY23" fmla="*/ 80582 h 238029"/>
                  <a:gd name="connsiteX24" fmla="*/ 83153 w 238315"/>
                  <a:gd name="connsiteY24" fmla="*/ 80582 h 238029"/>
                  <a:gd name="connsiteX25" fmla="*/ 83153 w 238315"/>
                  <a:gd name="connsiteY25" fmla="*/ 15240 h 238029"/>
                  <a:gd name="connsiteX26" fmla="*/ 88773 w 238315"/>
                  <a:gd name="connsiteY26" fmla="*/ 9525 h 238029"/>
                  <a:gd name="connsiteX27" fmla="*/ 223266 w 238315"/>
                  <a:gd name="connsiteY27" fmla="*/ 9525 h 238029"/>
                  <a:gd name="connsiteX28" fmla="*/ 228886 w 238315"/>
                  <a:gd name="connsiteY28" fmla="*/ 15240 h 238029"/>
                  <a:gd name="connsiteX29" fmla="*/ 228886 w 238315"/>
                  <a:gd name="connsiteY29" fmla="*/ 151733 h 238029"/>
                  <a:gd name="connsiteX30" fmla="*/ 183642 w 238315"/>
                  <a:gd name="connsiteY30" fmla="*/ 47911 h 238029"/>
                  <a:gd name="connsiteX31" fmla="*/ 127730 w 238315"/>
                  <a:gd name="connsiteY31" fmla="*/ 47911 h 238029"/>
                  <a:gd name="connsiteX32" fmla="*/ 117538 w 238315"/>
                  <a:gd name="connsiteY32" fmla="*/ 58103 h 238029"/>
                  <a:gd name="connsiteX33" fmla="*/ 117538 w 238315"/>
                  <a:gd name="connsiteY33" fmla="*/ 114014 h 238029"/>
                  <a:gd name="connsiteX34" fmla="*/ 119253 w 238315"/>
                  <a:gd name="connsiteY34" fmla="*/ 119634 h 238029"/>
                  <a:gd name="connsiteX35" fmla="*/ 112585 w 238315"/>
                  <a:gd name="connsiteY35" fmla="*/ 117062 h 238029"/>
                  <a:gd name="connsiteX36" fmla="*/ 56674 w 238315"/>
                  <a:gd name="connsiteY36" fmla="*/ 117062 h 238029"/>
                  <a:gd name="connsiteX37" fmla="*/ 46482 w 238315"/>
                  <a:gd name="connsiteY37" fmla="*/ 127254 h 238029"/>
                  <a:gd name="connsiteX38" fmla="*/ 46482 w 238315"/>
                  <a:gd name="connsiteY38" fmla="*/ 183166 h 238029"/>
                  <a:gd name="connsiteX39" fmla="*/ 56674 w 238315"/>
                  <a:gd name="connsiteY39" fmla="*/ 193358 h 238029"/>
                  <a:gd name="connsiteX40" fmla="*/ 112585 w 238315"/>
                  <a:gd name="connsiteY40" fmla="*/ 193358 h 238029"/>
                  <a:gd name="connsiteX41" fmla="*/ 122777 w 238315"/>
                  <a:gd name="connsiteY41" fmla="*/ 183166 h 238029"/>
                  <a:gd name="connsiteX42" fmla="*/ 122777 w 238315"/>
                  <a:gd name="connsiteY42" fmla="*/ 127254 h 238029"/>
                  <a:gd name="connsiteX43" fmla="*/ 121063 w 238315"/>
                  <a:gd name="connsiteY43" fmla="*/ 121634 h 238029"/>
                  <a:gd name="connsiteX44" fmla="*/ 127730 w 238315"/>
                  <a:gd name="connsiteY44" fmla="*/ 124206 h 238029"/>
                  <a:gd name="connsiteX45" fmla="*/ 183642 w 238315"/>
                  <a:gd name="connsiteY45" fmla="*/ 124206 h 238029"/>
                  <a:gd name="connsiteX46" fmla="*/ 193834 w 238315"/>
                  <a:gd name="connsiteY46" fmla="*/ 114014 h 238029"/>
                  <a:gd name="connsiteX47" fmla="*/ 193834 w 238315"/>
                  <a:gd name="connsiteY47" fmla="*/ 58103 h 238029"/>
                  <a:gd name="connsiteX48" fmla="*/ 183642 w 238315"/>
                  <a:gd name="connsiteY48" fmla="*/ 47911 h 2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8315" h="238029">
                    <a:moveTo>
                      <a:pt x="223171" y="0"/>
                    </a:moveTo>
                    <a:lnTo>
                      <a:pt x="88678" y="0"/>
                    </a:lnTo>
                    <a:cubicBezTo>
                      <a:pt x="80391" y="0"/>
                      <a:pt x="73533" y="6858"/>
                      <a:pt x="73533" y="15240"/>
                    </a:cubicBezTo>
                    <a:lnTo>
                      <a:pt x="73533" y="71057"/>
                    </a:lnTo>
                    <a:lnTo>
                      <a:pt x="15145" y="71057"/>
                    </a:lnTo>
                    <a:cubicBezTo>
                      <a:pt x="6858" y="71057"/>
                      <a:pt x="0" y="77915"/>
                      <a:pt x="0" y="86297"/>
                    </a:cubicBezTo>
                    <a:lnTo>
                      <a:pt x="0" y="222790"/>
                    </a:lnTo>
                    <a:cubicBezTo>
                      <a:pt x="0" y="231172"/>
                      <a:pt x="6763" y="238030"/>
                      <a:pt x="15145" y="238030"/>
                    </a:cubicBezTo>
                    <a:lnTo>
                      <a:pt x="149638" y="238030"/>
                    </a:lnTo>
                    <a:cubicBezTo>
                      <a:pt x="157925" y="238030"/>
                      <a:pt x="164783" y="231172"/>
                      <a:pt x="164783" y="222790"/>
                    </a:cubicBezTo>
                    <a:lnTo>
                      <a:pt x="164783" y="166973"/>
                    </a:lnTo>
                    <a:lnTo>
                      <a:pt x="223171" y="166973"/>
                    </a:lnTo>
                    <a:cubicBezTo>
                      <a:pt x="231458" y="166973"/>
                      <a:pt x="238315" y="160115"/>
                      <a:pt x="238315" y="151733"/>
                    </a:cubicBezTo>
                    <a:lnTo>
                      <a:pt x="238315" y="15240"/>
                    </a:lnTo>
                    <a:cubicBezTo>
                      <a:pt x="238315" y="6858"/>
                      <a:pt x="231553" y="0"/>
                      <a:pt x="223171" y="0"/>
                    </a:cubicBezTo>
                    <a:close/>
                    <a:moveTo>
                      <a:pt x="228790" y="151733"/>
                    </a:moveTo>
                    <a:cubicBezTo>
                      <a:pt x="228790" y="154877"/>
                      <a:pt x="226314" y="157448"/>
                      <a:pt x="223171" y="157448"/>
                    </a:cubicBezTo>
                    <a:lnTo>
                      <a:pt x="155258" y="157448"/>
                    </a:lnTo>
                    <a:lnTo>
                      <a:pt x="155258" y="222790"/>
                    </a:lnTo>
                    <a:cubicBezTo>
                      <a:pt x="155258" y="225933"/>
                      <a:pt x="152781" y="228505"/>
                      <a:pt x="149638" y="228505"/>
                    </a:cubicBezTo>
                    <a:lnTo>
                      <a:pt x="15145" y="228505"/>
                    </a:lnTo>
                    <a:cubicBezTo>
                      <a:pt x="12097" y="228505"/>
                      <a:pt x="9525" y="225933"/>
                      <a:pt x="9525" y="222790"/>
                    </a:cubicBezTo>
                    <a:lnTo>
                      <a:pt x="9525" y="86297"/>
                    </a:lnTo>
                    <a:cubicBezTo>
                      <a:pt x="9525" y="83153"/>
                      <a:pt x="12001" y="80582"/>
                      <a:pt x="15145" y="80582"/>
                    </a:cubicBezTo>
                    <a:lnTo>
                      <a:pt x="83153" y="80582"/>
                    </a:lnTo>
                    <a:lnTo>
                      <a:pt x="83153" y="15240"/>
                    </a:lnTo>
                    <a:cubicBezTo>
                      <a:pt x="83153" y="12097"/>
                      <a:pt x="85630" y="9525"/>
                      <a:pt x="88773" y="9525"/>
                    </a:cubicBezTo>
                    <a:lnTo>
                      <a:pt x="223266" y="9525"/>
                    </a:lnTo>
                    <a:cubicBezTo>
                      <a:pt x="226314" y="9525"/>
                      <a:pt x="228886" y="12097"/>
                      <a:pt x="228886" y="15240"/>
                    </a:cubicBezTo>
                    <a:lnTo>
                      <a:pt x="228886" y="151733"/>
                    </a:lnTo>
                    <a:close/>
                    <a:moveTo>
                      <a:pt x="183642" y="47911"/>
                    </a:moveTo>
                    <a:lnTo>
                      <a:pt x="127730" y="47911"/>
                    </a:lnTo>
                    <a:cubicBezTo>
                      <a:pt x="122110" y="47911"/>
                      <a:pt x="117538" y="52483"/>
                      <a:pt x="117538" y="58103"/>
                    </a:cubicBezTo>
                    <a:lnTo>
                      <a:pt x="117538" y="114014"/>
                    </a:lnTo>
                    <a:cubicBezTo>
                      <a:pt x="117538" y="116110"/>
                      <a:pt x="118205" y="118015"/>
                      <a:pt x="119253" y="119634"/>
                    </a:cubicBezTo>
                    <a:cubicBezTo>
                      <a:pt x="117443" y="118015"/>
                      <a:pt x="115157" y="117062"/>
                      <a:pt x="112585" y="117062"/>
                    </a:cubicBezTo>
                    <a:lnTo>
                      <a:pt x="56674" y="117062"/>
                    </a:lnTo>
                    <a:cubicBezTo>
                      <a:pt x="51054" y="117062"/>
                      <a:pt x="46482" y="121634"/>
                      <a:pt x="46482" y="127254"/>
                    </a:cubicBezTo>
                    <a:lnTo>
                      <a:pt x="46482" y="183166"/>
                    </a:lnTo>
                    <a:cubicBezTo>
                      <a:pt x="46482" y="188786"/>
                      <a:pt x="51054" y="193358"/>
                      <a:pt x="56674" y="193358"/>
                    </a:cubicBezTo>
                    <a:lnTo>
                      <a:pt x="112585" y="193358"/>
                    </a:lnTo>
                    <a:cubicBezTo>
                      <a:pt x="118205" y="193358"/>
                      <a:pt x="122777" y="188786"/>
                      <a:pt x="122777" y="183166"/>
                    </a:cubicBezTo>
                    <a:lnTo>
                      <a:pt x="122777" y="127254"/>
                    </a:lnTo>
                    <a:cubicBezTo>
                      <a:pt x="122777" y="125158"/>
                      <a:pt x="122110" y="123254"/>
                      <a:pt x="121063" y="121634"/>
                    </a:cubicBezTo>
                    <a:cubicBezTo>
                      <a:pt x="122872" y="123254"/>
                      <a:pt x="125158" y="124206"/>
                      <a:pt x="127730" y="124206"/>
                    </a:cubicBezTo>
                    <a:lnTo>
                      <a:pt x="183642" y="124206"/>
                    </a:lnTo>
                    <a:cubicBezTo>
                      <a:pt x="189262" y="124206"/>
                      <a:pt x="193834" y="119634"/>
                      <a:pt x="193834" y="114014"/>
                    </a:cubicBezTo>
                    <a:lnTo>
                      <a:pt x="193834" y="58103"/>
                    </a:lnTo>
                    <a:cubicBezTo>
                      <a:pt x="193834" y="52483"/>
                      <a:pt x="189262" y="47911"/>
                      <a:pt x="183642" y="47911"/>
                    </a:cubicBezTo>
                    <a:close/>
                  </a:path>
                </a:pathLst>
              </a:custGeom>
              <a:solidFill>
                <a:srgbClr val="9BF0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59C20402-17A7-77B7-64C9-6C7C4327AE0A}"/>
                  </a:ext>
                </a:extLst>
              </p:cNvPr>
              <p:cNvSpPr/>
              <p:nvPr/>
            </p:nvSpPr>
            <p:spPr bwMode="auto">
              <a:xfrm>
                <a:off x="2353270" y="5997266"/>
                <a:ext cx="228566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Resource Pools / Clusters / Hosts</a:t>
                </a:r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E0EC99D4-0B31-60B6-552B-B0C04FC9D25C}"/>
                  </a:ext>
                </a:extLst>
              </p:cNvPr>
              <p:cNvSpPr/>
              <p:nvPr/>
            </p:nvSpPr>
            <p:spPr bwMode="auto">
              <a:xfrm>
                <a:off x="2353269" y="6483716"/>
                <a:ext cx="228566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vSphere Networks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2600B43D-F2E0-69AA-1D12-8570DE5757D2}"/>
                  </a:ext>
                </a:extLst>
              </p:cNvPr>
              <p:cNvSpPr/>
              <p:nvPr/>
            </p:nvSpPr>
            <p:spPr bwMode="auto">
              <a:xfrm>
                <a:off x="2353270" y="6240491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VM Templates</a:t>
                </a:r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:a16="http://schemas.microsoft.com/office/drawing/2014/main" id="{54B2A46B-9104-7870-06FF-799507C5ED8E}"/>
                  </a:ext>
                </a:extLst>
              </p:cNvPr>
              <p:cNvSpPr/>
              <p:nvPr/>
            </p:nvSpPr>
            <p:spPr bwMode="auto">
              <a:xfrm>
                <a:off x="3524922" y="6240491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vSphere 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VMs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2F3E3DF-7116-C391-FD2D-B9DEB95D6476}"/>
              </a:ext>
            </a:extLst>
          </p:cNvPr>
          <p:cNvGrpSpPr/>
          <p:nvPr/>
        </p:nvGrpSpPr>
        <p:grpSpPr>
          <a:xfrm>
            <a:off x="7524926" y="5179731"/>
            <a:ext cx="2524760" cy="1544612"/>
            <a:chOff x="7524926" y="5179731"/>
            <a:chExt cx="2524760" cy="154461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4D53D3E-F5AB-AF22-EE8B-89563079180D}"/>
                </a:ext>
              </a:extLst>
            </p:cNvPr>
            <p:cNvSpPr/>
            <p:nvPr/>
          </p:nvSpPr>
          <p:spPr bwMode="auto">
            <a:xfrm>
              <a:off x="7524926" y="5179731"/>
              <a:ext cx="2524760" cy="154461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Local instance</a:t>
              </a:r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C057B9-A2FA-F227-5E80-5D6B74BB8C27}"/>
                </a:ext>
              </a:extLst>
            </p:cNvPr>
            <p:cNvSpPr/>
            <p:nvPr/>
          </p:nvSpPr>
          <p:spPr bwMode="auto">
            <a:xfrm>
              <a:off x="7633977" y="5336856"/>
              <a:ext cx="2289288" cy="39622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Local instance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control plane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98744E-EE6E-6E7C-6AE7-C761F4B20D99}"/>
                </a:ext>
              </a:extLst>
            </p:cNvPr>
            <p:cNvGrpSpPr/>
            <p:nvPr/>
          </p:nvGrpSpPr>
          <p:grpSpPr>
            <a:xfrm>
              <a:off x="7633977" y="5790338"/>
              <a:ext cx="2289288" cy="672417"/>
              <a:chOff x="7633977" y="5787281"/>
              <a:chExt cx="2289288" cy="432252"/>
            </a:xfrm>
          </p:grpSpPr>
          <p:sp>
            <p:nvSpPr>
              <p:cNvPr id="205" name="Rectangle: Rounded Corners 204">
                <a:extLst>
                  <a:ext uri="{FF2B5EF4-FFF2-40B4-BE49-F238E27FC236}">
                    <a16:creationId xmlns:a16="http://schemas.microsoft.com/office/drawing/2014/main" id="{0E5D2064-CAB8-8CB1-5C1B-E388BB6C629D}"/>
                  </a:ext>
                </a:extLst>
              </p:cNvPr>
              <p:cNvSpPr/>
              <p:nvPr/>
            </p:nvSpPr>
            <p:spPr bwMode="auto">
              <a:xfrm>
                <a:off x="7633977" y="5787281"/>
                <a:ext cx="228928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Hyper-V (HV) virtual networks</a:t>
                </a:r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B9C1C425-6FC6-AE89-9B04-6B1FF8C9249B}"/>
                  </a:ext>
                </a:extLst>
              </p:cNvPr>
              <p:cNvSpPr/>
              <p:nvPr/>
            </p:nvSpPr>
            <p:spPr bwMode="auto">
              <a:xfrm>
                <a:off x="7633978" y="6024999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VM Templates</a:t>
                </a:r>
              </a:p>
            </p:txBody>
          </p:sp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8ACEF350-8FDC-07C0-49D4-FC609B828CAE}"/>
                  </a:ext>
                </a:extLst>
              </p:cNvPr>
              <p:cNvSpPr/>
              <p:nvPr/>
            </p:nvSpPr>
            <p:spPr bwMode="auto">
              <a:xfrm>
                <a:off x="8805630" y="6024999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Hyper-V VMs</a:t>
                </a:r>
              </a:p>
            </p:txBody>
          </p:sp>
        </p:grp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BA0087D-02E9-F382-4E50-E15E518CD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8651" y="5397809"/>
            <a:ext cx="274320" cy="2743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75E50B8-170A-CF59-77E2-AAD1DE53B722}"/>
              </a:ext>
            </a:extLst>
          </p:cNvPr>
          <p:cNvGrpSpPr/>
          <p:nvPr/>
        </p:nvGrpSpPr>
        <p:grpSpPr>
          <a:xfrm>
            <a:off x="2406424" y="3512592"/>
            <a:ext cx="2311729" cy="1830088"/>
            <a:chOff x="2758677" y="3536060"/>
            <a:chExt cx="2311729" cy="1830088"/>
          </a:xfrm>
        </p:grpSpPr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F3CB85A6-9651-24C6-BB99-B60932AFD5A5}"/>
                </a:ext>
              </a:extLst>
            </p:cNvPr>
            <p:cNvSpPr/>
            <p:nvPr/>
          </p:nvSpPr>
          <p:spPr bwMode="auto">
            <a:xfrm>
              <a:off x="2758677" y="3536060"/>
              <a:ext cx="2182978" cy="135347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resource bridge</a:t>
              </a:r>
            </a:p>
          </p:txBody>
        </p:sp>
        <p:pic>
          <p:nvPicPr>
            <p:cNvPr id="193" name="Graphic 192">
              <a:extLst>
                <a:ext uri="{FF2B5EF4-FFF2-40B4-BE49-F238E27FC236}">
                  <a16:creationId xmlns:a16="http://schemas.microsoft.com/office/drawing/2014/main" id="{5A89AB30-7318-FA52-2A17-21513BD9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09186" y="3586407"/>
              <a:ext cx="274320" cy="274320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98CEE01-585B-53F5-A73E-5EB6010F05CA}"/>
                </a:ext>
              </a:extLst>
            </p:cNvPr>
            <p:cNvGrpSpPr/>
            <p:nvPr/>
          </p:nvGrpSpPr>
          <p:grpSpPr>
            <a:xfrm>
              <a:off x="2864932" y="3950744"/>
              <a:ext cx="1970467" cy="848769"/>
              <a:chOff x="2891943" y="3921681"/>
              <a:chExt cx="1970467" cy="848769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67B7E38E-D8B0-4854-BEA3-5AB8CF8416DB}"/>
                  </a:ext>
                </a:extLst>
              </p:cNvPr>
              <p:cNvGrpSpPr/>
              <p:nvPr/>
            </p:nvGrpSpPr>
            <p:grpSpPr>
              <a:xfrm>
                <a:off x="2891943" y="4441542"/>
                <a:ext cx="1970465" cy="328908"/>
                <a:chOff x="1120687" y="4023360"/>
                <a:chExt cx="1970465" cy="328908"/>
              </a:xfrm>
            </p:grpSpPr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id="{1E4FDBED-A658-1CC9-6246-AB11C95B737B}"/>
                    </a:ext>
                  </a:extLst>
                </p:cNvPr>
                <p:cNvSpPr/>
                <p:nvPr/>
              </p:nvSpPr>
              <p:spPr bwMode="auto">
                <a:xfrm>
                  <a:off x="1120687" y="4023360"/>
                  <a:ext cx="1970465" cy="32890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Arc-enabled Kubernetes </a:t>
                  </a:r>
                  <a:br>
                    <a:rPr kumimoji="0" lang="en-I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I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cluster extensions</a:t>
                  </a:r>
                </a:p>
              </p:txBody>
            </p:sp>
            <p:pic>
              <p:nvPicPr>
                <p:cNvPr id="202" name="Graphic 201">
                  <a:extLst>
                    <a:ext uri="{FF2B5EF4-FFF2-40B4-BE49-F238E27FC236}">
                      <a16:creationId xmlns:a16="http://schemas.microsoft.com/office/drawing/2014/main" id="{E3EF3F15-4064-A1B3-E6F3-AF7800C180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9559" y="4072881"/>
                  <a:ext cx="228600" cy="228600"/>
                </a:xfrm>
                <a:prstGeom prst="rect">
                  <a:avLst/>
                </a:prstGeom>
              </p:spPr>
            </p:pic>
          </p:grp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0AD5148B-8F64-42F5-7250-52A1879B4F9E}"/>
                  </a:ext>
                </a:extLst>
              </p:cNvPr>
              <p:cNvSpPr/>
              <p:nvPr/>
            </p:nvSpPr>
            <p:spPr bwMode="auto">
              <a:xfrm>
                <a:off x="2891945" y="3921681"/>
                <a:ext cx="1970465" cy="32890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Custom location</a:t>
                </a:r>
              </a:p>
            </p:txBody>
          </p:sp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3AD2AD92-D3F4-C6D2-B63C-3D126F4C6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57958" y="3951924"/>
                <a:ext cx="274320" cy="274320"/>
              </a:xfrm>
              <a:prstGeom prst="rect">
                <a:avLst/>
              </a:prstGeom>
            </p:spPr>
          </p:pic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3F422752-5863-2395-6743-B06A3735659D}"/>
                  </a:ext>
                </a:extLst>
              </p:cNvPr>
              <p:cNvCxnSpPr>
                <a:cxnSpLocks/>
                <a:stCxn id="198" idx="2"/>
                <a:endCxn id="201" idx="0"/>
              </p:cNvCxnSpPr>
              <p:nvPr/>
            </p:nvCxnSpPr>
            <p:spPr>
              <a:xfrm flipH="1">
                <a:off x="3877176" y="4250589"/>
                <a:ext cx="2" cy="1909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D8BCD4B0-BD0C-99E6-4E88-D044542438D7}"/>
                </a:ext>
              </a:extLst>
            </p:cNvPr>
            <p:cNvCxnSpPr>
              <a:cxnSpLocks/>
              <a:stCxn id="192" idx="2"/>
              <a:endCxn id="216" idx="0"/>
            </p:cNvCxnSpPr>
            <p:nvPr/>
          </p:nvCxnSpPr>
          <p:spPr>
            <a:xfrm>
              <a:off x="3850166" y="4889531"/>
              <a:ext cx="0" cy="476617"/>
            </a:xfrm>
            <a:prstGeom prst="straightConnector1">
              <a:avLst/>
            </a:prstGeom>
            <a:ln>
              <a:solidFill>
                <a:srgbClr val="A1F30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FA0B993B-8E1E-37A5-789F-63386F0E4843}"/>
                </a:ext>
              </a:extLst>
            </p:cNvPr>
            <p:cNvSpPr txBox="1"/>
            <p:nvPr/>
          </p:nvSpPr>
          <p:spPr>
            <a:xfrm>
              <a:off x="3801578" y="4917452"/>
              <a:ext cx="126882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anose="020B0502040204020203" pitchFamily="34" charset="0"/>
                </a:rPr>
                <a:t>Management endpoint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EBE49F-3356-4E67-0D74-537461C77F19}"/>
              </a:ext>
            </a:extLst>
          </p:cNvPr>
          <p:cNvGrpSpPr/>
          <p:nvPr/>
        </p:nvGrpSpPr>
        <p:grpSpPr>
          <a:xfrm>
            <a:off x="5030050" y="3512592"/>
            <a:ext cx="2311729" cy="1824264"/>
            <a:chOff x="2758677" y="3536060"/>
            <a:chExt cx="2311729" cy="1824264"/>
          </a:xfrm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E7965EE4-8FC1-9559-7223-1539841E99B8}"/>
                </a:ext>
              </a:extLst>
            </p:cNvPr>
            <p:cNvSpPr/>
            <p:nvPr/>
          </p:nvSpPr>
          <p:spPr bwMode="auto">
            <a:xfrm>
              <a:off x="2758677" y="3536060"/>
              <a:ext cx="2182978" cy="135347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747D5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resource bridge</a:t>
              </a:r>
            </a:p>
          </p:txBody>
        </p: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F71B788F-F4D8-3348-B9C3-5044A58D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09186" y="3586407"/>
              <a:ext cx="274320" cy="274320"/>
            </a:xfrm>
            <a:prstGeom prst="rect">
              <a:avLst/>
            </a:prstGeom>
          </p:spPr>
        </p:pic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EDB9F2C-6603-1DEB-CA29-D39248C0E1CB}"/>
                </a:ext>
              </a:extLst>
            </p:cNvPr>
            <p:cNvGrpSpPr/>
            <p:nvPr/>
          </p:nvGrpSpPr>
          <p:grpSpPr>
            <a:xfrm>
              <a:off x="2864932" y="3950744"/>
              <a:ext cx="1970467" cy="848769"/>
              <a:chOff x="2891943" y="3921681"/>
              <a:chExt cx="1970467" cy="848769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0F5E5D2-4DBD-C057-11AD-EE97B2DE1CA1}"/>
                  </a:ext>
                </a:extLst>
              </p:cNvPr>
              <p:cNvGrpSpPr/>
              <p:nvPr/>
            </p:nvGrpSpPr>
            <p:grpSpPr>
              <a:xfrm>
                <a:off x="2891943" y="4441542"/>
                <a:ext cx="1970465" cy="328908"/>
                <a:chOff x="1120687" y="4023360"/>
                <a:chExt cx="1970465" cy="328908"/>
              </a:xfrm>
            </p:grpSpPr>
            <p:sp>
              <p:nvSpPr>
                <p:cNvPr id="190" name="Rectangle: Rounded Corners 189">
                  <a:extLst>
                    <a:ext uri="{FF2B5EF4-FFF2-40B4-BE49-F238E27FC236}">
                      <a16:creationId xmlns:a16="http://schemas.microsoft.com/office/drawing/2014/main" id="{8E9FE13F-67D2-6667-CFA4-FC1B56F54AF2}"/>
                    </a:ext>
                  </a:extLst>
                </p:cNvPr>
                <p:cNvSpPr/>
                <p:nvPr/>
              </p:nvSpPr>
              <p:spPr bwMode="auto">
                <a:xfrm>
                  <a:off x="1120687" y="4023360"/>
                  <a:ext cx="1970465" cy="32890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Arc-enabled Kubernetes </a:t>
                  </a:r>
                  <a:br>
                    <a:rPr kumimoji="0" lang="en-I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I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cluster extensions</a:t>
                  </a:r>
                </a:p>
              </p:txBody>
            </p:sp>
            <p:pic>
              <p:nvPicPr>
                <p:cNvPr id="191" name="Graphic 190">
                  <a:extLst>
                    <a:ext uri="{FF2B5EF4-FFF2-40B4-BE49-F238E27FC236}">
                      <a16:creationId xmlns:a16="http://schemas.microsoft.com/office/drawing/2014/main" id="{38E651D3-A36C-2EC8-FF90-67FF69E78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9559" y="4072881"/>
                  <a:ext cx="228600" cy="228600"/>
                </a:xfrm>
                <a:prstGeom prst="rect">
                  <a:avLst/>
                </a:prstGeom>
              </p:spPr>
            </p:pic>
          </p:grp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6E4B48EF-C3D1-3006-8187-C90EB8A021B6}"/>
                  </a:ext>
                </a:extLst>
              </p:cNvPr>
              <p:cNvSpPr/>
              <p:nvPr/>
            </p:nvSpPr>
            <p:spPr bwMode="auto">
              <a:xfrm>
                <a:off x="2891945" y="3921681"/>
                <a:ext cx="1970465" cy="32890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Custom location</a:t>
                </a:r>
              </a:p>
            </p:txBody>
          </p:sp>
          <p:pic>
            <p:nvPicPr>
              <p:cNvPr id="188" name="Graphic 187">
                <a:extLst>
                  <a:ext uri="{FF2B5EF4-FFF2-40B4-BE49-F238E27FC236}">
                    <a16:creationId xmlns:a16="http://schemas.microsoft.com/office/drawing/2014/main" id="{3A141FCB-B0E0-C0B5-A488-F72397F67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57958" y="3951924"/>
                <a:ext cx="274320" cy="274320"/>
              </a:xfrm>
              <a:prstGeom prst="rect">
                <a:avLst/>
              </a:prstGeom>
            </p:spPr>
          </p:pic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63676FE7-8BC7-78EA-044E-1EE7FACB8176}"/>
                  </a:ext>
                </a:extLst>
              </p:cNvPr>
              <p:cNvCxnSpPr>
                <a:cxnSpLocks/>
                <a:stCxn id="187" idx="2"/>
                <a:endCxn id="190" idx="0"/>
              </p:cNvCxnSpPr>
              <p:nvPr/>
            </p:nvCxnSpPr>
            <p:spPr>
              <a:xfrm flipH="1">
                <a:off x="3877176" y="4250589"/>
                <a:ext cx="2" cy="1909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B13FC098-3259-DDC0-3BB5-27017EB8F470}"/>
                </a:ext>
              </a:extLst>
            </p:cNvPr>
            <p:cNvCxnSpPr>
              <a:cxnSpLocks/>
              <a:stCxn id="181" idx="2"/>
            </p:cNvCxnSpPr>
            <p:nvPr/>
          </p:nvCxnSpPr>
          <p:spPr>
            <a:xfrm>
              <a:off x="3850166" y="4889531"/>
              <a:ext cx="0" cy="470793"/>
            </a:xfrm>
            <a:prstGeom prst="straightConnector1">
              <a:avLst/>
            </a:prstGeom>
            <a:ln>
              <a:solidFill>
                <a:srgbClr val="F747D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36A5E8D4-AC47-FCD0-8260-AC4E3669BF3C}"/>
                </a:ext>
              </a:extLst>
            </p:cNvPr>
            <p:cNvSpPr txBox="1"/>
            <p:nvPr/>
          </p:nvSpPr>
          <p:spPr>
            <a:xfrm>
              <a:off x="3801578" y="4917452"/>
              <a:ext cx="126882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747D5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anose="020B0502040204020203" pitchFamily="34" charset="0"/>
                </a:rPr>
                <a:t>Management endpoint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328E62-8975-CA5A-74D3-A08140D28281}"/>
              </a:ext>
            </a:extLst>
          </p:cNvPr>
          <p:cNvGrpSpPr/>
          <p:nvPr/>
        </p:nvGrpSpPr>
        <p:grpSpPr>
          <a:xfrm>
            <a:off x="7653676" y="3512592"/>
            <a:ext cx="2311729" cy="1824264"/>
            <a:chOff x="2758677" y="3536060"/>
            <a:chExt cx="2311729" cy="1824264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96E8A851-4875-BDD2-7C3A-67A66A939DD0}"/>
                </a:ext>
              </a:extLst>
            </p:cNvPr>
            <p:cNvSpPr/>
            <p:nvPr/>
          </p:nvSpPr>
          <p:spPr bwMode="auto">
            <a:xfrm>
              <a:off x="2758677" y="3536060"/>
              <a:ext cx="2182978" cy="135347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7D50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resource bridge</a:t>
              </a:r>
            </a:p>
          </p:txBody>
        </p:sp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AD75118B-8DB5-C8B5-A722-FFCD0BCB8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09186" y="3586407"/>
              <a:ext cx="274320" cy="274320"/>
            </a:xfrm>
            <a:prstGeom prst="rect">
              <a:avLst/>
            </a:prstGeom>
          </p:spPr>
        </p:pic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EDC4589-178E-304D-5DD8-A7635B54E68B}"/>
                </a:ext>
              </a:extLst>
            </p:cNvPr>
            <p:cNvGrpSpPr/>
            <p:nvPr/>
          </p:nvGrpSpPr>
          <p:grpSpPr>
            <a:xfrm>
              <a:off x="2864932" y="3950744"/>
              <a:ext cx="1970467" cy="848769"/>
              <a:chOff x="2891943" y="3921681"/>
              <a:chExt cx="1970467" cy="848769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EACB37DE-A5E2-FE23-B75B-C60D18A3BCF4}"/>
                  </a:ext>
                </a:extLst>
              </p:cNvPr>
              <p:cNvGrpSpPr/>
              <p:nvPr/>
            </p:nvGrpSpPr>
            <p:grpSpPr>
              <a:xfrm>
                <a:off x="2891943" y="4441542"/>
                <a:ext cx="1970465" cy="328908"/>
                <a:chOff x="1120687" y="4023360"/>
                <a:chExt cx="1970465" cy="328908"/>
              </a:xfrm>
            </p:grpSpPr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EF63AE61-F7D1-9DA6-4BFF-24BEB2000A96}"/>
                    </a:ext>
                  </a:extLst>
                </p:cNvPr>
                <p:cNvSpPr/>
                <p:nvPr/>
              </p:nvSpPr>
              <p:spPr bwMode="auto">
                <a:xfrm>
                  <a:off x="1120687" y="4023360"/>
                  <a:ext cx="1970465" cy="32890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Arc-enabled Kubernetes </a:t>
                  </a:r>
                  <a:br>
                    <a:rPr kumimoji="0" lang="en-I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I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cluster extensions</a:t>
                  </a:r>
                </a:p>
              </p:txBody>
            </p:sp>
            <p:pic>
              <p:nvPicPr>
                <p:cNvPr id="180" name="Graphic 179">
                  <a:extLst>
                    <a:ext uri="{FF2B5EF4-FFF2-40B4-BE49-F238E27FC236}">
                      <a16:creationId xmlns:a16="http://schemas.microsoft.com/office/drawing/2014/main" id="{85939677-E854-F79F-444F-842038DC7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9559" y="4072881"/>
                  <a:ext cx="228600" cy="228600"/>
                </a:xfrm>
                <a:prstGeom prst="rect">
                  <a:avLst/>
                </a:prstGeom>
              </p:spPr>
            </p:pic>
          </p:grpSp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F6741AA3-A19C-7BBF-DCB6-23010F9171F8}"/>
                  </a:ext>
                </a:extLst>
              </p:cNvPr>
              <p:cNvSpPr/>
              <p:nvPr/>
            </p:nvSpPr>
            <p:spPr bwMode="auto">
              <a:xfrm>
                <a:off x="2891945" y="3921681"/>
                <a:ext cx="1970465" cy="32890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Custom location</a:t>
                </a:r>
              </a:p>
            </p:txBody>
          </p:sp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090A8B60-19D8-DE44-500C-C09675B88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57958" y="3951924"/>
                <a:ext cx="274320" cy="274320"/>
              </a:xfrm>
              <a:prstGeom prst="rect">
                <a:avLst/>
              </a:prstGeom>
            </p:spPr>
          </p:pic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76F058CF-6BFC-476A-EA5F-9ED77046E7F5}"/>
                  </a:ext>
                </a:extLst>
              </p:cNvPr>
              <p:cNvCxnSpPr>
                <a:cxnSpLocks/>
                <a:stCxn id="176" idx="2"/>
                <a:endCxn id="179" idx="0"/>
              </p:cNvCxnSpPr>
              <p:nvPr/>
            </p:nvCxnSpPr>
            <p:spPr>
              <a:xfrm flipH="1">
                <a:off x="3877176" y="4250589"/>
                <a:ext cx="2" cy="1909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BC94AC55-7B5D-8DE7-299A-9C53636CFF68}"/>
                </a:ext>
              </a:extLst>
            </p:cNvPr>
            <p:cNvCxnSpPr>
              <a:cxnSpLocks/>
              <a:stCxn id="170" idx="2"/>
            </p:cNvCxnSpPr>
            <p:nvPr/>
          </p:nvCxnSpPr>
          <p:spPr>
            <a:xfrm>
              <a:off x="3850166" y="4889531"/>
              <a:ext cx="0" cy="470793"/>
            </a:xfrm>
            <a:prstGeom prst="straightConnector1">
              <a:avLst/>
            </a:prstGeom>
            <a:ln>
              <a:solidFill>
                <a:srgbClr val="F7D50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F463949-5C0D-2FDE-4383-B8B40BA7F922}"/>
                </a:ext>
              </a:extLst>
            </p:cNvPr>
            <p:cNvSpPr txBox="1"/>
            <p:nvPr/>
          </p:nvSpPr>
          <p:spPr>
            <a:xfrm>
              <a:off x="3801578" y="4917452"/>
              <a:ext cx="126882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anose="020B0502040204020203" pitchFamily="34" charset="0"/>
                </a:rPr>
                <a:t>Management endpoint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608DBC-80FF-93BF-D0CB-7494F530DCA1}"/>
              </a:ext>
            </a:extLst>
          </p:cNvPr>
          <p:cNvGrpSpPr/>
          <p:nvPr/>
        </p:nvGrpSpPr>
        <p:grpSpPr>
          <a:xfrm>
            <a:off x="5030050" y="2709093"/>
            <a:ext cx="2182978" cy="403719"/>
            <a:chOff x="5409311" y="2635426"/>
            <a:chExt cx="2182978" cy="403719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B9E1DAEF-27BB-B8B0-9C4D-4BA324FB3CE8}"/>
                </a:ext>
              </a:extLst>
            </p:cNvPr>
            <p:cNvSpPr/>
            <p:nvPr/>
          </p:nvSpPr>
          <p:spPr bwMode="auto">
            <a:xfrm>
              <a:off x="5409311" y="2635426"/>
              <a:ext cx="2182978" cy="40371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ARB </a:t>
              </a:r>
              <a:b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ARM resource</a:t>
              </a:r>
            </a:p>
          </p:txBody>
        </p:sp>
        <p:pic>
          <p:nvPicPr>
            <p:cNvPr id="169" name="Graphic 168">
              <a:extLst>
                <a:ext uri="{FF2B5EF4-FFF2-40B4-BE49-F238E27FC236}">
                  <a16:creationId xmlns:a16="http://schemas.microsoft.com/office/drawing/2014/main" id="{813A5F0A-98A7-E9C6-023C-1773AECE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94033" y="2698413"/>
              <a:ext cx="274320" cy="27432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7F8969-0B5D-1DAD-E1C9-6BD6B8EFC77E}"/>
              </a:ext>
            </a:extLst>
          </p:cNvPr>
          <p:cNvCxnSpPr>
            <a:cxnSpLocks/>
            <a:stCxn id="181" idx="0"/>
            <a:endCxn id="168" idx="2"/>
          </p:cNvCxnSpPr>
          <p:nvPr/>
        </p:nvCxnSpPr>
        <p:spPr>
          <a:xfrm flipV="1">
            <a:off x="6121539" y="3112812"/>
            <a:ext cx="0" cy="399780"/>
          </a:xfrm>
          <a:prstGeom prst="straightConnector1">
            <a:avLst/>
          </a:prstGeom>
          <a:ln>
            <a:solidFill>
              <a:srgbClr val="F747D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7C4367-B5A8-0663-32EA-56E0C044C77A}"/>
              </a:ext>
            </a:extLst>
          </p:cNvPr>
          <p:cNvCxnSpPr>
            <a:cxnSpLocks/>
            <a:stCxn id="192" idx="0"/>
            <a:endCxn id="168" idx="1"/>
          </p:cNvCxnSpPr>
          <p:nvPr/>
        </p:nvCxnSpPr>
        <p:spPr>
          <a:xfrm rot="5400000" flipH="1" flipV="1">
            <a:off x="3963162" y="2445705"/>
            <a:ext cx="601639" cy="1532137"/>
          </a:xfrm>
          <a:prstGeom prst="bentConnector2">
            <a:avLst/>
          </a:prstGeom>
          <a:ln>
            <a:solidFill>
              <a:srgbClr val="A1F30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175D8CF-B806-08D5-75C3-410432360073}"/>
              </a:ext>
            </a:extLst>
          </p:cNvPr>
          <p:cNvCxnSpPr>
            <a:cxnSpLocks/>
            <a:stCxn id="170" idx="0"/>
            <a:endCxn id="168" idx="3"/>
          </p:cNvCxnSpPr>
          <p:nvPr/>
        </p:nvCxnSpPr>
        <p:spPr>
          <a:xfrm rot="16200000" flipV="1">
            <a:off x="7678278" y="2445704"/>
            <a:ext cx="601639" cy="1532137"/>
          </a:xfrm>
          <a:prstGeom prst="bentConnector2">
            <a:avLst/>
          </a:prstGeom>
          <a:ln>
            <a:solidFill>
              <a:srgbClr val="F7D50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C7E96D7-DE2E-368C-71FB-022DA18D8BC2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7212815" y="2392009"/>
            <a:ext cx="1574491" cy="388674"/>
          </a:xfrm>
          <a:prstGeom prst="bentConnector2">
            <a:avLst/>
          </a:prstGeom>
          <a:ln>
            <a:solidFill>
              <a:srgbClr val="F7D50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3DA306C-F3F0-7BEC-87A4-F48E2178B13A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>
            <a:off x="3484410" y="2390267"/>
            <a:ext cx="1545430" cy="390421"/>
          </a:xfrm>
          <a:prstGeom prst="bentConnector2">
            <a:avLst/>
          </a:prstGeom>
          <a:ln>
            <a:solidFill>
              <a:srgbClr val="A1F30D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D34497-43ED-6517-B885-100BBEC66D20}"/>
              </a:ext>
            </a:extLst>
          </p:cNvPr>
          <p:cNvCxnSpPr>
            <a:cxnSpLocks/>
            <a:stCxn id="168" idx="0"/>
          </p:cNvCxnSpPr>
          <p:nvPr/>
        </p:nvCxnSpPr>
        <p:spPr>
          <a:xfrm flipH="1" flipV="1">
            <a:off x="6121326" y="2144492"/>
            <a:ext cx="213" cy="564601"/>
          </a:xfrm>
          <a:prstGeom prst="straightConnector1">
            <a:avLst/>
          </a:prstGeom>
          <a:ln>
            <a:solidFill>
              <a:srgbClr val="F747D5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962F1A-A2DA-475F-E736-51AA14248CD0}"/>
              </a:ext>
            </a:extLst>
          </p:cNvPr>
          <p:cNvGrpSpPr/>
          <p:nvPr/>
        </p:nvGrpSpPr>
        <p:grpSpPr>
          <a:xfrm>
            <a:off x="2137093" y="2469815"/>
            <a:ext cx="1399549" cy="480828"/>
            <a:chOff x="2489346" y="2560168"/>
            <a:chExt cx="1399549" cy="480828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21BF9556-B2C3-979B-D20F-F981985C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51960" y="2766676"/>
              <a:ext cx="274320" cy="27432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88095-CC80-9944-52C6-670F150BFFAC}"/>
                </a:ext>
              </a:extLst>
            </p:cNvPr>
            <p:cNvSpPr txBox="1"/>
            <p:nvPr/>
          </p:nvSpPr>
          <p:spPr>
            <a:xfrm>
              <a:off x="2489346" y="2560168"/>
              <a:ext cx="1399549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anose="020B0502040204020203" pitchFamily="34" charset="0"/>
                </a:rPr>
                <a:t>Custom location mapping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68942C-5779-3D6B-3E3D-366B01D35E07}"/>
              </a:ext>
            </a:extLst>
          </p:cNvPr>
          <p:cNvGrpSpPr/>
          <p:nvPr/>
        </p:nvGrpSpPr>
        <p:grpSpPr>
          <a:xfrm>
            <a:off x="8745165" y="2469815"/>
            <a:ext cx="1399549" cy="480828"/>
            <a:chOff x="2489346" y="2560168"/>
            <a:chExt cx="1399549" cy="480828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767A6462-1367-FECE-97DD-DDB3A91D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51960" y="2766676"/>
              <a:ext cx="274320" cy="27432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EF6887-4AC2-6C71-C853-98C3EA1EE2DF}"/>
                </a:ext>
              </a:extLst>
            </p:cNvPr>
            <p:cNvSpPr txBox="1"/>
            <p:nvPr/>
          </p:nvSpPr>
          <p:spPr>
            <a:xfrm>
              <a:off x="2489346" y="2560168"/>
              <a:ext cx="1399549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anose="020B0502040204020203" pitchFamily="34" charset="0"/>
                </a:rPr>
                <a:t>Custom location mapping</a:t>
              </a:r>
            </a:p>
          </p:txBody>
        </p:sp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5D32021C-FB3B-87A4-D768-C499AB4781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7766" y="2418101"/>
            <a:ext cx="274320" cy="27432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7B28FBA-EC51-9DBC-54AD-7B77515F3777}"/>
              </a:ext>
            </a:extLst>
          </p:cNvPr>
          <p:cNvSpPr txBox="1"/>
          <p:nvPr/>
        </p:nvSpPr>
        <p:spPr>
          <a:xfrm>
            <a:off x="6083236" y="2436038"/>
            <a:ext cx="13995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747D5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Custom location mapping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1877994-2176-E992-66B2-F15C244EA7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5032" y="845655"/>
            <a:ext cx="457200" cy="4572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B159059D-D02F-03E2-6E4A-2D94C24E1CDB}"/>
              </a:ext>
            </a:extLst>
          </p:cNvPr>
          <p:cNvGrpSpPr/>
          <p:nvPr/>
        </p:nvGrpSpPr>
        <p:grpSpPr>
          <a:xfrm>
            <a:off x="4874291" y="5179731"/>
            <a:ext cx="2524760" cy="1544612"/>
            <a:chOff x="4874291" y="5179731"/>
            <a:chExt cx="2524760" cy="154461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93970BE-1B79-303A-B9CB-AA9AE3C42A2F}"/>
                </a:ext>
              </a:extLst>
            </p:cNvPr>
            <p:cNvSpPr/>
            <p:nvPr/>
          </p:nvSpPr>
          <p:spPr bwMode="auto">
            <a:xfrm>
              <a:off x="4874291" y="5179731"/>
              <a:ext cx="2524760" cy="154461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ED45C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SCVMM environment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D85E66C-5179-E819-17EF-DE35946482BD}"/>
                </a:ext>
              </a:extLst>
            </p:cNvPr>
            <p:cNvGrpSpPr/>
            <p:nvPr/>
          </p:nvGrpSpPr>
          <p:grpSpPr>
            <a:xfrm>
              <a:off x="4995765" y="5336856"/>
              <a:ext cx="2289288" cy="1125902"/>
              <a:chOff x="4995765" y="5552348"/>
              <a:chExt cx="2289288" cy="1125902"/>
            </a:xfrm>
          </p:grpSpPr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88C306D9-2534-B969-87D6-1B0D38D50EE8}"/>
                  </a:ext>
                </a:extLst>
              </p:cNvPr>
              <p:cNvSpPr/>
              <p:nvPr/>
            </p:nvSpPr>
            <p:spPr bwMode="auto">
              <a:xfrm>
                <a:off x="4995765" y="5552348"/>
                <a:ext cx="2289288" cy="39622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SCVMM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Management server </a:t>
                </a:r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C0CB4AF6-6B02-EF0C-E6FC-8A639BE0AD3C}"/>
                  </a:ext>
                </a:extLst>
              </p:cNvPr>
              <p:cNvSpPr/>
              <p:nvPr/>
            </p:nvSpPr>
            <p:spPr bwMode="auto">
              <a:xfrm>
                <a:off x="4995765" y="6483716"/>
                <a:ext cx="228928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Hyper-V (HV) virtual networks</a:t>
                </a:r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278D9F8D-F316-D326-58BC-59FDA1F4F2A5}"/>
                  </a:ext>
                </a:extLst>
              </p:cNvPr>
              <p:cNvSpPr/>
              <p:nvPr/>
            </p:nvSpPr>
            <p:spPr bwMode="auto">
              <a:xfrm>
                <a:off x="4995766" y="6240491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VM Templates</a:t>
                </a:r>
              </a:p>
            </p:txBody>
          </p:sp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B2FD1E28-7E23-0AF4-C22E-DCA02739F00C}"/>
                  </a:ext>
                </a:extLst>
              </p:cNvPr>
              <p:cNvSpPr/>
              <p:nvPr/>
            </p:nvSpPr>
            <p:spPr bwMode="auto">
              <a:xfrm>
                <a:off x="6167418" y="6240491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Hyper-V VMs</a:t>
                </a:r>
              </a:p>
            </p:txBody>
          </p:sp>
          <p:pic>
            <p:nvPicPr>
              <p:cNvPr id="209" name="Picture 208" descr="A blue and white logo&#10;&#10;Description automatically generated">
                <a:extLst>
                  <a:ext uri="{FF2B5EF4-FFF2-40B4-BE49-F238E27FC236}">
                    <a16:creationId xmlns:a16="http://schemas.microsoft.com/office/drawing/2014/main" id="{7835AD9D-7854-B9B2-04B6-331F587E8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6601" y="5586325"/>
                <a:ext cx="274320" cy="301296"/>
              </a:xfrm>
              <a:prstGeom prst="rect">
                <a:avLst/>
              </a:prstGeom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F0E8FEC-2780-FEC9-84D4-1ECBD8020556}"/>
                  </a:ext>
                </a:extLst>
              </p:cNvPr>
              <p:cNvSpPr/>
              <p:nvPr/>
            </p:nvSpPr>
            <p:spPr bwMode="auto">
              <a:xfrm>
                <a:off x="4995765" y="5997266"/>
                <a:ext cx="228928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SCVMM Clouds</a:t>
                </a:r>
              </a:p>
            </p:txBody>
          </p: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E92158B-1F3E-CBBB-5A28-B1647B56F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1967" y="3528328"/>
            <a:ext cx="11429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Private cloud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environment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 (Headings)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B796D28-2E9B-2F10-46EE-BD10C24B96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00205" y="3989993"/>
            <a:ext cx="457200" cy="4572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AA3B5BA-DB23-F144-B49B-6AE7E27C7DFE}"/>
              </a:ext>
            </a:extLst>
          </p:cNvPr>
          <p:cNvGrpSpPr/>
          <p:nvPr/>
        </p:nvGrpSpPr>
        <p:grpSpPr>
          <a:xfrm>
            <a:off x="2222030" y="893285"/>
            <a:ext cx="2524760" cy="1496981"/>
            <a:chOff x="2227634" y="5227361"/>
            <a:chExt cx="2524760" cy="1496981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8FF7CFE-BCBB-5C10-1E8B-287D08D91466}"/>
                </a:ext>
              </a:extLst>
            </p:cNvPr>
            <p:cNvSpPr/>
            <p:nvPr/>
          </p:nvSpPr>
          <p:spPr bwMode="auto">
            <a:xfrm>
              <a:off x="2227634" y="5227361"/>
              <a:ext cx="2524760" cy="149698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VMware vSphere ARM resources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9E86-D4A3-2E2E-D798-CA3B9FE17163}"/>
                </a:ext>
              </a:extLst>
            </p:cNvPr>
            <p:cNvGrpSpPr/>
            <p:nvPr/>
          </p:nvGrpSpPr>
          <p:grpSpPr>
            <a:xfrm>
              <a:off x="2353269" y="5336856"/>
              <a:ext cx="2289288" cy="1125902"/>
              <a:chOff x="2353269" y="5552348"/>
              <a:chExt cx="2289288" cy="1125902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CF640CAA-D5DD-2105-EE68-6205670E159A}"/>
                  </a:ext>
                </a:extLst>
              </p:cNvPr>
              <p:cNvSpPr/>
              <p:nvPr/>
            </p:nvSpPr>
            <p:spPr bwMode="auto">
              <a:xfrm>
                <a:off x="2353269" y="5552348"/>
                <a:ext cx="2289288" cy="39622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vCenter server</a:t>
                </a: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88BD205-3A20-36C0-2966-BC4E513CF047}"/>
                  </a:ext>
                </a:extLst>
              </p:cNvPr>
              <p:cNvSpPr/>
              <p:nvPr/>
            </p:nvSpPr>
            <p:spPr>
              <a:xfrm>
                <a:off x="2464579" y="5613301"/>
                <a:ext cx="274320" cy="274320"/>
              </a:xfrm>
              <a:custGeom>
                <a:avLst/>
                <a:gdLst>
                  <a:gd name="connsiteX0" fmla="*/ 223171 w 238315"/>
                  <a:gd name="connsiteY0" fmla="*/ 0 h 238029"/>
                  <a:gd name="connsiteX1" fmla="*/ 88678 w 238315"/>
                  <a:gd name="connsiteY1" fmla="*/ 0 h 238029"/>
                  <a:gd name="connsiteX2" fmla="*/ 73533 w 238315"/>
                  <a:gd name="connsiteY2" fmla="*/ 15240 h 238029"/>
                  <a:gd name="connsiteX3" fmla="*/ 73533 w 238315"/>
                  <a:gd name="connsiteY3" fmla="*/ 71057 h 238029"/>
                  <a:gd name="connsiteX4" fmla="*/ 15145 w 238315"/>
                  <a:gd name="connsiteY4" fmla="*/ 71057 h 238029"/>
                  <a:gd name="connsiteX5" fmla="*/ 0 w 238315"/>
                  <a:gd name="connsiteY5" fmla="*/ 86297 h 238029"/>
                  <a:gd name="connsiteX6" fmla="*/ 0 w 238315"/>
                  <a:gd name="connsiteY6" fmla="*/ 222790 h 238029"/>
                  <a:gd name="connsiteX7" fmla="*/ 15145 w 238315"/>
                  <a:gd name="connsiteY7" fmla="*/ 238030 h 238029"/>
                  <a:gd name="connsiteX8" fmla="*/ 149638 w 238315"/>
                  <a:gd name="connsiteY8" fmla="*/ 238030 h 238029"/>
                  <a:gd name="connsiteX9" fmla="*/ 164783 w 238315"/>
                  <a:gd name="connsiteY9" fmla="*/ 222790 h 238029"/>
                  <a:gd name="connsiteX10" fmla="*/ 164783 w 238315"/>
                  <a:gd name="connsiteY10" fmla="*/ 166973 h 238029"/>
                  <a:gd name="connsiteX11" fmla="*/ 223171 w 238315"/>
                  <a:gd name="connsiteY11" fmla="*/ 166973 h 238029"/>
                  <a:gd name="connsiteX12" fmla="*/ 238315 w 238315"/>
                  <a:gd name="connsiteY12" fmla="*/ 151733 h 238029"/>
                  <a:gd name="connsiteX13" fmla="*/ 238315 w 238315"/>
                  <a:gd name="connsiteY13" fmla="*/ 15240 h 238029"/>
                  <a:gd name="connsiteX14" fmla="*/ 223171 w 238315"/>
                  <a:gd name="connsiteY14" fmla="*/ 0 h 238029"/>
                  <a:gd name="connsiteX15" fmla="*/ 228790 w 238315"/>
                  <a:gd name="connsiteY15" fmla="*/ 151733 h 238029"/>
                  <a:gd name="connsiteX16" fmla="*/ 223171 w 238315"/>
                  <a:gd name="connsiteY16" fmla="*/ 157448 h 238029"/>
                  <a:gd name="connsiteX17" fmla="*/ 155258 w 238315"/>
                  <a:gd name="connsiteY17" fmla="*/ 157448 h 238029"/>
                  <a:gd name="connsiteX18" fmla="*/ 155258 w 238315"/>
                  <a:gd name="connsiteY18" fmla="*/ 222790 h 238029"/>
                  <a:gd name="connsiteX19" fmla="*/ 149638 w 238315"/>
                  <a:gd name="connsiteY19" fmla="*/ 228505 h 238029"/>
                  <a:gd name="connsiteX20" fmla="*/ 15145 w 238315"/>
                  <a:gd name="connsiteY20" fmla="*/ 228505 h 238029"/>
                  <a:gd name="connsiteX21" fmla="*/ 9525 w 238315"/>
                  <a:gd name="connsiteY21" fmla="*/ 222790 h 238029"/>
                  <a:gd name="connsiteX22" fmla="*/ 9525 w 238315"/>
                  <a:gd name="connsiteY22" fmla="*/ 86297 h 238029"/>
                  <a:gd name="connsiteX23" fmla="*/ 15145 w 238315"/>
                  <a:gd name="connsiteY23" fmla="*/ 80582 h 238029"/>
                  <a:gd name="connsiteX24" fmla="*/ 83153 w 238315"/>
                  <a:gd name="connsiteY24" fmla="*/ 80582 h 238029"/>
                  <a:gd name="connsiteX25" fmla="*/ 83153 w 238315"/>
                  <a:gd name="connsiteY25" fmla="*/ 15240 h 238029"/>
                  <a:gd name="connsiteX26" fmla="*/ 88773 w 238315"/>
                  <a:gd name="connsiteY26" fmla="*/ 9525 h 238029"/>
                  <a:gd name="connsiteX27" fmla="*/ 223266 w 238315"/>
                  <a:gd name="connsiteY27" fmla="*/ 9525 h 238029"/>
                  <a:gd name="connsiteX28" fmla="*/ 228886 w 238315"/>
                  <a:gd name="connsiteY28" fmla="*/ 15240 h 238029"/>
                  <a:gd name="connsiteX29" fmla="*/ 228886 w 238315"/>
                  <a:gd name="connsiteY29" fmla="*/ 151733 h 238029"/>
                  <a:gd name="connsiteX30" fmla="*/ 183642 w 238315"/>
                  <a:gd name="connsiteY30" fmla="*/ 47911 h 238029"/>
                  <a:gd name="connsiteX31" fmla="*/ 127730 w 238315"/>
                  <a:gd name="connsiteY31" fmla="*/ 47911 h 238029"/>
                  <a:gd name="connsiteX32" fmla="*/ 117538 w 238315"/>
                  <a:gd name="connsiteY32" fmla="*/ 58103 h 238029"/>
                  <a:gd name="connsiteX33" fmla="*/ 117538 w 238315"/>
                  <a:gd name="connsiteY33" fmla="*/ 114014 h 238029"/>
                  <a:gd name="connsiteX34" fmla="*/ 119253 w 238315"/>
                  <a:gd name="connsiteY34" fmla="*/ 119634 h 238029"/>
                  <a:gd name="connsiteX35" fmla="*/ 112585 w 238315"/>
                  <a:gd name="connsiteY35" fmla="*/ 117062 h 238029"/>
                  <a:gd name="connsiteX36" fmla="*/ 56674 w 238315"/>
                  <a:gd name="connsiteY36" fmla="*/ 117062 h 238029"/>
                  <a:gd name="connsiteX37" fmla="*/ 46482 w 238315"/>
                  <a:gd name="connsiteY37" fmla="*/ 127254 h 238029"/>
                  <a:gd name="connsiteX38" fmla="*/ 46482 w 238315"/>
                  <a:gd name="connsiteY38" fmla="*/ 183166 h 238029"/>
                  <a:gd name="connsiteX39" fmla="*/ 56674 w 238315"/>
                  <a:gd name="connsiteY39" fmla="*/ 193358 h 238029"/>
                  <a:gd name="connsiteX40" fmla="*/ 112585 w 238315"/>
                  <a:gd name="connsiteY40" fmla="*/ 193358 h 238029"/>
                  <a:gd name="connsiteX41" fmla="*/ 122777 w 238315"/>
                  <a:gd name="connsiteY41" fmla="*/ 183166 h 238029"/>
                  <a:gd name="connsiteX42" fmla="*/ 122777 w 238315"/>
                  <a:gd name="connsiteY42" fmla="*/ 127254 h 238029"/>
                  <a:gd name="connsiteX43" fmla="*/ 121063 w 238315"/>
                  <a:gd name="connsiteY43" fmla="*/ 121634 h 238029"/>
                  <a:gd name="connsiteX44" fmla="*/ 127730 w 238315"/>
                  <a:gd name="connsiteY44" fmla="*/ 124206 h 238029"/>
                  <a:gd name="connsiteX45" fmla="*/ 183642 w 238315"/>
                  <a:gd name="connsiteY45" fmla="*/ 124206 h 238029"/>
                  <a:gd name="connsiteX46" fmla="*/ 193834 w 238315"/>
                  <a:gd name="connsiteY46" fmla="*/ 114014 h 238029"/>
                  <a:gd name="connsiteX47" fmla="*/ 193834 w 238315"/>
                  <a:gd name="connsiteY47" fmla="*/ 58103 h 238029"/>
                  <a:gd name="connsiteX48" fmla="*/ 183642 w 238315"/>
                  <a:gd name="connsiteY48" fmla="*/ 47911 h 2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8315" h="238029">
                    <a:moveTo>
                      <a:pt x="223171" y="0"/>
                    </a:moveTo>
                    <a:lnTo>
                      <a:pt x="88678" y="0"/>
                    </a:lnTo>
                    <a:cubicBezTo>
                      <a:pt x="80391" y="0"/>
                      <a:pt x="73533" y="6858"/>
                      <a:pt x="73533" y="15240"/>
                    </a:cubicBezTo>
                    <a:lnTo>
                      <a:pt x="73533" y="71057"/>
                    </a:lnTo>
                    <a:lnTo>
                      <a:pt x="15145" y="71057"/>
                    </a:lnTo>
                    <a:cubicBezTo>
                      <a:pt x="6858" y="71057"/>
                      <a:pt x="0" y="77915"/>
                      <a:pt x="0" y="86297"/>
                    </a:cubicBezTo>
                    <a:lnTo>
                      <a:pt x="0" y="222790"/>
                    </a:lnTo>
                    <a:cubicBezTo>
                      <a:pt x="0" y="231172"/>
                      <a:pt x="6763" y="238030"/>
                      <a:pt x="15145" y="238030"/>
                    </a:cubicBezTo>
                    <a:lnTo>
                      <a:pt x="149638" y="238030"/>
                    </a:lnTo>
                    <a:cubicBezTo>
                      <a:pt x="157925" y="238030"/>
                      <a:pt x="164783" y="231172"/>
                      <a:pt x="164783" y="222790"/>
                    </a:cubicBezTo>
                    <a:lnTo>
                      <a:pt x="164783" y="166973"/>
                    </a:lnTo>
                    <a:lnTo>
                      <a:pt x="223171" y="166973"/>
                    </a:lnTo>
                    <a:cubicBezTo>
                      <a:pt x="231458" y="166973"/>
                      <a:pt x="238315" y="160115"/>
                      <a:pt x="238315" y="151733"/>
                    </a:cubicBezTo>
                    <a:lnTo>
                      <a:pt x="238315" y="15240"/>
                    </a:lnTo>
                    <a:cubicBezTo>
                      <a:pt x="238315" y="6858"/>
                      <a:pt x="231553" y="0"/>
                      <a:pt x="223171" y="0"/>
                    </a:cubicBezTo>
                    <a:close/>
                    <a:moveTo>
                      <a:pt x="228790" y="151733"/>
                    </a:moveTo>
                    <a:cubicBezTo>
                      <a:pt x="228790" y="154877"/>
                      <a:pt x="226314" y="157448"/>
                      <a:pt x="223171" y="157448"/>
                    </a:cubicBezTo>
                    <a:lnTo>
                      <a:pt x="155258" y="157448"/>
                    </a:lnTo>
                    <a:lnTo>
                      <a:pt x="155258" y="222790"/>
                    </a:lnTo>
                    <a:cubicBezTo>
                      <a:pt x="155258" y="225933"/>
                      <a:pt x="152781" y="228505"/>
                      <a:pt x="149638" y="228505"/>
                    </a:cubicBezTo>
                    <a:lnTo>
                      <a:pt x="15145" y="228505"/>
                    </a:lnTo>
                    <a:cubicBezTo>
                      <a:pt x="12097" y="228505"/>
                      <a:pt x="9525" y="225933"/>
                      <a:pt x="9525" y="222790"/>
                    </a:cubicBezTo>
                    <a:lnTo>
                      <a:pt x="9525" y="86297"/>
                    </a:lnTo>
                    <a:cubicBezTo>
                      <a:pt x="9525" y="83153"/>
                      <a:pt x="12001" y="80582"/>
                      <a:pt x="15145" y="80582"/>
                    </a:cubicBezTo>
                    <a:lnTo>
                      <a:pt x="83153" y="80582"/>
                    </a:lnTo>
                    <a:lnTo>
                      <a:pt x="83153" y="15240"/>
                    </a:lnTo>
                    <a:cubicBezTo>
                      <a:pt x="83153" y="12097"/>
                      <a:pt x="85630" y="9525"/>
                      <a:pt x="88773" y="9525"/>
                    </a:cubicBezTo>
                    <a:lnTo>
                      <a:pt x="223266" y="9525"/>
                    </a:lnTo>
                    <a:cubicBezTo>
                      <a:pt x="226314" y="9525"/>
                      <a:pt x="228886" y="12097"/>
                      <a:pt x="228886" y="15240"/>
                    </a:cubicBezTo>
                    <a:lnTo>
                      <a:pt x="228886" y="151733"/>
                    </a:lnTo>
                    <a:close/>
                    <a:moveTo>
                      <a:pt x="183642" y="47911"/>
                    </a:moveTo>
                    <a:lnTo>
                      <a:pt x="127730" y="47911"/>
                    </a:lnTo>
                    <a:cubicBezTo>
                      <a:pt x="122110" y="47911"/>
                      <a:pt x="117538" y="52483"/>
                      <a:pt x="117538" y="58103"/>
                    </a:cubicBezTo>
                    <a:lnTo>
                      <a:pt x="117538" y="114014"/>
                    </a:lnTo>
                    <a:cubicBezTo>
                      <a:pt x="117538" y="116110"/>
                      <a:pt x="118205" y="118015"/>
                      <a:pt x="119253" y="119634"/>
                    </a:cubicBezTo>
                    <a:cubicBezTo>
                      <a:pt x="117443" y="118015"/>
                      <a:pt x="115157" y="117062"/>
                      <a:pt x="112585" y="117062"/>
                    </a:cubicBezTo>
                    <a:lnTo>
                      <a:pt x="56674" y="117062"/>
                    </a:lnTo>
                    <a:cubicBezTo>
                      <a:pt x="51054" y="117062"/>
                      <a:pt x="46482" y="121634"/>
                      <a:pt x="46482" y="127254"/>
                    </a:cubicBezTo>
                    <a:lnTo>
                      <a:pt x="46482" y="183166"/>
                    </a:lnTo>
                    <a:cubicBezTo>
                      <a:pt x="46482" y="188786"/>
                      <a:pt x="51054" y="193358"/>
                      <a:pt x="56674" y="193358"/>
                    </a:cubicBezTo>
                    <a:lnTo>
                      <a:pt x="112585" y="193358"/>
                    </a:lnTo>
                    <a:cubicBezTo>
                      <a:pt x="118205" y="193358"/>
                      <a:pt x="122777" y="188786"/>
                      <a:pt x="122777" y="183166"/>
                    </a:cubicBezTo>
                    <a:lnTo>
                      <a:pt x="122777" y="127254"/>
                    </a:lnTo>
                    <a:cubicBezTo>
                      <a:pt x="122777" y="125158"/>
                      <a:pt x="122110" y="123254"/>
                      <a:pt x="121063" y="121634"/>
                    </a:cubicBezTo>
                    <a:cubicBezTo>
                      <a:pt x="122872" y="123254"/>
                      <a:pt x="125158" y="124206"/>
                      <a:pt x="127730" y="124206"/>
                    </a:cubicBezTo>
                    <a:lnTo>
                      <a:pt x="183642" y="124206"/>
                    </a:lnTo>
                    <a:cubicBezTo>
                      <a:pt x="189262" y="124206"/>
                      <a:pt x="193834" y="119634"/>
                      <a:pt x="193834" y="114014"/>
                    </a:cubicBezTo>
                    <a:lnTo>
                      <a:pt x="193834" y="58103"/>
                    </a:lnTo>
                    <a:cubicBezTo>
                      <a:pt x="193834" y="52483"/>
                      <a:pt x="189262" y="47911"/>
                      <a:pt x="183642" y="47911"/>
                    </a:cubicBezTo>
                    <a:close/>
                  </a:path>
                </a:pathLst>
              </a:custGeom>
              <a:solidFill>
                <a:srgbClr val="9BF0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F1A07B98-900B-4B55-287E-F6383413204D}"/>
                  </a:ext>
                </a:extLst>
              </p:cNvPr>
              <p:cNvSpPr/>
              <p:nvPr/>
            </p:nvSpPr>
            <p:spPr bwMode="auto">
              <a:xfrm>
                <a:off x="2353270" y="5997266"/>
                <a:ext cx="228566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Resource Pools / Clusters / Hosts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9E31A3F-7641-2953-AA44-24AF2D875AC1}"/>
                  </a:ext>
                </a:extLst>
              </p:cNvPr>
              <p:cNvSpPr/>
              <p:nvPr/>
            </p:nvSpPr>
            <p:spPr bwMode="auto">
              <a:xfrm>
                <a:off x="2353269" y="6483716"/>
                <a:ext cx="228566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vSphere Networks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47651EA9-25E5-C666-827E-FFF6CDA4FD06}"/>
                  </a:ext>
                </a:extLst>
              </p:cNvPr>
              <p:cNvSpPr/>
              <p:nvPr/>
            </p:nvSpPr>
            <p:spPr bwMode="auto">
              <a:xfrm>
                <a:off x="2353270" y="6240491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VM Templates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69011954-6919-3F02-1E0A-0228B5915B59}"/>
                  </a:ext>
                </a:extLst>
              </p:cNvPr>
              <p:cNvSpPr/>
              <p:nvPr/>
            </p:nvSpPr>
            <p:spPr bwMode="auto">
              <a:xfrm>
                <a:off x="3524922" y="6240491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vSphere 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VMs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3B0F826-CCD9-D6EC-FBC6-5B7E1C75748A}"/>
              </a:ext>
            </a:extLst>
          </p:cNvPr>
          <p:cNvGrpSpPr/>
          <p:nvPr/>
        </p:nvGrpSpPr>
        <p:grpSpPr>
          <a:xfrm>
            <a:off x="4872425" y="895028"/>
            <a:ext cx="2524760" cy="1496982"/>
            <a:chOff x="4874291" y="5227361"/>
            <a:chExt cx="2524760" cy="1496982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F909546-96C2-1FC7-D132-0AA60832C9DD}"/>
                </a:ext>
              </a:extLst>
            </p:cNvPr>
            <p:cNvSpPr/>
            <p:nvPr/>
          </p:nvSpPr>
          <p:spPr bwMode="auto">
            <a:xfrm>
              <a:off x="4874291" y="5227361"/>
              <a:ext cx="2524760" cy="149698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ED45CD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SCVMM ARM resources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E55D06C-2329-B68B-852E-B90E8A27C86C}"/>
                </a:ext>
              </a:extLst>
            </p:cNvPr>
            <p:cNvGrpSpPr/>
            <p:nvPr/>
          </p:nvGrpSpPr>
          <p:grpSpPr>
            <a:xfrm>
              <a:off x="4995765" y="5336856"/>
              <a:ext cx="2289288" cy="1125902"/>
              <a:chOff x="4995765" y="5552348"/>
              <a:chExt cx="2289288" cy="1125902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33360388-1EC6-A367-4218-47E20018E8C3}"/>
                  </a:ext>
                </a:extLst>
              </p:cNvPr>
              <p:cNvSpPr/>
              <p:nvPr/>
            </p:nvSpPr>
            <p:spPr bwMode="auto">
              <a:xfrm>
                <a:off x="4995765" y="5552348"/>
                <a:ext cx="2289288" cy="39622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SCVMM </a:t>
                </a:r>
                <a:b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Management server </a:t>
                </a: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E742236E-2229-959E-6B7F-C187D4958293}"/>
                  </a:ext>
                </a:extLst>
              </p:cNvPr>
              <p:cNvSpPr/>
              <p:nvPr/>
            </p:nvSpPr>
            <p:spPr bwMode="auto">
              <a:xfrm>
                <a:off x="4995765" y="6483716"/>
                <a:ext cx="228928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Hyper-V (HV) virtual networks</a:t>
                </a: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D9A3825F-C203-401C-428C-99AA51401ABD}"/>
                  </a:ext>
                </a:extLst>
              </p:cNvPr>
              <p:cNvSpPr/>
              <p:nvPr/>
            </p:nvSpPr>
            <p:spPr bwMode="auto">
              <a:xfrm>
                <a:off x="4995766" y="6240491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VM Templates</a:t>
                </a: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E2A05D75-82A4-8C97-3F60-32BB68DB2FEB}"/>
                  </a:ext>
                </a:extLst>
              </p:cNvPr>
              <p:cNvSpPr/>
              <p:nvPr/>
            </p:nvSpPr>
            <p:spPr bwMode="auto">
              <a:xfrm>
                <a:off x="6167418" y="6240491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Hyper-V VMs</a:t>
                </a:r>
              </a:p>
            </p:txBody>
          </p:sp>
          <p:pic>
            <p:nvPicPr>
              <p:cNvPr id="77" name="Picture 76" descr="A blue and white logo&#10;&#10;Description automatically generated">
                <a:extLst>
                  <a:ext uri="{FF2B5EF4-FFF2-40B4-BE49-F238E27FC236}">
                    <a16:creationId xmlns:a16="http://schemas.microsoft.com/office/drawing/2014/main" id="{0392FD0A-36CA-937A-D392-2181690F2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6601" y="5586325"/>
                <a:ext cx="274320" cy="301296"/>
              </a:xfrm>
              <a:prstGeom prst="rect">
                <a:avLst/>
              </a:prstGeom>
            </p:spPr>
          </p:pic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09356AA-3854-16FC-6C3C-C37D8603227E}"/>
                  </a:ext>
                </a:extLst>
              </p:cNvPr>
              <p:cNvSpPr/>
              <p:nvPr/>
            </p:nvSpPr>
            <p:spPr bwMode="auto">
              <a:xfrm>
                <a:off x="4995765" y="5997266"/>
                <a:ext cx="228928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SCVMM Clouds</a:t>
                </a: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FE9A30D-4DC4-1F3D-19E8-0245D8F9E7F2}"/>
              </a:ext>
            </a:extLst>
          </p:cNvPr>
          <p:cNvGrpSpPr/>
          <p:nvPr/>
        </p:nvGrpSpPr>
        <p:grpSpPr>
          <a:xfrm>
            <a:off x="7524926" y="893284"/>
            <a:ext cx="2524760" cy="1498725"/>
            <a:chOff x="7524926" y="5225617"/>
            <a:chExt cx="2524760" cy="149872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A403856E-4FA0-202E-7097-C70DEF5CEB21}"/>
                </a:ext>
              </a:extLst>
            </p:cNvPr>
            <p:cNvSpPr/>
            <p:nvPr/>
          </p:nvSpPr>
          <p:spPr bwMode="auto">
            <a:xfrm>
              <a:off x="7524926" y="5225617"/>
              <a:ext cx="2524760" cy="149872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Local instance ARM resources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0958790-D77D-A39D-3C32-A22E421EB1D4}"/>
                </a:ext>
              </a:extLst>
            </p:cNvPr>
            <p:cNvGrpSpPr/>
            <p:nvPr/>
          </p:nvGrpSpPr>
          <p:grpSpPr>
            <a:xfrm>
              <a:off x="7633977" y="5802454"/>
              <a:ext cx="2289288" cy="660297"/>
              <a:chOff x="7633977" y="5795072"/>
              <a:chExt cx="2289288" cy="424461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02FE759E-9412-7AF6-6254-E0A45F964DD3}"/>
                  </a:ext>
                </a:extLst>
              </p:cNvPr>
              <p:cNvSpPr/>
              <p:nvPr/>
            </p:nvSpPr>
            <p:spPr bwMode="auto">
              <a:xfrm>
                <a:off x="7633977" y="5795072"/>
                <a:ext cx="2289288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Hyper-V (HV) virtual networks</a:t>
                </a:r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069A8B56-C5DC-D636-0237-FC7C0C4B9BD8}"/>
                  </a:ext>
                </a:extLst>
              </p:cNvPr>
              <p:cNvSpPr/>
              <p:nvPr/>
            </p:nvSpPr>
            <p:spPr bwMode="auto">
              <a:xfrm>
                <a:off x="7633978" y="6024999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VM Templates</a:t>
                </a:r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E08DFC8-C109-6AE3-AFE9-67647830D2CF}"/>
                  </a:ext>
                </a:extLst>
              </p:cNvPr>
              <p:cNvSpPr/>
              <p:nvPr/>
            </p:nvSpPr>
            <p:spPr bwMode="auto">
              <a:xfrm>
                <a:off x="8805630" y="6024999"/>
                <a:ext cx="1117635" cy="19453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Hyper-V VMs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04937A3-DA7A-8770-A480-E42147060952}"/>
              </a:ext>
            </a:extLst>
          </p:cNvPr>
          <p:cNvGrpSpPr/>
          <p:nvPr/>
        </p:nvGrpSpPr>
        <p:grpSpPr>
          <a:xfrm>
            <a:off x="7642365" y="1004866"/>
            <a:ext cx="2285669" cy="403719"/>
            <a:chOff x="7633977" y="984011"/>
            <a:chExt cx="2285669" cy="403719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6E7093CA-6F41-368D-7C1D-A060AA67E49D}"/>
                </a:ext>
              </a:extLst>
            </p:cNvPr>
            <p:cNvSpPr/>
            <p:nvPr/>
          </p:nvSpPr>
          <p:spPr bwMode="auto">
            <a:xfrm>
              <a:off x="7633977" y="984011"/>
              <a:ext cx="2285669" cy="40371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Local VM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enabled by Azure Arc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7C9855A0-A03F-3865-FF04-9E1F4DA0D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17403" y="104871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13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403719"/>
          </a:xfrm>
        </p:spPr>
        <p:txBody>
          <a:bodyPr/>
          <a:lstStyle/>
          <a:p>
            <a:r>
              <a:rPr lang="en-US" dirty="0"/>
              <a:t>Arc-enabled servers – Private Link integration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E13796-375F-477B-F285-9BF994C9CD8C}"/>
              </a:ext>
            </a:extLst>
          </p:cNvPr>
          <p:cNvSpPr/>
          <p:nvPr/>
        </p:nvSpPr>
        <p:spPr bwMode="auto">
          <a:xfrm>
            <a:off x="1408667" y="747388"/>
            <a:ext cx="10685067" cy="383963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/>
            <a:endParaRPr lang="en-US" sz="100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510CFB-F5A8-617A-DB36-03768F3C5CB5}"/>
              </a:ext>
            </a:extLst>
          </p:cNvPr>
          <p:cNvSpPr/>
          <p:nvPr/>
        </p:nvSpPr>
        <p:spPr bwMode="auto">
          <a:xfrm>
            <a:off x="5273502" y="2363389"/>
            <a:ext cx="6716701" cy="252406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Virtual Network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DAFCF7-5D65-FFD1-0E20-969F6CC96FC1}"/>
              </a:ext>
            </a:extLst>
          </p:cNvPr>
          <p:cNvSpPr/>
          <p:nvPr/>
        </p:nvSpPr>
        <p:spPr bwMode="auto">
          <a:xfrm>
            <a:off x="1408667" y="4959470"/>
            <a:ext cx="7233695" cy="1855785"/>
          </a:xfrm>
          <a:prstGeom prst="roundRect">
            <a:avLst>
              <a:gd name="adj" fmla="val 4645"/>
            </a:avLst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endParaRPr lang="en-US" sz="1400" kern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C92146-99EF-B68D-6461-B490B5715497}"/>
              </a:ext>
            </a:extLst>
          </p:cNvPr>
          <p:cNvSpPr/>
          <p:nvPr/>
        </p:nvSpPr>
        <p:spPr bwMode="auto">
          <a:xfrm>
            <a:off x="2546201" y="5277921"/>
            <a:ext cx="4958626" cy="867196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73">
              <a:defRPr/>
            </a:pPr>
            <a:r>
              <a:rPr lang="en-US" sz="11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Arc-enabled s</a:t>
            </a:r>
            <a:r>
              <a:rPr lang="en-US" sz="1100" err="1">
                <a:solidFill>
                  <a:srgbClr val="FFFFFF"/>
                </a:solidFill>
                <a:latin typeface="Segoe UI Semibold"/>
                <a:cs typeface="Segoe UI" pitchFamily="34" charset="0"/>
              </a:rPr>
              <a:t>ervers</a:t>
            </a:r>
            <a:endParaRPr lang="en-US" sz="110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01B625-0D25-74D1-6F47-90627B3D4D13}"/>
              </a:ext>
            </a:extLst>
          </p:cNvPr>
          <p:cNvGrpSpPr/>
          <p:nvPr/>
        </p:nvGrpSpPr>
        <p:grpSpPr>
          <a:xfrm>
            <a:off x="2783430" y="5728575"/>
            <a:ext cx="4484168" cy="365760"/>
            <a:chOff x="2751095" y="5533789"/>
            <a:chExt cx="4484168" cy="36576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05417CA-68BF-27E7-075D-D670DD26D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1095" y="5533789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BEF8610-FADB-C8E9-E39F-DD2AA4BD7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5896" y="5533789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EF1812D-5264-E1C7-4FF0-2B2A3D903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80697" y="5533789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BCA0FE61-EF7B-DD3C-BD79-A947D0E24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95498" y="5533789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0E583064-3A87-015D-CDD5-44A761600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0299" y="5533789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C4D1DC27-AA24-C1E7-A414-5C964E3C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5100" y="5533789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88D35AA-AEEC-B39E-0874-545DF160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39901" y="5533789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BF999D90-BDC8-14CC-C0FC-4832C3D7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54702" y="5533789"/>
              <a:ext cx="365760" cy="365760"/>
            </a:xfrm>
            <a:prstGeom prst="rect">
              <a:avLst/>
            </a:prstGeom>
            <a:effectLst/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2E229BF6-DC72-F397-03FB-B4B8FA5A5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69503" y="5533789"/>
              <a:ext cx="365760" cy="365760"/>
            </a:xfrm>
            <a:prstGeom prst="rect">
              <a:avLst/>
            </a:prstGeom>
            <a:effectLst/>
          </p:spPr>
        </p:pic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580341C-AA82-093D-A227-952F1F0A16B8}"/>
              </a:ext>
            </a:extLst>
          </p:cNvPr>
          <p:cNvSpPr/>
          <p:nvPr/>
        </p:nvSpPr>
        <p:spPr bwMode="auto">
          <a:xfrm>
            <a:off x="3085877" y="2713428"/>
            <a:ext cx="1308878" cy="493776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Hybrid Connectivity resource provider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96CE577-2F32-9E76-AEE9-037B90815976}"/>
              </a:ext>
            </a:extLst>
          </p:cNvPr>
          <p:cNvSpPr/>
          <p:nvPr/>
        </p:nvSpPr>
        <p:spPr bwMode="auto">
          <a:xfrm>
            <a:off x="3091370" y="1731109"/>
            <a:ext cx="1307592" cy="90084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Microsoft Entra ID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144CE97-D549-D3E7-3B07-ADF686EE45FA}"/>
              </a:ext>
            </a:extLst>
          </p:cNvPr>
          <p:cNvSpPr/>
          <p:nvPr/>
        </p:nvSpPr>
        <p:spPr bwMode="auto">
          <a:xfrm>
            <a:off x="3091370" y="3290563"/>
            <a:ext cx="1307592" cy="489870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Relay resource provider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BF67D26-3F9B-D7DF-3BE4-5255E459F2DD}"/>
              </a:ext>
            </a:extLst>
          </p:cNvPr>
          <p:cNvSpPr/>
          <p:nvPr/>
        </p:nvSpPr>
        <p:spPr bwMode="auto">
          <a:xfrm>
            <a:off x="1598753" y="1731109"/>
            <a:ext cx="1416436" cy="2049324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</a:t>
            </a:r>
            <a:b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Resource Manager (ARM)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37F97987-EC6C-FD65-26AB-BE3A0340D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931" y="2631953"/>
            <a:ext cx="640080" cy="640080"/>
          </a:xfrm>
          <a:prstGeom prst="rect">
            <a:avLst/>
          </a:prstGeom>
        </p:spPr>
      </p:pic>
      <p:pic>
        <p:nvPicPr>
          <p:cNvPr id="73" name="Graphic 72" descr="Private Link Integration">
            <a:extLst>
              <a:ext uri="{FF2B5EF4-FFF2-40B4-BE49-F238E27FC236}">
                <a16:creationId xmlns:a16="http://schemas.microsoft.com/office/drawing/2014/main" id="{E789ACCB-B351-BC9A-1A04-B69CDF0F2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20651" y="4549748"/>
            <a:ext cx="498787" cy="498787"/>
          </a:xfrm>
          <a:prstGeom prst="rect">
            <a:avLst/>
          </a:prstGeom>
        </p:spPr>
      </p:pic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01FF3FC-9BE7-3B6E-A0BF-00F03408F9B2}"/>
              </a:ext>
            </a:extLst>
          </p:cNvPr>
          <p:cNvCxnSpPr>
            <a:cxnSpLocks/>
            <a:endCxn id="70" idx="2"/>
          </p:cNvCxnSpPr>
          <p:nvPr/>
        </p:nvCxnSpPr>
        <p:spPr>
          <a:xfrm rot="16200000" flipV="1">
            <a:off x="2050753" y="4036651"/>
            <a:ext cx="926116" cy="413680"/>
          </a:xfrm>
          <a:prstGeom prst="bentConnector3">
            <a:avLst>
              <a:gd name="adj1" fmla="val 633"/>
            </a:avLst>
          </a:prstGeom>
          <a:ln>
            <a:solidFill>
              <a:srgbClr val="FFC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348E988-DD98-6D57-5B7A-0E437804A520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2970045" y="3780433"/>
            <a:ext cx="775121" cy="663234"/>
          </a:xfrm>
          <a:prstGeom prst="bentConnector2">
            <a:avLst/>
          </a:prstGeom>
          <a:ln>
            <a:solidFill>
              <a:srgbClr val="92D05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F3013A6-D537-4BED-D6E2-A5DF993AAF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8503" y="2562466"/>
            <a:ext cx="2666708" cy="1904838"/>
          </a:xfrm>
          <a:prstGeom prst="bentConnector3">
            <a:avLst>
              <a:gd name="adj1" fmla="val 114"/>
            </a:avLst>
          </a:prstGeom>
          <a:ln>
            <a:solidFill>
              <a:srgbClr val="92D05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AEB0DF6-743C-6409-4694-E558E39E0045}"/>
              </a:ext>
            </a:extLst>
          </p:cNvPr>
          <p:cNvCxnSpPr>
            <a:cxnSpLocks/>
            <a:endCxn id="65" idx="3"/>
          </p:cNvCxnSpPr>
          <p:nvPr/>
        </p:nvCxnSpPr>
        <p:spPr>
          <a:xfrm flipH="1">
            <a:off x="4398962" y="2181531"/>
            <a:ext cx="725314" cy="0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08CFF231-2F3E-CB68-59C3-E0D66407EF12}"/>
              </a:ext>
            </a:extLst>
          </p:cNvPr>
          <p:cNvCxnSpPr>
            <a:cxnSpLocks/>
            <a:stCxn id="73" idx="3"/>
            <a:endCxn id="64" idx="3"/>
          </p:cNvCxnSpPr>
          <p:nvPr/>
        </p:nvCxnSpPr>
        <p:spPr>
          <a:xfrm flipV="1">
            <a:off x="3219438" y="2960316"/>
            <a:ext cx="1175317" cy="1838826"/>
          </a:xfrm>
          <a:prstGeom prst="bentConnector3">
            <a:avLst>
              <a:gd name="adj1" fmla="val 157567"/>
            </a:avLst>
          </a:prstGeom>
          <a:ln>
            <a:solidFill>
              <a:srgbClr val="92D05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ctor: Elbow 1030">
            <a:extLst>
              <a:ext uri="{FF2B5EF4-FFF2-40B4-BE49-F238E27FC236}">
                <a16:creationId xmlns:a16="http://schemas.microsoft.com/office/drawing/2014/main" id="{DDEAF82C-9DEF-F3FA-3781-554FB66B281E}"/>
              </a:ext>
            </a:extLst>
          </p:cNvPr>
          <p:cNvCxnSpPr>
            <a:cxnSpLocks/>
            <a:endCxn id="68" idx="3"/>
          </p:cNvCxnSpPr>
          <p:nvPr/>
        </p:nvCxnSpPr>
        <p:spPr>
          <a:xfrm rot="5400000" flipH="1" flipV="1">
            <a:off x="3210543" y="3544393"/>
            <a:ext cx="1197314" cy="1179524"/>
          </a:xfrm>
          <a:prstGeom prst="bentConnector4">
            <a:avLst>
              <a:gd name="adj1" fmla="val -831"/>
              <a:gd name="adj2" fmla="val 152255"/>
            </a:avLst>
          </a:prstGeom>
          <a:ln>
            <a:solidFill>
              <a:srgbClr val="92D05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8A2E17B4-BFB1-FD17-7B5F-292ECE044568}"/>
              </a:ext>
            </a:extLst>
          </p:cNvPr>
          <p:cNvCxnSpPr>
            <a:cxnSpLocks/>
          </p:cNvCxnSpPr>
          <p:nvPr/>
        </p:nvCxnSpPr>
        <p:spPr>
          <a:xfrm flipV="1">
            <a:off x="2970045" y="4433441"/>
            <a:ext cx="0" cy="192505"/>
          </a:xfrm>
          <a:prstGeom prst="line">
            <a:avLst/>
          </a:prstGeom>
          <a:ln>
            <a:solidFill>
              <a:srgbClr val="92D0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56AEB53-C1F3-2B2D-8452-96A4A6A43099}"/>
              </a:ext>
            </a:extLst>
          </p:cNvPr>
          <p:cNvSpPr txBox="1"/>
          <p:nvPr/>
        </p:nvSpPr>
        <p:spPr>
          <a:xfrm>
            <a:off x="1371914" y="5317583"/>
            <a:ext cx="1033196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73">
              <a:defRPr/>
            </a:pPr>
            <a:r>
              <a:rPr lang="en-US" sz="800">
                <a:solidFill>
                  <a:srgbClr val="92D050"/>
                </a:solidFill>
                <a:latin typeface="Segoe UI Semibold"/>
                <a:cs typeface="Segoe UI" pitchFamily="34" charset="0"/>
              </a:rPr>
              <a:t>Proxy / Firewall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0B87903C-BCEE-D799-8617-DD2199C71669}"/>
              </a:ext>
            </a:extLst>
          </p:cNvPr>
          <p:cNvSpPr txBox="1"/>
          <p:nvPr/>
        </p:nvSpPr>
        <p:spPr>
          <a:xfrm>
            <a:off x="1344936" y="4199529"/>
            <a:ext cx="104025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73">
              <a:defRPr/>
            </a:pPr>
            <a:r>
              <a:rPr lang="en-US" sz="800" dirty="0">
                <a:solidFill>
                  <a:srgbClr val="FFC000"/>
                </a:solidFill>
                <a:latin typeface="Segoe UI Semibold"/>
                <a:cs typeface="Segoe UI" pitchFamily="34" charset="0"/>
              </a:rPr>
              <a:t>Authentication and Authorization</a:t>
            </a:r>
          </a:p>
        </p:txBody>
      </p:sp>
      <p:sp>
        <p:nvSpPr>
          <p:cNvPr id="1047" name="Rectangle: Rounded Corners 1046">
            <a:extLst>
              <a:ext uri="{FF2B5EF4-FFF2-40B4-BE49-F238E27FC236}">
                <a16:creationId xmlns:a16="http://schemas.microsoft.com/office/drawing/2014/main" id="{811E9067-EB8F-B1A1-48E3-48F901DF8903}"/>
              </a:ext>
            </a:extLst>
          </p:cNvPr>
          <p:cNvSpPr/>
          <p:nvPr/>
        </p:nvSpPr>
        <p:spPr bwMode="auto">
          <a:xfrm>
            <a:off x="2182356" y="4021107"/>
            <a:ext cx="3018493" cy="23152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solidFill>
              <a:srgbClr val="92D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HTTPS 443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D84B5AA-A5A6-643C-6FE2-1B260EA09DF0}"/>
              </a:ext>
            </a:extLst>
          </p:cNvPr>
          <p:cNvCxnSpPr>
            <a:cxnSpLocks/>
            <a:stCxn id="17" idx="1"/>
            <a:endCxn id="73" idx="2"/>
          </p:cNvCxnSpPr>
          <p:nvPr/>
        </p:nvCxnSpPr>
        <p:spPr>
          <a:xfrm rot="10800000" flipH="1">
            <a:off x="2546201" y="5048535"/>
            <a:ext cx="423844" cy="662984"/>
          </a:xfrm>
          <a:prstGeom prst="bentConnector4">
            <a:avLst>
              <a:gd name="adj1" fmla="val -53935"/>
              <a:gd name="adj2" fmla="val 82700"/>
            </a:avLst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6EF6F2-2671-97B3-D1AC-8A77BA641206}"/>
              </a:ext>
            </a:extLst>
          </p:cNvPr>
          <p:cNvGrpSpPr/>
          <p:nvPr/>
        </p:nvGrpSpPr>
        <p:grpSpPr>
          <a:xfrm>
            <a:off x="9562944" y="2839975"/>
            <a:ext cx="1083668" cy="900844"/>
            <a:chOff x="10486735" y="5658712"/>
            <a:chExt cx="1083668" cy="900844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C0BDA8F-3978-D23C-F8BA-116BB8A2D82C}"/>
                </a:ext>
              </a:extLst>
            </p:cNvPr>
            <p:cNvSpPr/>
            <p:nvPr/>
          </p:nvSpPr>
          <p:spPr bwMode="auto">
            <a:xfrm>
              <a:off x="10486735" y="5658712"/>
              <a:ext cx="1083668" cy="900844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Log Analytics Workspace</a:t>
              </a:r>
            </a:p>
          </p:txBody>
        </p:sp>
        <p:pic>
          <p:nvPicPr>
            <p:cNvPr id="30" name="Graphic 29" descr="Private Link Integration">
              <a:extLst>
                <a:ext uri="{FF2B5EF4-FFF2-40B4-BE49-F238E27FC236}">
                  <a16:creationId xmlns:a16="http://schemas.microsoft.com/office/drawing/2014/main" id="{14CACB6B-4974-9411-2B7B-83C0D279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07463" y="6245808"/>
              <a:ext cx="242212" cy="27432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CF8661-F630-CCBB-2A59-F44C99AC57CF}"/>
              </a:ext>
            </a:extLst>
          </p:cNvPr>
          <p:cNvGrpSpPr/>
          <p:nvPr/>
        </p:nvGrpSpPr>
        <p:grpSpPr>
          <a:xfrm>
            <a:off x="6868607" y="2839975"/>
            <a:ext cx="1083668" cy="905256"/>
            <a:chOff x="6833378" y="2308933"/>
            <a:chExt cx="1083668" cy="90525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605A452-7270-E132-A7D5-3DF4B68062F3}"/>
                </a:ext>
              </a:extLst>
            </p:cNvPr>
            <p:cNvSpPr/>
            <p:nvPr/>
          </p:nvSpPr>
          <p:spPr bwMode="auto">
            <a:xfrm>
              <a:off x="6833378" y="2308933"/>
              <a:ext cx="1083668" cy="905256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Automation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34465BC-B3BC-36E9-4F94-76641023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92332" y="2780285"/>
              <a:ext cx="365760" cy="365760"/>
            </a:xfrm>
            <a:prstGeom prst="rect">
              <a:avLst/>
            </a:prstGeom>
          </p:spPr>
        </p:pic>
      </p:grpSp>
      <p:pic>
        <p:nvPicPr>
          <p:cNvPr id="3" name="Graphic 2" descr="Private Link Integration">
            <a:extLst>
              <a:ext uri="{FF2B5EF4-FFF2-40B4-BE49-F238E27FC236}">
                <a16:creationId xmlns:a16="http://schemas.microsoft.com/office/drawing/2014/main" id="{2EB52107-A4EE-BB78-0667-6D30116783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0303" y="2352432"/>
            <a:ext cx="274320" cy="2743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45A5077-D2BB-A5F5-D48A-7EE4E3C14AC7}"/>
              </a:ext>
            </a:extLst>
          </p:cNvPr>
          <p:cNvGrpSpPr/>
          <p:nvPr/>
        </p:nvGrpSpPr>
        <p:grpSpPr>
          <a:xfrm>
            <a:off x="10912049" y="2585766"/>
            <a:ext cx="1083668" cy="1155053"/>
            <a:chOff x="10925434" y="2530548"/>
            <a:chExt cx="1083668" cy="1155053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4512CA-E04B-DABF-8F71-6C4A30322962}"/>
                </a:ext>
              </a:extLst>
            </p:cNvPr>
            <p:cNvSpPr/>
            <p:nvPr/>
          </p:nvSpPr>
          <p:spPr bwMode="auto">
            <a:xfrm>
              <a:off x="10925434" y="2784757"/>
              <a:ext cx="1083668" cy="900844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Monitor </a:t>
              </a:r>
            </a:p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Private Link Endpoint</a:t>
              </a:r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7B38164-397C-C99B-6E2C-9292EEAFB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286932" y="2530548"/>
              <a:ext cx="365760" cy="365760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ECD07-1563-3A6F-A7E4-A299833A35DE}"/>
              </a:ext>
            </a:extLst>
          </p:cNvPr>
          <p:cNvSpPr/>
          <p:nvPr/>
        </p:nvSpPr>
        <p:spPr bwMode="auto">
          <a:xfrm>
            <a:off x="5279016" y="3437093"/>
            <a:ext cx="1427052" cy="912539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</a:t>
            </a:r>
            <a:b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ExpressRoute / VPN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5C7C04-71C1-5A1C-743D-B3054B7B3AFB}"/>
              </a:ext>
            </a:extLst>
          </p:cNvPr>
          <p:cNvGrpSpPr/>
          <p:nvPr/>
        </p:nvGrpSpPr>
        <p:grpSpPr>
          <a:xfrm>
            <a:off x="5548615" y="3880165"/>
            <a:ext cx="887854" cy="370435"/>
            <a:chOff x="5878328" y="3748133"/>
            <a:chExt cx="887854" cy="37043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0DE9EFC-724E-2908-11E7-3EDBE5F4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00422" y="3748133"/>
              <a:ext cx="365760" cy="36576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0D07A59-318A-1A1D-E10E-812E123C9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78328" y="3752808"/>
              <a:ext cx="365760" cy="365760"/>
            </a:xfrm>
            <a:prstGeom prst="rect">
              <a:avLst/>
            </a:prstGeom>
          </p:spPr>
        </p:pic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0BF4CE3-A9D0-7FBD-128D-4582F63B9ECB}"/>
              </a:ext>
            </a:extLst>
          </p:cNvPr>
          <p:cNvSpPr/>
          <p:nvPr/>
        </p:nvSpPr>
        <p:spPr bwMode="auto">
          <a:xfrm>
            <a:off x="10906535" y="1335726"/>
            <a:ext cx="1083668" cy="810443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Arc </a:t>
            </a:r>
          </a:p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Private Link Endpoint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DA317AA0-8013-A34E-B0F0-3763874A0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11273547" y="2037172"/>
            <a:ext cx="365760" cy="36576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56538D5A-7098-D557-A222-9BDC30AFE02F}"/>
              </a:ext>
            </a:extLst>
          </p:cNvPr>
          <p:cNvGrpSpPr/>
          <p:nvPr/>
        </p:nvGrpSpPr>
        <p:grpSpPr>
          <a:xfrm>
            <a:off x="8161488" y="2585766"/>
            <a:ext cx="1083668" cy="1155053"/>
            <a:chOff x="10925434" y="2530548"/>
            <a:chExt cx="1083668" cy="1155053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4BB72E3-3A8E-6965-C50F-35BE6276605C}"/>
                </a:ext>
              </a:extLst>
            </p:cNvPr>
            <p:cNvSpPr/>
            <p:nvPr/>
          </p:nvSpPr>
          <p:spPr bwMode="auto">
            <a:xfrm>
              <a:off x="10925434" y="2784757"/>
              <a:ext cx="1083668" cy="900844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Automation  </a:t>
              </a:r>
            </a:p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Private Link Endpoint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5342E9F3-70D8-6D15-6420-8E614CA4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286932" y="2530548"/>
              <a:ext cx="365760" cy="365760"/>
            </a:xfrm>
            <a:prstGeom prst="rect">
              <a:avLst/>
            </a:prstGeom>
          </p:spPr>
        </p:pic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19ED4DA-8AEC-C6BC-ADDB-FDB391879EC1}"/>
              </a:ext>
            </a:extLst>
          </p:cNvPr>
          <p:cNvSpPr/>
          <p:nvPr/>
        </p:nvSpPr>
        <p:spPr bwMode="auto">
          <a:xfrm>
            <a:off x="10969804" y="3601537"/>
            <a:ext cx="968158" cy="634705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Monitor </a:t>
            </a:r>
          </a:p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Private Link Scope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B22F4A7-ED65-3D64-B5E2-A51098E061D7}"/>
              </a:ext>
            </a:extLst>
          </p:cNvPr>
          <p:cNvSpPr/>
          <p:nvPr/>
        </p:nvSpPr>
        <p:spPr bwMode="auto">
          <a:xfrm>
            <a:off x="10972348" y="957484"/>
            <a:ext cx="968158" cy="532305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Azure Arc</a:t>
            </a:r>
          </a:p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Private Link Scope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4F3A06E-8330-0075-BB10-ACA520D040D7}"/>
              </a:ext>
            </a:extLst>
          </p:cNvPr>
          <p:cNvCxnSpPr>
            <a:stCxn id="54" idx="1"/>
            <a:endCxn id="31" idx="3"/>
          </p:cNvCxnSpPr>
          <p:nvPr/>
        </p:nvCxnSpPr>
        <p:spPr>
          <a:xfrm flipH="1">
            <a:off x="7952275" y="3290397"/>
            <a:ext cx="209213" cy="220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4FC89BD6-AD43-7CCE-B181-741D339A936B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10104778" y="3740820"/>
            <a:ext cx="865026" cy="17807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3869E59-3B6A-7024-B1F9-74E05B42EE92}"/>
              </a:ext>
            </a:extLst>
          </p:cNvPr>
          <p:cNvSpPr/>
          <p:nvPr/>
        </p:nvSpPr>
        <p:spPr bwMode="auto">
          <a:xfrm>
            <a:off x="7932458" y="1512766"/>
            <a:ext cx="1308878" cy="493776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Hybrid Compute resource provider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373F52F-41D3-2E4D-9A5B-423FECF740AA}"/>
              </a:ext>
            </a:extLst>
          </p:cNvPr>
          <p:cNvSpPr/>
          <p:nvPr/>
        </p:nvSpPr>
        <p:spPr bwMode="auto">
          <a:xfrm>
            <a:off x="9345520" y="1516494"/>
            <a:ext cx="1307592" cy="489870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Guest Configuration resource provider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1187289-C82F-D4FA-3408-17EE1115D44C}"/>
              </a:ext>
            </a:extLst>
          </p:cNvPr>
          <p:cNvCxnSpPr>
            <a:cxnSpLocks/>
            <a:stCxn id="56" idx="1"/>
            <a:endCxn id="77" idx="0"/>
          </p:cNvCxnSpPr>
          <p:nvPr/>
        </p:nvCxnSpPr>
        <p:spPr>
          <a:xfrm rot="10800000" flipV="1">
            <a:off x="8586898" y="1223636"/>
            <a:ext cx="2385451" cy="289129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13C097B-35D5-FF56-AA77-4CF7A76838E7}"/>
              </a:ext>
            </a:extLst>
          </p:cNvPr>
          <p:cNvCxnSpPr>
            <a:cxnSpLocks/>
            <a:stCxn id="56" idx="1"/>
            <a:endCxn id="79" idx="0"/>
          </p:cNvCxnSpPr>
          <p:nvPr/>
        </p:nvCxnSpPr>
        <p:spPr>
          <a:xfrm rot="10800000" flipV="1">
            <a:off x="9999316" y="1223636"/>
            <a:ext cx="973032" cy="292857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>
            <a:extLst>
              <a:ext uri="{FF2B5EF4-FFF2-40B4-BE49-F238E27FC236}">
                <a16:creationId xmlns:a16="http://schemas.microsoft.com/office/drawing/2014/main" id="{8CBE2BA1-AF2F-D1DD-25AA-69865EAFB0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13717" y="4660204"/>
            <a:ext cx="357650" cy="357650"/>
          </a:xfrm>
          <a:prstGeom prst="rect">
            <a:avLst/>
          </a:prstGeom>
        </p:spPr>
      </p:pic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A7381A49-9BAA-2479-D80A-52C354696F7C}"/>
              </a:ext>
            </a:extLst>
          </p:cNvPr>
          <p:cNvCxnSpPr>
            <a:cxnSpLocks/>
            <a:stCxn id="91" idx="2"/>
            <a:endCxn id="17" idx="0"/>
          </p:cNvCxnSpPr>
          <p:nvPr/>
        </p:nvCxnSpPr>
        <p:spPr>
          <a:xfrm rot="5400000">
            <a:off x="5378995" y="4664373"/>
            <a:ext cx="260067" cy="967028"/>
          </a:xfrm>
          <a:prstGeom prst="bentConnector3">
            <a:avLst>
              <a:gd name="adj1" fmla="val 50000"/>
            </a:avLst>
          </a:prstGeom>
          <a:ln>
            <a:solidFill>
              <a:srgbClr val="F4540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2DA0AB4-11E4-731D-1849-A14C550CC42D}"/>
              </a:ext>
            </a:extLst>
          </p:cNvPr>
          <p:cNvCxnSpPr>
            <a:cxnSpLocks/>
            <a:stCxn id="91" idx="0"/>
            <a:endCxn id="12" idx="2"/>
          </p:cNvCxnSpPr>
          <p:nvPr/>
        </p:nvCxnSpPr>
        <p:spPr>
          <a:xfrm flipV="1">
            <a:off x="5992542" y="4349632"/>
            <a:ext cx="0" cy="310572"/>
          </a:xfrm>
          <a:prstGeom prst="line">
            <a:avLst/>
          </a:prstGeom>
          <a:ln>
            <a:solidFill>
              <a:srgbClr val="F4540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229FF72-EB88-FCB8-4623-83CA1368DAC5}"/>
              </a:ext>
            </a:extLst>
          </p:cNvPr>
          <p:cNvCxnSpPr>
            <a:stCxn id="12" idx="0"/>
          </p:cNvCxnSpPr>
          <p:nvPr/>
        </p:nvCxnSpPr>
        <p:spPr>
          <a:xfrm flipV="1">
            <a:off x="5992542" y="2626752"/>
            <a:ext cx="0" cy="810341"/>
          </a:xfrm>
          <a:prstGeom prst="straightConnector1">
            <a:avLst/>
          </a:prstGeom>
          <a:ln>
            <a:solidFill>
              <a:srgbClr val="F4540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46B6894-EC8A-FD00-CA13-8D04A59BE778}"/>
              </a:ext>
            </a:extLst>
          </p:cNvPr>
          <p:cNvSpPr txBox="1"/>
          <p:nvPr/>
        </p:nvSpPr>
        <p:spPr>
          <a:xfrm>
            <a:off x="5872236" y="5016536"/>
            <a:ext cx="1830757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473">
              <a:defRPr/>
            </a:pPr>
            <a:r>
              <a:rPr lang="en-US" sz="800">
                <a:solidFill>
                  <a:srgbClr val="F4540C"/>
                </a:solidFill>
                <a:latin typeface="Segoe UI Semibold"/>
                <a:cs typeface="Segoe UI" pitchFamily="34" charset="0"/>
              </a:rPr>
              <a:t>On-premises / Cloud network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654A431-89F5-6148-71BC-1015F56D2FD6}"/>
              </a:ext>
            </a:extLst>
          </p:cNvPr>
          <p:cNvGrpSpPr/>
          <p:nvPr/>
        </p:nvGrpSpPr>
        <p:grpSpPr>
          <a:xfrm>
            <a:off x="98264" y="1564716"/>
            <a:ext cx="1193756" cy="2204977"/>
            <a:chOff x="72524" y="1915610"/>
            <a:chExt cx="1193756" cy="220497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24320DC-53FE-1456-82FA-59FD126224CF}"/>
                </a:ext>
              </a:extLst>
            </p:cNvPr>
            <p:cNvSpPr/>
            <p:nvPr/>
          </p:nvSpPr>
          <p:spPr bwMode="auto">
            <a:xfrm>
              <a:off x="72524" y="1915610"/>
              <a:ext cx="1193756" cy="220497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Internet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2A64478-89EB-6B64-BCA4-52D3F3212E6B}"/>
                </a:ext>
              </a:extLst>
            </p:cNvPr>
            <p:cNvGrpSpPr/>
            <p:nvPr/>
          </p:nvGrpSpPr>
          <p:grpSpPr>
            <a:xfrm>
              <a:off x="167851" y="2713428"/>
              <a:ext cx="1004807" cy="1224170"/>
              <a:chOff x="167851" y="2713428"/>
              <a:chExt cx="1004807" cy="122417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B013FA5-2DB5-2B3A-F70F-466EF99C2A15}"/>
                  </a:ext>
                </a:extLst>
              </p:cNvPr>
              <p:cNvSpPr/>
              <p:nvPr/>
            </p:nvSpPr>
            <p:spPr bwMode="auto">
              <a:xfrm>
                <a:off x="167851" y="2713428"/>
                <a:ext cx="1004807" cy="1224170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Setup Scripts and Installation Packages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01D91FC2-327B-D4C5-22D2-DEC2C9B2A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85802" y="349420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32859BEF-B908-F628-9397-C24E6A97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5802" y="2270037"/>
              <a:ext cx="365760" cy="365760"/>
            </a:xfrm>
            <a:prstGeom prst="rect">
              <a:avLst/>
            </a:prstGeom>
          </p:spPr>
        </p:pic>
      </p:grp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F7605FD0-CEFD-803A-0329-4AC04A7CB6E1}"/>
              </a:ext>
            </a:extLst>
          </p:cNvPr>
          <p:cNvCxnSpPr>
            <a:cxnSpLocks/>
            <a:stCxn id="29" idx="2"/>
            <a:endCxn id="73" idx="1"/>
          </p:cNvCxnSpPr>
          <p:nvPr/>
        </p:nvCxnSpPr>
        <p:spPr>
          <a:xfrm rot="16200000" flipH="1">
            <a:off x="1102104" y="3180595"/>
            <a:ext cx="1212438" cy="2024656"/>
          </a:xfrm>
          <a:prstGeom prst="bentConnector2">
            <a:avLst/>
          </a:prstGeom>
          <a:ln>
            <a:solidFill>
              <a:srgbClr val="92D05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86">
            <a:extLst>
              <a:ext uri="{FF2B5EF4-FFF2-40B4-BE49-F238E27FC236}">
                <a16:creationId xmlns:a16="http://schemas.microsoft.com/office/drawing/2014/main" id="{95BF25E7-EAE6-D617-EE6F-B79518D1C66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598753" y="898440"/>
            <a:ext cx="517998" cy="5179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0F83C11-116A-DBAA-A97C-4A8BE4C8A51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56648" y="2107862"/>
            <a:ext cx="365760" cy="365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A904A3-74BF-EA92-B096-BB01C03C065C}"/>
              </a:ext>
            </a:extLst>
          </p:cNvPr>
          <p:cNvGrpSpPr/>
          <p:nvPr/>
        </p:nvGrpSpPr>
        <p:grpSpPr>
          <a:xfrm>
            <a:off x="2704637" y="6226565"/>
            <a:ext cx="4641754" cy="504152"/>
            <a:chOff x="2325413" y="6190106"/>
            <a:chExt cx="4641754" cy="504152"/>
          </a:xfrm>
        </p:grpSpPr>
        <p:pic>
          <p:nvPicPr>
            <p:cNvPr id="27" name="Picture 26" descr="A yellow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F34B7900-0B1B-C66A-3FE0-72877ECC7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972" y="6293047"/>
              <a:ext cx="601110" cy="359713"/>
            </a:xfrm>
            <a:prstGeom prst="rect">
              <a:avLst/>
            </a:prstGeom>
          </p:spPr>
        </p:pic>
        <p:pic>
          <p:nvPicPr>
            <p:cNvPr id="35" name="Picture 34" descr="Icon&#10;&#10;Description automatically generated">
              <a:extLst>
                <a:ext uri="{FF2B5EF4-FFF2-40B4-BE49-F238E27FC236}">
                  <a16:creationId xmlns:a16="http://schemas.microsoft.com/office/drawing/2014/main" id="{A4B0593D-3886-0113-67B3-E750FCAD6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015" y="6190106"/>
              <a:ext cx="504152" cy="5041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DCE952-3300-C791-D420-B67F4656F791}"/>
                </a:ext>
              </a:extLst>
            </p:cNvPr>
            <p:cNvSpPr txBox="1"/>
            <p:nvPr/>
          </p:nvSpPr>
          <p:spPr>
            <a:xfrm>
              <a:off x="2536480" y="6288294"/>
              <a:ext cx="1595725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 dirty="0"/>
                <a:t>Azure Local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14BE99C-5CAC-1BE3-E9AE-995F71F89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25413" y="6234114"/>
              <a:ext cx="439962" cy="429444"/>
            </a:xfrm>
            <a:prstGeom prst="rect">
              <a:avLst/>
            </a:prstGeom>
            <a:effectLst/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E69A554-1791-25E4-C6EF-320E6A2CE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069693" y="6305445"/>
              <a:ext cx="1165432" cy="347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15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Arc resource bridge (ARB) 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workflow architecture</a:t>
            </a:r>
            <a:endParaRPr lang="en-US" spc="-50" dirty="0">
              <a:latin typeface="Segoe UI Semibold (Headings)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C693A4-1F3C-D7B6-0D76-1590CDA2D812}"/>
              </a:ext>
            </a:extLst>
          </p:cNvPr>
          <p:cNvSpPr/>
          <p:nvPr/>
        </p:nvSpPr>
        <p:spPr bwMode="auto">
          <a:xfrm>
            <a:off x="2848495" y="4524337"/>
            <a:ext cx="9193875" cy="212964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DB4D70-B03E-9122-A5B0-5B90EF8BB5A2}"/>
              </a:ext>
            </a:extLst>
          </p:cNvPr>
          <p:cNvSpPr/>
          <p:nvPr/>
        </p:nvSpPr>
        <p:spPr bwMode="auto">
          <a:xfrm>
            <a:off x="275984" y="1914758"/>
            <a:ext cx="1807497" cy="1461133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Deployment </a:t>
            </a:r>
            <a:b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machine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DDD4D2-79BF-990E-7CD7-A39EC8548E86}"/>
              </a:ext>
            </a:extLst>
          </p:cNvPr>
          <p:cNvSpPr/>
          <p:nvPr/>
        </p:nvSpPr>
        <p:spPr bwMode="auto">
          <a:xfrm>
            <a:off x="2848495" y="981760"/>
            <a:ext cx="9193875" cy="3412900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1EF383-94D4-0132-67C3-B83BE40B88A5}"/>
              </a:ext>
            </a:extLst>
          </p:cNvPr>
          <p:cNvSpPr/>
          <p:nvPr/>
        </p:nvSpPr>
        <p:spPr bwMode="auto">
          <a:xfrm>
            <a:off x="3637112" y="1132886"/>
            <a:ext cx="4098636" cy="2175576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ARB artifact download sources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B7B3B7-056B-2ECC-1311-3D5DF4FB970D}"/>
              </a:ext>
            </a:extLst>
          </p:cNvPr>
          <p:cNvSpPr/>
          <p:nvPr/>
        </p:nvSpPr>
        <p:spPr bwMode="auto">
          <a:xfrm>
            <a:off x="7819504" y="1132886"/>
            <a:ext cx="4096512" cy="2175576"/>
          </a:xfrm>
          <a:prstGeom prst="roundRect">
            <a:avLst>
              <a:gd name="adj" fmla="val 4645"/>
            </a:avLst>
          </a:prstGeom>
          <a:solidFill>
            <a:schemeClr val="accent1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Required Azure endpoint for Arc operations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1E8364-08AF-15B5-FEF9-22098D7C5E04}"/>
              </a:ext>
            </a:extLst>
          </p:cNvPr>
          <p:cNvGrpSpPr/>
          <p:nvPr/>
        </p:nvGrpSpPr>
        <p:grpSpPr>
          <a:xfrm>
            <a:off x="7987017" y="1598576"/>
            <a:ext cx="3761486" cy="1523904"/>
            <a:chOff x="7759504" y="1671204"/>
            <a:chExt cx="4032077" cy="1523904"/>
          </a:xfrm>
          <a:solidFill>
            <a:schemeClr val="accent1">
              <a:lumMod val="50000"/>
            </a:scheme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82E200-EB45-0280-033E-8D4E89DE20F2}"/>
                </a:ext>
              </a:extLst>
            </p:cNvPr>
            <p:cNvSpPr/>
            <p:nvPr/>
          </p:nvSpPr>
          <p:spPr bwMode="auto">
            <a:xfrm>
              <a:off x="7759504" y="1671204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Guest Notification Service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2E49156-0279-AD28-78E9-23A5D19E52D1}"/>
                </a:ext>
              </a:extLst>
            </p:cNvPr>
            <p:cNvSpPr/>
            <p:nvPr/>
          </p:nvSpPr>
          <p:spPr bwMode="auto">
            <a:xfrm>
              <a:off x="7759504" y="1987386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Linux Geneva Service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3FF5DB7-DACF-5F1F-6098-778BB1C4743A}"/>
                </a:ext>
              </a:extLst>
            </p:cNvPr>
            <p:cNvSpPr/>
            <p:nvPr/>
          </p:nvSpPr>
          <p:spPr bwMode="auto">
            <a:xfrm>
              <a:off x="7759504" y="2304742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Event Data Service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05FA9D5-E11B-74C4-0503-96DC317F6751}"/>
                </a:ext>
              </a:extLst>
            </p:cNvPr>
            <p:cNvSpPr/>
            <p:nvPr/>
          </p:nvSpPr>
          <p:spPr bwMode="auto">
            <a:xfrm>
              <a:off x="7759504" y="2623214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Azure Health Data Services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998AF5D-0F93-8534-A29C-CB2CBA089375}"/>
                </a:ext>
              </a:extLst>
            </p:cNvPr>
            <p:cNvSpPr/>
            <p:nvPr/>
          </p:nvSpPr>
          <p:spPr bwMode="auto">
            <a:xfrm>
              <a:off x="7759504" y="2938348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Azure Diagnostic Data Services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F6D1DCA-5F8E-0F08-4181-7A15C4EB12A2}"/>
                </a:ext>
              </a:extLst>
            </p:cNvPr>
            <p:cNvSpPr/>
            <p:nvPr/>
          </p:nvSpPr>
          <p:spPr bwMode="auto">
            <a:xfrm>
              <a:off x="9804839" y="1671204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Arc Cluster Connect Service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0B4A067-88CA-14BC-F19A-D02413C95435}"/>
                </a:ext>
              </a:extLst>
            </p:cNvPr>
            <p:cNvSpPr/>
            <p:nvPr/>
          </p:nvSpPr>
          <p:spPr bwMode="auto">
            <a:xfrm>
              <a:off x="9804839" y="1987386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Hybrid Identity Service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CFBCA2E-DD62-E1F2-9003-C422162B8001}"/>
                </a:ext>
              </a:extLst>
            </p:cNvPr>
            <p:cNvSpPr/>
            <p:nvPr/>
          </p:nvSpPr>
          <p:spPr bwMode="auto">
            <a:xfrm>
              <a:off x="9804839" y="2304742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Azure Arc Agent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86C0AF5-67A7-2035-0864-433A2825686C}"/>
                </a:ext>
              </a:extLst>
            </p:cNvPr>
            <p:cNvSpPr/>
            <p:nvPr/>
          </p:nvSpPr>
          <p:spPr bwMode="auto">
            <a:xfrm>
              <a:off x="9804839" y="2623214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Azure Graph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07731F0-2BEE-133E-FCB8-F08DF9D9326C}"/>
                </a:ext>
              </a:extLst>
            </p:cNvPr>
            <p:cNvSpPr/>
            <p:nvPr/>
          </p:nvSpPr>
          <p:spPr bwMode="auto">
            <a:xfrm>
              <a:off x="9804839" y="2938348"/>
              <a:ext cx="1986742" cy="25676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</a:rPr>
                <a:t>Azure Resource Manager</a:t>
              </a:r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D08F896E-4B76-485E-4F94-A2E56900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1291" y="1171104"/>
            <a:ext cx="365760" cy="3657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ADD825E-9924-B077-CCB0-96983C4FCD7A}"/>
              </a:ext>
            </a:extLst>
          </p:cNvPr>
          <p:cNvGrpSpPr/>
          <p:nvPr/>
        </p:nvGrpSpPr>
        <p:grpSpPr>
          <a:xfrm>
            <a:off x="3731352" y="1598576"/>
            <a:ext cx="3910155" cy="1600558"/>
            <a:chOff x="2990039" y="1691012"/>
            <a:chExt cx="3910155" cy="1600558"/>
          </a:xfrm>
          <a:solidFill>
            <a:schemeClr val="bg2">
              <a:lumMod val="75000"/>
            </a:schemeClr>
          </a:solidFill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77C3484-E1C5-4E7B-C893-10EF61B37DF3}"/>
                </a:ext>
              </a:extLst>
            </p:cNvPr>
            <p:cNvSpPr/>
            <p:nvPr/>
          </p:nvSpPr>
          <p:spPr bwMode="auto">
            <a:xfrm>
              <a:off x="2990039" y="2798100"/>
              <a:ext cx="1925781" cy="49347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50" dirty="0">
                  <a:solidFill>
                    <a:srgbClr val="FFFFFF"/>
                  </a:solidFill>
                  <a:latin typeface="Segoe UI Semibold"/>
                </a:rPr>
                <a:t>Kubernetes Virtual Appliance (KVA) </a:t>
              </a:r>
              <a:r>
                <a:rPr kumimoji="0" lang="en-US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Management Operator </a:t>
              </a:r>
              <a:br>
                <a:rPr kumimoji="0" lang="en-US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</a:br>
              <a:r>
                <a:rPr kumimoji="0" lang="en-US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Container Image Registry</a:t>
              </a:r>
              <a:endParaRPr lang="en-US" sz="950" dirty="0">
                <a:solidFill>
                  <a:srgbClr val="FFFFFF"/>
                </a:solidFill>
                <a:latin typeface="Segoe UI Semibold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BE2DA94-8E75-8524-7FA6-7D0B0512E57B}"/>
                </a:ext>
              </a:extLst>
            </p:cNvPr>
            <p:cNvSpPr/>
            <p:nvPr/>
          </p:nvSpPr>
          <p:spPr bwMode="auto">
            <a:xfrm>
              <a:off x="4974413" y="1691012"/>
              <a:ext cx="1925781" cy="49347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Arc-enabled Kubernetes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Container Image Registry</a:t>
              </a:r>
              <a:endParaRPr lang="en-US" sz="1000" dirty="0">
                <a:solidFill>
                  <a:srgbClr val="FFFFFF"/>
                </a:solidFill>
                <a:latin typeface="Segoe UI Semibold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ADC276F-DACD-5A46-CA82-4E3C43C751FB}"/>
                </a:ext>
              </a:extLst>
            </p:cNvPr>
            <p:cNvSpPr/>
            <p:nvPr/>
          </p:nvSpPr>
          <p:spPr bwMode="auto">
            <a:xfrm>
              <a:off x="2990039" y="2244556"/>
              <a:ext cx="1925781" cy="49347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Azure Container Registry (ACR)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AE4CEA59-FE73-DC66-0A71-EF53FEED5251}"/>
                </a:ext>
              </a:extLst>
            </p:cNvPr>
            <p:cNvSpPr/>
            <p:nvPr/>
          </p:nvSpPr>
          <p:spPr bwMode="auto">
            <a:xfrm>
              <a:off x="2990039" y="1691012"/>
              <a:ext cx="1925781" cy="49347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Microsoft Container Registry (MCR)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C002C501-8E23-7FE1-E655-1801FCE32896}"/>
                </a:ext>
              </a:extLst>
            </p:cNvPr>
            <p:cNvSpPr/>
            <p:nvPr/>
          </p:nvSpPr>
          <p:spPr bwMode="auto">
            <a:xfrm>
              <a:off x="4974413" y="2244556"/>
              <a:ext cx="1925781" cy="49347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Microsoft Packages Manager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CB5A85A-DB5A-00FA-8954-EC412F1CD813}"/>
                </a:ext>
              </a:extLst>
            </p:cNvPr>
            <p:cNvSpPr/>
            <p:nvPr/>
          </p:nvSpPr>
          <p:spPr bwMode="auto">
            <a:xfrm>
              <a:off x="4974413" y="2798100"/>
              <a:ext cx="1925781" cy="493470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Azure Blob Storage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FB073931-E5D3-7A99-27E8-24A9EA420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1352" y="1171104"/>
            <a:ext cx="365760" cy="36576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FFB02CF7-C675-D2E5-F87A-8D61C9B3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4192" y="1039949"/>
            <a:ext cx="457200" cy="4572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7C61FDF-D091-37A7-020D-7EE1ACFFDBA2}"/>
              </a:ext>
            </a:extLst>
          </p:cNvPr>
          <p:cNvGrpSpPr/>
          <p:nvPr/>
        </p:nvGrpSpPr>
        <p:grpSpPr>
          <a:xfrm>
            <a:off x="5406538" y="3525521"/>
            <a:ext cx="1635297" cy="731757"/>
            <a:chOff x="5860967" y="4926853"/>
            <a:chExt cx="1635297" cy="731757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23199CF-99F3-95CE-7A8C-13384A60E09D}"/>
                </a:ext>
              </a:extLst>
            </p:cNvPr>
            <p:cNvSpPr/>
            <p:nvPr/>
          </p:nvSpPr>
          <p:spPr bwMode="auto">
            <a:xfrm>
              <a:off x="5860967" y="4926853"/>
              <a:ext cx="1635297" cy="731757"/>
            </a:xfrm>
            <a:prstGeom prst="roundRect">
              <a:avLst>
                <a:gd name="adj" fmla="val 4645"/>
              </a:avLst>
            </a:prstGeom>
            <a:solidFill>
              <a:srgbClr val="04202C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ARB ARM resource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9D69C648-70AD-43EC-0E18-6AE2413AE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95735" y="5220480"/>
              <a:ext cx="365760" cy="36576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E7814EA-3555-3B60-8680-68815C97BD0A}"/>
              </a:ext>
            </a:extLst>
          </p:cNvPr>
          <p:cNvGrpSpPr/>
          <p:nvPr/>
        </p:nvGrpSpPr>
        <p:grpSpPr>
          <a:xfrm>
            <a:off x="3637112" y="3525522"/>
            <a:ext cx="1635297" cy="731757"/>
            <a:chOff x="3912062" y="4926853"/>
            <a:chExt cx="1635297" cy="73175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3D490B01-06DF-13BB-C9D1-8422AD7CFEBE}"/>
                </a:ext>
              </a:extLst>
            </p:cNvPr>
            <p:cNvSpPr/>
            <p:nvPr/>
          </p:nvSpPr>
          <p:spPr bwMode="auto">
            <a:xfrm>
              <a:off x="3912062" y="4926853"/>
              <a:ext cx="1635297" cy="73175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Secure File Storage</a:t>
              </a: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C047E357-4446-83D3-3507-BF71AD83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1362" y="5220480"/>
              <a:ext cx="365760" cy="36576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C23324C-88C3-D0C3-F869-E350904BD3BA}"/>
              </a:ext>
            </a:extLst>
          </p:cNvPr>
          <p:cNvGrpSpPr/>
          <p:nvPr/>
        </p:nvGrpSpPr>
        <p:grpSpPr>
          <a:xfrm>
            <a:off x="3371091" y="4637119"/>
            <a:ext cx="3254139" cy="915160"/>
            <a:chOff x="5531056" y="4885341"/>
            <a:chExt cx="3254139" cy="91516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7BC9BDC6-EEC6-29FA-8A45-F0859ADF4724}"/>
                </a:ext>
              </a:extLst>
            </p:cNvPr>
            <p:cNvSpPr/>
            <p:nvPr/>
          </p:nvSpPr>
          <p:spPr bwMode="auto">
            <a:xfrm>
              <a:off x="5531056" y="4885341"/>
              <a:ext cx="3254139" cy="91516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Virtual environment infrastructure control plane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(VMware vCenter, SCVMM, Azure Local)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8D8F33B-3F6E-CBA7-7028-66D1CC4BFA33}"/>
                </a:ext>
              </a:extLst>
            </p:cNvPr>
            <p:cNvGrpSpPr/>
            <p:nvPr/>
          </p:nvGrpSpPr>
          <p:grpSpPr>
            <a:xfrm>
              <a:off x="6512120" y="5342921"/>
              <a:ext cx="1292009" cy="381778"/>
              <a:chOff x="2845093" y="5626856"/>
              <a:chExt cx="1292009" cy="381778"/>
            </a:xfrm>
          </p:grpSpPr>
          <p:pic>
            <p:nvPicPr>
              <p:cNvPr id="80" name="Picture 79" descr="A blue and white logo&#10;&#10;Description automatically generated">
                <a:extLst>
                  <a:ext uri="{FF2B5EF4-FFF2-40B4-BE49-F238E27FC236}">
                    <a16:creationId xmlns:a16="http://schemas.microsoft.com/office/drawing/2014/main" id="{37DD69D0-9EA7-0C83-174B-9CA5E853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1629" y="5626856"/>
                <a:ext cx="333012" cy="365760"/>
              </a:xfrm>
              <a:prstGeom prst="rect">
                <a:avLst/>
              </a:prstGeom>
            </p:spPr>
          </p:pic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CD79984-1742-2F88-60A0-18B0AEFF4EA2}"/>
                  </a:ext>
                </a:extLst>
              </p:cNvPr>
              <p:cNvSpPr/>
              <p:nvPr/>
            </p:nvSpPr>
            <p:spPr>
              <a:xfrm>
                <a:off x="2845093" y="5626856"/>
                <a:ext cx="365760" cy="365760"/>
              </a:xfrm>
              <a:custGeom>
                <a:avLst/>
                <a:gdLst>
                  <a:gd name="connsiteX0" fmla="*/ 223171 w 238315"/>
                  <a:gd name="connsiteY0" fmla="*/ 0 h 238029"/>
                  <a:gd name="connsiteX1" fmla="*/ 88678 w 238315"/>
                  <a:gd name="connsiteY1" fmla="*/ 0 h 238029"/>
                  <a:gd name="connsiteX2" fmla="*/ 73533 w 238315"/>
                  <a:gd name="connsiteY2" fmla="*/ 15240 h 238029"/>
                  <a:gd name="connsiteX3" fmla="*/ 73533 w 238315"/>
                  <a:gd name="connsiteY3" fmla="*/ 71057 h 238029"/>
                  <a:gd name="connsiteX4" fmla="*/ 15145 w 238315"/>
                  <a:gd name="connsiteY4" fmla="*/ 71057 h 238029"/>
                  <a:gd name="connsiteX5" fmla="*/ 0 w 238315"/>
                  <a:gd name="connsiteY5" fmla="*/ 86297 h 238029"/>
                  <a:gd name="connsiteX6" fmla="*/ 0 w 238315"/>
                  <a:gd name="connsiteY6" fmla="*/ 222790 h 238029"/>
                  <a:gd name="connsiteX7" fmla="*/ 15145 w 238315"/>
                  <a:gd name="connsiteY7" fmla="*/ 238030 h 238029"/>
                  <a:gd name="connsiteX8" fmla="*/ 149638 w 238315"/>
                  <a:gd name="connsiteY8" fmla="*/ 238030 h 238029"/>
                  <a:gd name="connsiteX9" fmla="*/ 164783 w 238315"/>
                  <a:gd name="connsiteY9" fmla="*/ 222790 h 238029"/>
                  <a:gd name="connsiteX10" fmla="*/ 164783 w 238315"/>
                  <a:gd name="connsiteY10" fmla="*/ 166973 h 238029"/>
                  <a:gd name="connsiteX11" fmla="*/ 223171 w 238315"/>
                  <a:gd name="connsiteY11" fmla="*/ 166973 h 238029"/>
                  <a:gd name="connsiteX12" fmla="*/ 238315 w 238315"/>
                  <a:gd name="connsiteY12" fmla="*/ 151733 h 238029"/>
                  <a:gd name="connsiteX13" fmla="*/ 238315 w 238315"/>
                  <a:gd name="connsiteY13" fmla="*/ 15240 h 238029"/>
                  <a:gd name="connsiteX14" fmla="*/ 223171 w 238315"/>
                  <a:gd name="connsiteY14" fmla="*/ 0 h 238029"/>
                  <a:gd name="connsiteX15" fmla="*/ 228790 w 238315"/>
                  <a:gd name="connsiteY15" fmla="*/ 151733 h 238029"/>
                  <a:gd name="connsiteX16" fmla="*/ 223171 w 238315"/>
                  <a:gd name="connsiteY16" fmla="*/ 157448 h 238029"/>
                  <a:gd name="connsiteX17" fmla="*/ 155258 w 238315"/>
                  <a:gd name="connsiteY17" fmla="*/ 157448 h 238029"/>
                  <a:gd name="connsiteX18" fmla="*/ 155258 w 238315"/>
                  <a:gd name="connsiteY18" fmla="*/ 222790 h 238029"/>
                  <a:gd name="connsiteX19" fmla="*/ 149638 w 238315"/>
                  <a:gd name="connsiteY19" fmla="*/ 228505 h 238029"/>
                  <a:gd name="connsiteX20" fmla="*/ 15145 w 238315"/>
                  <a:gd name="connsiteY20" fmla="*/ 228505 h 238029"/>
                  <a:gd name="connsiteX21" fmla="*/ 9525 w 238315"/>
                  <a:gd name="connsiteY21" fmla="*/ 222790 h 238029"/>
                  <a:gd name="connsiteX22" fmla="*/ 9525 w 238315"/>
                  <a:gd name="connsiteY22" fmla="*/ 86297 h 238029"/>
                  <a:gd name="connsiteX23" fmla="*/ 15145 w 238315"/>
                  <a:gd name="connsiteY23" fmla="*/ 80582 h 238029"/>
                  <a:gd name="connsiteX24" fmla="*/ 83153 w 238315"/>
                  <a:gd name="connsiteY24" fmla="*/ 80582 h 238029"/>
                  <a:gd name="connsiteX25" fmla="*/ 83153 w 238315"/>
                  <a:gd name="connsiteY25" fmla="*/ 15240 h 238029"/>
                  <a:gd name="connsiteX26" fmla="*/ 88773 w 238315"/>
                  <a:gd name="connsiteY26" fmla="*/ 9525 h 238029"/>
                  <a:gd name="connsiteX27" fmla="*/ 223266 w 238315"/>
                  <a:gd name="connsiteY27" fmla="*/ 9525 h 238029"/>
                  <a:gd name="connsiteX28" fmla="*/ 228886 w 238315"/>
                  <a:gd name="connsiteY28" fmla="*/ 15240 h 238029"/>
                  <a:gd name="connsiteX29" fmla="*/ 228886 w 238315"/>
                  <a:gd name="connsiteY29" fmla="*/ 151733 h 238029"/>
                  <a:gd name="connsiteX30" fmla="*/ 183642 w 238315"/>
                  <a:gd name="connsiteY30" fmla="*/ 47911 h 238029"/>
                  <a:gd name="connsiteX31" fmla="*/ 127730 w 238315"/>
                  <a:gd name="connsiteY31" fmla="*/ 47911 h 238029"/>
                  <a:gd name="connsiteX32" fmla="*/ 117538 w 238315"/>
                  <a:gd name="connsiteY32" fmla="*/ 58103 h 238029"/>
                  <a:gd name="connsiteX33" fmla="*/ 117538 w 238315"/>
                  <a:gd name="connsiteY33" fmla="*/ 114014 h 238029"/>
                  <a:gd name="connsiteX34" fmla="*/ 119253 w 238315"/>
                  <a:gd name="connsiteY34" fmla="*/ 119634 h 238029"/>
                  <a:gd name="connsiteX35" fmla="*/ 112585 w 238315"/>
                  <a:gd name="connsiteY35" fmla="*/ 117062 h 238029"/>
                  <a:gd name="connsiteX36" fmla="*/ 56674 w 238315"/>
                  <a:gd name="connsiteY36" fmla="*/ 117062 h 238029"/>
                  <a:gd name="connsiteX37" fmla="*/ 46482 w 238315"/>
                  <a:gd name="connsiteY37" fmla="*/ 127254 h 238029"/>
                  <a:gd name="connsiteX38" fmla="*/ 46482 w 238315"/>
                  <a:gd name="connsiteY38" fmla="*/ 183166 h 238029"/>
                  <a:gd name="connsiteX39" fmla="*/ 56674 w 238315"/>
                  <a:gd name="connsiteY39" fmla="*/ 193358 h 238029"/>
                  <a:gd name="connsiteX40" fmla="*/ 112585 w 238315"/>
                  <a:gd name="connsiteY40" fmla="*/ 193358 h 238029"/>
                  <a:gd name="connsiteX41" fmla="*/ 122777 w 238315"/>
                  <a:gd name="connsiteY41" fmla="*/ 183166 h 238029"/>
                  <a:gd name="connsiteX42" fmla="*/ 122777 w 238315"/>
                  <a:gd name="connsiteY42" fmla="*/ 127254 h 238029"/>
                  <a:gd name="connsiteX43" fmla="*/ 121063 w 238315"/>
                  <a:gd name="connsiteY43" fmla="*/ 121634 h 238029"/>
                  <a:gd name="connsiteX44" fmla="*/ 127730 w 238315"/>
                  <a:gd name="connsiteY44" fmla="*/ 124206 h 238029"/>
                  <a:gd name="connsiteX45" fmla="*/ 183642 w 238315"/>
                  <a:gd name="connsiteY45" fmla="*/ 124206 h 238029"/>
                  <a:gd name="connsiteX46" fmla="*/ 193834 w 238315"/>
                  <a:gd name="connsiteY46" fmla="*/ 114014 h 238029"/>
                  <a:gd name="connsiteX47" fmla="*/ 193834 w 238315"/>
                  <a:gd name="connsiteY47" fmla="*/ 58103 h 238029"/>
                  <a:gd name="connsiteX48" fmla="*/ 183642 w 238315"/>
                  <a:gd name="connsiteY48" fmla="*/ 47911 h 2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8315" h="238029">
                    <a:moveTo>
                      <a:pt x="223171" y="0"/>
                    </a:moveTo>
                    <a:lnTo>
                      <a:pt x="88678" y="0"/>
                    </a:lnTo>
                    <a:cubicBezTo>
                      <a:pt x="80391" y="0"/>
                      <a:pt x="73533" y="6858"/>
                      <a:pt x="73533" y="15240"/>
                    </a:cubicBezTo>
                    <a:lnTo>
                      <a:pt x="73533" y="71057"/>
                    </a:lnTo>
                    <a:lnTo>
                      <a:pt x="15145" y="71057"/>
                    </a:lnTo>
                    <a:cubicBezTo>
                      <a:pt x="6858" y="71057"/>
                      <a:pt x="0" y="77915"/>
                      <a:pt x="0" y="86297"/>
                    </a:cubicBezTo>
                    <a:lnTo>
                      <a:pt x="0" y="222790"/>
                    </a:lnTo>
                    <a:cubicBezTo>
                      <a:pt x="0" y="231172"/>
                      <a:pt x="6763" y="238030"/>
                      <a:pt x="15145" y="238030"/>
                    </a:cubicBezTo>
                    <a:lnTo>
                      <a:pt x="149638" y="238030"/>
                    </a:lnTo>
                    <a:cubicBezTo>
                      <a:pt x="157925" y="238030"/>
                      <a:pt x="164783" y="231172"/>
                      <a:pt x="164783" y="222790"/>
                    </a:cubicBezTo>
                    <a:lnTo>
                      <a:pt x="164783" y="166973"/>
                    </a:lnTo>
                    <a:lnTo>
                      <a:pt x="223171" y="166973"/>
                    </a:lnTo>
                    <a:cubicBezTo>
                      <a:pt x="231458" y="166973"/>
                      <a:pt x="238315" y="160115"/>
                      <a:pt x="238315" y="151733"/>
                    </a:cubicBezTo>
                    <a:lnTo>
                      <a:pt x="238315" y="15240"/>
                    </a:lnTo>
                    <a:cubicBezTo>
                      <a:pt x="238315" y="6858"/>
                      <a:pt x="231553" y="0"/>
                      <a:pt x="223171" y="0"/>
                    </a:cubicBezTo>
                    <a:close/>
                    <a:moveTo>
                      <a:pt x="228790" y="151733"/>
                    </a:moveTo>
                    <a:cubicBezTo>
                      <a:pt x="228790" y="154877"/>
                      <a:pt x="226314" y="157448"/>
                      <a:pt x="223171" y="157448"/>
                    </a:cubicBezTo>
                    <a:lnTo>
                      <a:pt x="155258" y="157448"/>
                    </a:lnTo>
                    <a:lnTo>
                      <a:pt x="155258" y="222790"/>
                    </a:lnTo>
                    <a:cubicBezTo>
                      <a:pt x="155258" y="225933"/>
                      <a:pt x="152781" y="228505"/>
                      <a:pt x="149638" y="228505"/>
                    </a:cubicBezTo>
                    <a:lnTo>
                      <a:pt x="15145" y="228505"/>
                    </a:lnTo>
                    <a:cubicBezTo>
                      <a:pt x="12097" y="228505"/>
                      <a:pt x="9525" y="225933"/>
                      <a:pt x="9525" y="222790"/>
                    </a:cubicBezTo>
                    <a:lnTo>
                      <a:pt x="9525" y="86297"/>
                    </a:lnTo>
                    <a:cubicBezTo>
                      <a:pt x="9525" y="83153"/>
                      <a:pt x="12001" y="80582"/>
                      <a:pt x="15145" y="80582"/>
                    </a:cubicBezTo>
                    <a:lnTo>
                      <a:pt x="83153" y="80582"/>
                    </a:lnTo>
                    <a:lnTo>
                      <a:pt x="83153" y="15240"/>
                    </a:lnTo>
                    <a:cubicBezTo>
                      <a:pt x="83153" y="12097"/>
                      <a:pt x="85630" y="9525"/>
                      <a:pt x="88773" y="9525"/>
                    </a:cubicBezTo>
                    <a:lnTo>
                      <a:pt x="223266" y="9525"/>
                    </a:lnTo>
                    <a:cubicBezTo>
                      <a:pt x="226314" y="9525"/>
                      <a:pt x="228886" y="12097"/>
                      <a:pt x="228886" y="15240"/>
                    </a:cubicBezTo>
                    <a:lnTo>
                      <a:pt x="228886" y="151733"/>
                    </a:lnTo>
                    <a:close/>
                    <a:moveTo>
                      <a:pt x="183642" y="47911"/>
                    </a:moveTo>
                    <a:lnTo>
                      <a:pt x="127730" y="47911"/>
                    </a:lnTo>
                    <a:cubicBezTo>
                      <a:pt x="122110" y="47911"/>
                      <a:pt x="117538" y="52483"/>
                      <a:pt x="117538" y="58103"/>
                    </a:cubicBezTo>
                    <a:lnTo>
                      <a:pt x="117538" y="114014"/>
                    </a:lnTo>
                    <a:cubicBezTo>
                      <a:pt x="117538" y="116110"/>
                      <a:pt x="118205" y="118015"/>
                      <a:pt x="119253" y="119634"/>
                    </a:cubicBezTo>
                    <a:cubicBezTo>
                      <a:pt x="117443" y="118015"/>
                      <a:pt x="115157" y="117062"/>
                      <a:pt x="112585" y="117062"/>
                    </a:cubicBezTo>
                    <a:lnTo>
                      <a:pt x="56674" y="117062"/>
                    </a:lnTo>
                    <a:cubicBezTo>
                      <a:pt x="51054" y="117062"/>
                      <a:pt x="46482" y="121634"/>
                      <a:pt x="46482" y="127254"/>
                    </a:cubicBezTo>
                    <a:lnTo>
                      <a:pt x="46482" y="183166"/>
                    </a:lnTo>
                    <a:cubicBezTo>
                      <a:pt x="46482" y="188786"/>
                      <a:pt x="51054" y="193358"/>
                      <a:pt x="56674" y="193358"/>
                    </a:cubicBezTo>
                    <a:lnTo>
                      <a:pt x="112585" y="193358"/>
                    </a:lnTo>
                    <a:cubicBezTo>
                      <a:pt x="118205" y="193358"/>
                      <a:pt x="122777" y="188786"/>
                      <a:pt x="122777" y="183166"/>
                    </a:cubicBezTo>
                    <a:lnTo>
                      <a:pt x="122777" y="127254"/>
                    </a:lnTo>
                    <a:cubicBezTo>
                      <a:pt x="122777" y="125158"/>
                      <a:pt x="122110" y="123254"/>
                      <a:pt x="121063" y="121634"/>
                    </a:cubicBezTo>
                    <a:cubicBezTo>
                      <a:pt x="122872" y="123254"/>
                      <a:pt x="125158" y="124206"/>
                      <a:pt x="127730" y="124206"/>
                    </a:cubicBezTo>
                    <a:lnTo>
                      <a:pt x="183642" y="124206"/>
                    </a:lnTo>
                    <a:cubicBezTo>
                      <a:pt x="189262" y="124206"/>
                      <a:pt x="193834" y="119634"/>
                      <a:pt x="193834" y="114014"/>
                    </a:cubicBezTo>
                    <a:lnTo>
                      <a:pt x="193834" y="58103"/>
                    </a:lnTo>
                    <a:cubicBezTo>
                      <a:pt x="193834" y="52483"/>
                      <a:pt x="189262" y="47911"/>
                      <a:pt x="183642" y="47911"/>
                    </a:cubicBezTo>
                    <a:close/>
                  </a:path>
                </a:pathLst>
              </a:custGeom>
              <a:solidFill>
                <a:srgbClr val="9BF0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EA5EFC1B-42BB-C002-2907-4E78E498B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771342" y="5642874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2579CCB-0322-F18C-240A-1F7CD80A11A3}"/>
              </a:ext>
            </a:extLst>
          </p:cNvPr>
          <p:cNvSpPr/>
          <p:nvPr/>
        </p:nvSpPr>
        <p:spPr bwMode="auto">
          <a:xfrm>
            <a:off x="3786771" y="5809537"/>
            <a:ext cx="2232319" cy="76047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ARB virtual appliance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102A95C9-9FAA-15CE-60D2-D9BD6DD84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86771" y="5859217"/>
            <a:ext cx="365760" cy="365760"/>
          </a:xfrm>
          <a:prstGeom prst="rect">
            <a:avLst/>
          </a:prstGeom>
        </p:spPr>
      </p:pic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AD942DE-C270-0588-5E65-29B4F10089B3}"/>
              </a:ext>
            </a:extLst>
          </p:cNvPr>
          <p:cNvSpPr/>
          <p:nvPr/>
        </p:nvSpPr>
        <p:spPr bwMode="auto">
          <a:xfrm>
            <a:off x="4209684" y="6224977"/>
            <a:ext cx="1386491" cy="270756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Reserved ARB VM IP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D2A3A5-9936-68C6-0066-A3DFAFCD99EF}"/>
              </a:ext>
            </a:extLst>
          </p:cNvPr>
          <p:cNvGrpSpPr/>
          <p:nvPr/>
        </p:nvGrpSpPr>
        <p:grpSpPr>
          <a:xfrm>
            <a:off x="461574" y="2864960"/>
            <a:ext cx="1436316" cy="403719"/>
            <a:chOff x="762937" y="4442559"/>
            <a:chExt cx="1436316" cy="403719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B3EE63A-4592-64AC-659F-58E00A5F40D4}"/>
                </a:ext>
              </a:extLst>
            </p:cNvPr>
            <p:cNvSpPr/>
            <p:nvPr/>
          </p:nvSpPr>
          <p:spPr bwMode="auto">
            <a:xfrm>
              <a:off x="762937" y="4442559"/>
              <a:ext cx="1436316" cy="4037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CLI</a:t>
              </a:r>
            </a:p>
          </p:txBody>
        </p: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9D7163E2-5C7C-55F1-ABDB-582DA930D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02045" y="4507259"/>
              <a:ext cx="285274" cy="274320"/>
            </a:xfrm>
            <a:prstGeom prst="rect">
              <a:avLst/>
            </a:prstGeom>
          </p:spPr>
        </p:pic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22C22477-9232-3C96-DCBE-3BC23172E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1938" y="1995748"/>
            <a:ext cx="365760" cy="365760"/>
          </a:xfrm>
          <a:prstGeom prst="rect">
            <a:avLst/>
          </a:prstGeom>
        </p:spPr>
      </p:pic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4F1B24D-0FA8-01E4-7B7C-7F3E3EC05FB3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2083481" y="3229146"/>
            <a:ext cx="1553631" cy="662255"/>
          </a:xfrm>
          <a:prstGeom prst="bentConnector3">
            <a:avLst>
              <a:gd name="adj1" fmla="val 2265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0597AAA0-B04B-9AF4-1301-B36D37035E5E}"/>
              </a:ext>
            </a:extLst>
          </p:cNvPr>
          <p:cNvCxnSpPr>
            <a:cxnSpLocks/>
            <a:endCxn id="78" idx="1"/>
          </p:cNvCxnSpPr>
          <p:nvPr/>
        </p:nvCxnSpPr>
        <p:spPr>
          <a:xfrm rot="16200000" flipH="1">
            <a:off x="1876528" y="3600136"/>
            <a:ext cx="1795236" cy="119389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EAE9907-53D7-9095-7875-DBAD0D90762B}"/>
              </a:ext>
            </a:extLst>
          </p:cNvPr>
          <p:cNvCxnSpPr>
            <a:cxnSpLocks/>
          </p:cNvCxnSpPr>
          <p:nvPr/>
        </p:nvCxnSpPr>
        <p:spPr>
          <a:xfrm>
            <a:off x="2083481" y="3299463"/>
            <a:ext cx="9753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197650D1-3D58-A259-9A51-CCBD95E2B5E7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2987040" y="3375891"/>
            <a:ext cx="3237147" cy="14963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DCAE49F1-EEF6-B497-22CD-CD6F330456CA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1897890" y="3066820"/>
            <a:ext cx="1388870" cy="3090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36E58F0-40DE-0154-53B3-E96454DEE6B0}"/>
              </a:ext>
            </a:extLst>
          </p:cNvPr>
          <p:cNvSpPr txBox="1"/>
          <p:nvPr/>
        </p:nvSpPr>
        <p:spPr>
          <a:xfrm>
            <a:off x="2812189" y="3017691"/>
            <a:ext cx="8522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Create ARB ARM resource </a:t>
            </a:r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549B12A3-1623-C2BA-11E5-19F5194ADA5D}"/>
              </a:ext>
            </a:extLst>
          </p:cNvPr>
          <p:cNvSpPr/>
          <p:nvPr/>
        </p:nvSpPr>
        <p:spPr bwMode="auto">
          <a:xfrm>
            <a:off x="3101155" y="272947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5e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B9C51B1-2944-931C-D437-5CE0D6660B50}"/>
              </a:ext>
            </a:extLst>
          </p:cNvPr>
          <p:cNvCxnSpPr>
            <a:cxnSpLocks/>
            <a:endCxn id="91" idx="0"/>
          </p:cNvCxnSpPr>
          <p:nvPr/>
        </p:nvCxnSpPr>
        <p:spPr>
          <a:xfrm flipH="1">
            <a:off x="1179732" y="2360494"/>
            <a:ext cx="0" cy="5044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94F8E19-37A5-99EC-A59C-964BDDB6E88C}"/>
              </a:ext>
            </a:extLst>
          </p:cNvPr>
          <p:cNvSpPr txBox="1"/>
          <p:nvPr/>
        </p:nvSpPr>
        <p:spPr>
          <a:xfrm>
            <a:off x="2812189" y="3536986"/>
            <a:ext cx="8522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Download VM image</a:t>
            </a:r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20EFD6C5-600B-8D17-73FD-8693646B6325}"/>
              </a:ext>
            </a:extLst>
          </p:cNvPr>
          <p:cNvSpPr/>
          <p:nvPr/>
        </p:nvSpPr>
        <p:spPr bwMode="auto">
          <a:xfrm>
            <a:off x="2533864" y="354482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EA1B905-F1B3-2F98-273A-4177ACDB7A9D}"/>
              </a:ext>
            </a:extLst>
          </p:cNvPr>
          <p:cNvSpPr txBox="1"/>
          <p:nvPr/>
        </p:nvSpPr>
        <p:spPr>
          <a:xfrm>
            <a:off x="2076963" y="4738295"/>
            <a:ext cx="8522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Upload VM image</a:t>
            </a:r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90DA0B51-92F7-52AD-B286-3D3FACD87446}"/>
              </a:ext>
            </a:extLst>
          </p:cNvPr>
          <p:cNvSpPr/>
          <p:nvPr/>
        </p:nvSpPr>
        <p:spPr bwMode="auto">
          <a:xfrm>
            <a:off x="2040041" y="428071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4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34054BFA-B9B4-E38A-1464-3BB58EA13A4E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1052732" y="3268679"/>
            <a:ext cx="3156952" cy="3091676"/>
          </a:xfrm>
          <a:prstGeom prst="bentConnector3">
            <a:avLst>
              <a:gd name="adj1" fmla="val 9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F07B43E-C932-37E2-49F6-74441569A01B}"/>
              </a:ext>
            </a:extLst>
          </p:cNvPr>
          <p:cNvCxnSpPr>
            <a:cxnSpLocks/>
            <a:stCxn id="91" idx="2"/>
            <a:endCxn id="87" idx="1"/>
          </p:cNvCxnSpPr>
          <p:nvPr/>
        </p:nvCxnSpPr>
        <p:spPr>
          <a:xfrm rot="16200000" flipH="1">
            <a:off x="1022703" y="3425707"/>
            <a:ext cx="2921097" cy="2607039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D2BCD2A-7C2E-EBBC-1729-D6E812BAD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10160" y="5951899"/>
            <a:ext cx="156398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  <a:t>Deploy ARB virtual appliance </a:t>
            </a:r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A877036A-6B57-4A6B-B33B-D377312F86C1}"/>
              </a:ext>
            </a:extLst>
          </p:cNvPr>
          <p:cNvSpPr/>
          <p:nvPr/>
        </p:nvSpPr>
        <p:spPr bwMode="auto">
          <a:xfrm>
            <a:off x="1840205" y="567936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5a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644DC6C-3D1B-58D8-D6E2-465ED7EC0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8339" y="6382310"/>
            <a:ext cx="179805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  <a:t>Reserve additional IP for upgrade</a:t>
            </a:r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D6A7B17D-155B-4A3C-5CCB-F6F5396C95BF}"/>
              </a:ext>
            </a:extLst>
          </p:cNvPr>
          <p:cNvSpPr/>
          <p:nvPr/>
        </p:nvSpPr>
        <p:spPr bwMode="auto">
          <a:xfrm>
            <a:off x="706268" y="626573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5b</a:t>
            </a: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0568CF48-9107-48C5-386A-7F1A350412A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56591" y="5614778"/>
            <a:ext cx="421366" cy="296368"/>
          </a:xfrm>
          <a:prstGeom prst="bentConnector3">
            <a:avLst>
              <a:gd name="adj1" fmla="val 515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BAC1A7D-9456-5943-FBC9-1B485D16D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7066" y="5552279"/>
            <a:ext cx="11285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  <a:t>Discover and </a:t>
            </a:r>
            <a:b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</a:br>
            <a: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  <a:t>Arc-enabled </a:t>
            </a:r>
            <a:r>
              <a:rPr lang="en-US" sz="80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v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irtual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environment </a:t>
            </a:r>
            <a: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  <a:t>VMs</a:t>
            </a:r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AD7A5E91-F2AD-E2EA-C30A-1804BB5BDC8F}"/>
              </a:ext>
            </a:extLst>
          </p:cNvPr>
          <p:cNvSpPr/>
          <p:nvPr/>
        </p:nvSpPr>
        <p:spPr bwMode="auto">
          <a:xfrm>
            <a:off x="6178298" y="578530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6</a:t>
            </a: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C6636042-B2EE-3047-0B88-D50D74164DF5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6019090" y="3308462"/>
            <a:ext cx="1516520" cy="2881314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DDA7AC6C-DF42-1FB4-C105-A4EEB5FE18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001420" y="3308462"/>
            <a:ext cx="3866340" cy="3094429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DEAEF96-EB1C-830C-1F64-BC36A6A2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09959" y="4652260"/>
            <a:ext cx="151652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  <a:t>Download operators, agents and container images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872775-87E8-4F1A-D6B6-AAAE82252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72088" y="5884367"/>
            <a:ext cx="13964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  <a:t>Test network connectivity</a:t>
            </a:r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53A99720-E6CA-86A1-6BE1-C2DD8AEEB2FE}"/>
              </a:ext>
            </a:extLst>
          </p:cNvPr>
          <p:cNvSpPr/>
          <p:nvPr/>
        </p:nvSpPr>
        <p:spPr bwMode="auto">
          <a:xfrm>
            <a:off x="7398450" y="468855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5c</a:t>
            </a:r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51EFD659-F401-7F0D-3A69-45F554D0DE2A}"/>
              </a:ext>
            </a:extLst>
          </p:cNvPr>
          <p:cNvSpPr/>
          <p:nvPr/>
        </p:nvSpPr>
        <p:spPr bwMode="auto">
          <a:xfrm>
            <a:off x="9730600" y="585921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5d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B141216-6F70-4D6F-F8D5-E6AB6EED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01832" y="2332872"/>
            <a:ext cx="8382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  <a:t>Build configuration file for ARB</a:t>
            </a:r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E6B6186B-E23A-1EDD-5232-472C206CAB8E}"/>
              </a:ext>
            </a:extLst>
          </p:cNvPr>
          <p:cNvSpPr/>
          <p:nvPr/>
        </p:nvSpPr>
        <p:spPr bwMode="auto">
          <a:xfrm>
            <a:off x="833515" y="247862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2</a:t>
            </a:r>
          </a:p>
        </p:txBody>
      </p:sp>
      <p:pic>
        <p:nvPicPr>
          <p:cNvPr id="124" name="Graphic 123" descr="User outline">
            <a:extLst>
              <a:ext uri="{FF2B5EF4-FFF2-40B4-BE49-F238E27FC236}">
                <a16:creationId xmlns:a16="http://schemas.microsoft.com/office/drawing/2014/main" id="{BE9B4D8E-FB75-2381-0B02-ABB4A6C5EF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7152" y="1058663"/>
            <a:ext cx="545012" cy="545012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BC5E72AF-CEA2-14D1-FDA7-001006000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826" y="894935"/>
            <a:ext cx="149366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Virtual environment admin</a:t>
            </a:r>
            <a:endParaRPr lang="en-US" sz="800" dirty="0">
              <a:solidFill>
                <a:prstClr val="white"/>
              </a:solidFill>
              <a:latin typeface="Segoe UI Semibold (Headings)"/>
              <a:cs typeface="Segoe UI" panose="020B0502040204020203" pitchFamily="34" charset="0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6D228AF-4ABC-3799-EAC1-6ACFDDAA7A2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79657" y="1591527"/>
            <a:ext cx="76" cy="32323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38E1630-1C8B-AC99-2A32-C5320CD0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9656" y="1567374"/>
            <a:ext cx="134433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sz="8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rPr>
              <a:t>Install Arc appliance extension for Azure CLI</a:t>
            </a:r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CD12A1ED-3679-C165-D0AF-2136E2511DC8}"/>
              </a:ext>
            </a:extLst>
          </p:cNvPr>
          <p:cNvSpPr/>
          <p:nvPr/>
        </p:nvSpPr>
        <p:spPr bwMode="auto">
          <a:xfrm>
            <a:off x="1710473" y="128847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1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0901759-FC41-09B2-99C0-B9D0BF42DCEA}"/>
              </a:ext>
            </a:extLst>
          </p:cNvPr>
          <p:cNvGrpSpPr/>
          <p:nvPr/>
        </p:nvGrpSpPr>
        <p:grpSpPr>
          <a:xfrm>
            <a:off x="10773027" y="4602792"/>
            <a:ext cx="1142989" cy="918865"/>
            <a:chOff x="10773027" y="4946388"/>
            <a:chExt cx="1142989" cy="9188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C101BF6-9AD9-0643-6D7C-6DEF0BF82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73027" y="4946388"/>
              <a:ext cx="114298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en-US" sz="1200" dirty="0">
                  <a:solidFill>
                    <a:prstClr val="white"/>
                  </a:solidFill>
                  <a:latin typeface="Segoe UI Semibold (Headings)"/>
                  <a:cs typeface="Segoe UI" panose="020B0502040204020203" pitchFamily="34" charset="0"/>
                </a:rPr>
                <a:t>Private cloud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environment</a:t>
              </a:r>
              <a:endParaRPr lang="en-US" sz="1200" dirty="0">
                <a:solidFill>
                  <a:prstClr val="white"/>
                </a:solidFill>
                <a:latin typeface="Segoe UI Semibold (Headings)"/>
                <a:cs typeface="Segoe UI" panose="020B0502040204020203" pitchFamily="34" charset="0"/>
              </a:endParaRP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D5DF5417-FA3D-B46C-F4FA-F1BCE72E3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51265" y="5408053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SQL Server enabled by Azure Arc 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architecture</a:t>
            </a:r>
            <a:endParaRPr lang="en-US" spc="-50" dirty="0">
              <a:latin typeface="Segoe UI Semibold (Headings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4CB84E-5FC9-3E49-D065-ED2DD1EB2969}"/>
              </a:ext>
            </a:extLst>
          </p:cNvPr>
          <p:cNvGrpSpPr/>
          <p:nvPr/>
        </p:nvGrpSpPr>
        <p:grpSpPr>
          <a:xfrm>
            <a:off x="151946" y="971382"/>
            <a:ext cx="11888108" cy="5640860"/>
            <a:chOff x="232303" y="971382"/>
            <a:chExt cx="11888108" cy="564086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5B0D7DB-15DF-93EE-609C-A6D557417EA7}"/>
                </a:ext>
              </a:extLst>
            </p:cNvPr>
            <p:cNvSpPr/>
            <p:nvPr/>
          </p:nvSpPr>
          <p:spPr bwMode="auto">
            <a:xfrm>
              <a:off x="6237935" y="975360"/>
              <a:ext cx="5882476" cy="563688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B186195-C21A-F9F7-80BB-470E99F2A660}"/>
                </a:ext>
              </a:extLst>
            </p:cNvPr>
            <p:cNvSpPr/>
            <p:nvPr/>
          </p:nvSpPr>
          <p:spPr bwMode="auto">
            <a:xfrm>
              <a:off x="7162800" y="2340374"/>
              <a:ext cx="4846045" cy="275428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Control plane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195E8F8-C68D-3DB7-D0CE-C1255A4F0A5E}"/>
                </a:ext>
              </a:extLst>
            </p:cNvPr>
            <p:cNvSpPr/>
            <p:nvPr/>
          </p:nvSpPr>
          <p:spPr bwMode="auto">
            <a:xfrm>
              <a:off x="7702606" y="2634494"/>
              <a:ext cx="4162398" cy="236422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Resource Manager (ARM)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68C0861-3699-1CDD-21EB-3927F5FCB3C1}"/>
                </a:ext>
              </a:extLst>
            </p:cNvPr>
            <p:cNvSpPr/>
            <p:nvPr/>
          </p:nvSpPr>
          <p:spPr bwMode="auto">
            <a:xfrm>
              <a:off x="9172689" y="4110902"/>
              <a:ext cx="2486601" cy="75250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server configuration 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7211235-8BCD-F5E8-0BF5-5051E9CB80A5}"/>
                </a:ext>
              </a:extLst>
            </p:cNvPr>
            <p:cNvSpPr/>
            <p:nvPr/>
          </p:nvSpPr>
          <p:spPr bwMode="auto">
            <a:xfrm>
              <a:off x="9172689" y="2952854"/>
              <a:ext cx="2486601" cy="109848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SQL Server enabled by Azure Arc </a:t>
              </a:r>
              <a:b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</a:b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Instance / Database / Availability Group </a:t>
              </a:r>
              <a:b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</a:b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configuration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CC382A-33B9-9C2F-9FEA-32F04EA8FC98}"/>
                </a:ext>
              </a:extLst>
            </p:cNvPr>
            <p:cNvGrpSpPr/>
            <p:nvPr/>
          </p:nvGrpSpPr>
          <p:grpSpPr>
            <a:xfrm>
              <a:off x="10016910" y="3573430"/>
              <a:ext cx="798158" cy="365760"/>
              <a:chOff x="5753418" y="2053031"/>
              <a:chExt cx="798158" cy="365760"/>
            </a:xfrm>
          </p:grpSpPr>
          <p:pic>
            <p:nvPicPr>
              <p:cNvPr id="154" name="Graphic 153">
                <a:extLst>
                  <a:ext uri="{FF2B5EF4-FFF2-40B4-BE49-F238E27FC236}">
                    <a16:creationId xmlns:a16="http://schemas.microsoft.com/office/drawing/2014/main" id="{82F560C6-F92C-34ED-9FB2-1EC62F8D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53418" y="2053031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E60D4372-CE0B-DCB8-7193-B017ECFFB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85816" y="2053031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9ED2D15-6F46-CBB5-0B4D-C797ECB33248}"/>
                </a:ext>
              </a:extLst>
            </p:cNvPr>
            <p:cNvSpPr/>
            <p:nvPr/>
          </p:nvSpPr>
          <p:spPr bwMode="auto">
            <a:xfrm>
              <a:off x="7879770" y="3440503"/>
              <a:ext cx="1590566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Microsoft.AzureArcData</a:t>
              </a:r>
              <a:endPara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resource provider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6771132-DCB6-5B2E-C8D7-639571CBF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33109" y="4389228"/>
              <a:ext cx="365760" cy="365760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2FA568A-388D-479F-5808-3341AEC2D3FD}"/>
                </a:ext>
              </a:extLst>
            </p:cNvPr>
            <p:cNvSpPr/>
            <p:nvPr/>
          </p:nvSpPr>
          <p:spPr bwMode="auto">
            <a:xfrm>
              <a:off x="7882939" y="4335019"/>
              <a:ext cx="1590566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Microsoft.HybridCompute</a:t>
              </a:r>
              <a:endPara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resource provider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E58F2A9-1D3F-4654-04A4-036524AC4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68512" y="2718439"/>
              <a:ext cx="365760" cy="36576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7F4493-B949-D1B3-AFFC-E2EFFA6C75B7}"/>
                </a:ext>
              </a:extLst>
            </p:cNvPr>
            <p:cNvGrpSpPr/>
            <p:nvPr/>
          </p:nvGrpSpPr>
          <p:grpSpPr>
            <a:xfrm>
              <a:off x="8608396" y="1137126"/>
              <a:ext cx="1954852" cy="839941"/>
              <a:chOff x="8281234" y="248451"/>
              <a:chExt cx="1954852" cy="839941"/>
            </a:xfrm>
          </p:grpSpPr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B4562B39-6C9D-992D-E772-8740A8618229}"/>
                  </a:ext>
                </a:extLst>
              </p:cNvPr>
              <p:cNvSpPr/>
              <p:nvPr/>
            </p:nvSpPr>
            <p:spPr bwMode="auto">
              <a:xfrm>
                <a:off x="8281234" y="248451"/>
                <a:ext cx="1954852" cy="839941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Microsoft Entra Identity </a:t>
                </a:r>
                <a:b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(User Account / Service Principal)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F45F1C52-4145-EC3D-0ECB-7959A25B2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075424" y="644731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0B4AB5-7F5D-4D89-59EC-736F7A087A3F}"/>
                </a:ext>
              </a:extLst>
            </p:cNvPr>
            <p:cNvSpPr/>
            <p:nvPr/>
          </p:nvSpPr>
          <p:spPr bwMode="auto">
            <a:xfrm>
              <a:off x="6306138" y="3440503"/>
              <a:ext cx="1064449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Hybrid </a:t>
              </a:r>
              <a:b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Connections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FA22824-73B5-2F2B-F7BC-4B4E1C94A92D}"/>
                </a:ext>
              </a:extLst>
            </p:cNvPr>
            <p:cNvSpPr/>
            <p:nvPr/>
          </p:nvSpPr>
          <p:spPr bwMode="auto">
            <a:xfrm>
              <a:off x="6306138" y="4335018"/>
              <a:ext cx="1064449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</a:t>
              </a:r>
              <a:r>
                <a:rPr kumimoji="0" lang="en-US" sz="9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Guestconfig</a:t>
              </a: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service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BE19726-65F2-B569-5C0C-2285411C2C5F}"/>
                </a:ext>
              </a:extLst>
            </p:cNvPr>
            <p:cNvCxnSpPr>
              <a:cxnSpLocks/>
              <a:stCxn id="18" idx="1"/>
              <a:endCxn id="27" idx="3"/>
            </p:cNvCxnSpPr>
            <p:nvPr/>
          </p:nvCxnSpPr>
          <p:spPr>
            <a:xfrm flipH="1">
              <a:off x="7370587" y="3677592"/>
              <a:ext cx="50918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29B346-49B6-4226-3807-7973FA7EB781}"/>
                </a:ext>
              </a:extLst>
            </p:cNvPr>
            <p:cNvCxnSpPr>
              <a:cxnSpLocks/>
              <a:stCxn id="21" idx="1"/>
              <a:endCxn id="29" idx="3"/>
            </p:cNvCxnSpPr>
            <p:nvPr/>
          </p:nvCxnSpPr>
          <p:spPr>
            <a:xfrm flipH="1" flipV="1">
              <a:off x="7370587" y="4572107"/>
              <a:ext cx="51235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13969C6-968E-03ED-CCFE-6FF3210EC4FE}"/>
                </a:ext>
              </a:extLst>
            </p:cNvPr>
            <p:cNvSpPr/>
            <p:nvPr/>
          </p:nvSpPr>
          <p:spPr bwMode="auto">
            <a:xfrm>
              <a:off x="7162800" y="5204706"/>
              <a:ext cx="4846045" cy="133731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Data </a:t>
              </a:r>
              <a:r>
                <a: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p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lane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*.&lt;region&gt;.arcdataservices.com 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0646B46-FBEF-DB3A-3462-A996C5C7FDBD}"/>
                </a:ext>
              </a:extLst>
            </p:cNvPr>
            <p:cNvGrpSpPr/>
            <p:nvPr/>
          </p:nvGrpSpPr>
          <p:grpSpPr>
            <a:xfrm>
              <a:off x="7249215" y="5656147"/>
              <a:ext cx="4673214" cy="623937"/>
              <a:chOff x="373137" y="5430965"/>
              <a:chExt cx="5665628" cy="623937"/>
            </a:xfrm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C89574F-9C22-26BA-B079-83B976F2A8B0}"/>
                  </a:ext>
                </a:extLst>
              </p:cNvPr>
              <p:cNvSpPr/>
              <p:nvPr/>
            </p:nvSpPr>
            <p:spPr bwMode="auto">
              <a:xfrm>
                <a:off x="373137" y="5430965"/>
                <a:ext cx="2791241" cy="61952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Data Processing service (DPS)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Inventory / Billing / Licenses</a:t>
                </a: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B8B6FB03-DB5E-A99D-9C68-AF71EF23BF43}"/>
                  </a:ext>
                </a:extLst>
              </p:cNvPr>
              <p:cNvSpPr/>
              <p:nvPr/>
            </p:nvSpPr>
            <p:spPr bwMode="auto">
              <a:xfrm>
                <a:off x="3247524" y="5430965"/>
                <a:ext cx="2791241" cy="62393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Telemetry service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br>
                  <a:rPr lang="en-US" sz="1000" i="1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</a:br>
                <a:r>
                  <a:rPr lang="en-US" sz="1000" i="1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Logs / Metrics / migration assessments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724264D-0AAA-C4F0-D235-3E838D4057FC}"/>
                </a:ext>
              </a:extLst>
            </p:cNvPr>
            <p:cNvCxnSpPr>
              <a:cxnSpLocks/>
              <a:stCxn id="152" idx="2"/>
              <a:endCxn id="11" idx="0"/>
            </p:cNvCxnSpPr>
            <p:nvPr/>
          </p:nvCxnSpPr>
          <p:spPr>
            <a:xfrm>
              <a:off x="9585822" y="1977067"/>
              <a:ext cx="1" cy="36330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F053BF-7C20-5191-B8F1-93CA17EEA9DF}"/>
                </a:ext>
              </a:extLst>
            </p:cNvPr>
            <p:cNvSpPr txBox="1"/>
            <p:nvPr/>
          </p:nvSpPr>
          <p:spPr>
            <a:xfrm>
              <a:off x="9537762" y="2015905"/>
              <a:ext cx="1649371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Portal / Azure CLI / REST API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6CA157AF-4ACE-1B87-B394-113EB0C9C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12882" y="1076206"/>
              <a:ext cx="457200" cy="457200"/>
            </a:xfrm>
            <a:prstGeom prst="rect">
              <a:avLst/>
            </a:prstGeom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D4C101D-5279-28F8-A0AF-8192ADEB5878}"/>
                </a:ext>
              </a:extLst>
            </p:cNvPr>
            <p:cNvSpPr/>
            <p:nvPr/>
          </p:nvSpPr>
          <p:spPr bwMode="auto">
            <a:xfrm>
              <a:off x="232303" y="971382"/>
              <a:ext cx="4773316" cy="3783606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02514-B76E-8C67-F656-3672EECF07BA}"/>
                </a:ext>
              </a:extLst>
            </p:cNvPr>
            <p:cNvGrpSpPr/>
            <p:nvPr/>
          </p:nvGrpSpPr>
          <p:grpSpPr>
            <a:xfrm>
              <a:off x="317271" y="1096642"/>
              <a:ext cx="4553128" cy="2894322"/>
              <a:chOff x="133186" y="2189172"/>
              <a:chExt cx="4553128" cy="2894322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F97F9CA-B86B-B07C-1870-58CBCDD302C2}"/>
                  </a:ext>
                </a:extLst>
              </p:cNvPr>
              <p:cNvSpPr/>
              <p:nvPr/>
            </p:nvSpPr>
            <p:spPr bwMode="auto">
              <a:xfrm>
                <a:off x="1914142" y="2193682"/>
                <a:ext cx="2772172" cy="204733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 SQL extension</a:t>
                </a:r>
                <a:endPara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2E51AEC8-A3DF-DE07-515D-94902FFAE87B}"/>
                  </a:ext>
                </a:extLst>
              </p:cNvPr>
              <p:cNvSpPr/>
              <p:nvPr/>
            </p:nvSpPr>
            <p:spPr bwMode="auto">
              <a:xfrm>
                <a:off x="1914142" y="4340280"/>
                <a:ext cx="2772172" cy="74321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Arc Connected Machine Agent</a:t>
                </a:r>
              </a:p>
            </p:txBody>
          </p:sp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FD6F091D-F28F-F761-ADC6-C6B2134D7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987564" y="2245956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DFC2225-C3F1-DF29-212A-059DB1302A34}"/>
                  </a:ext>
                </a:extLst>
              </p:cNvPr>
              <p:cNvGrpSpPr/>
              <p:nvPr/>
            </p:nvGrpSpPr>
            <p:grpSpPr>
              <a:xfrm>
                <a:off x="2020095" y="2501169"/>
                <a:ext cx="2560266" cy="1601997"/>
                <a:chOff x="-285634" y="4051337"/>
                <a:chExt cx="2560266" cy="1601997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F183F803-DA83-15BA-D80C-EAE832E4FFFC}"/>
                    </a:ext>
                  </a:extLst>
                </p:cNvPr>
                <p:cNvGrpSpPr/>
                <p:nvPr/>
              </p:nvGrpSpPr>
              <p:grpSpPr>
                <a:xfrm>
                  <a:off x="1090007" y="4051337"/>
                  <a:ext cx="1184625" cy="762901"/>
                  <a:chOff x="1090007" y="4051337"/>
                  <a:chExt cx="1184625" cy="762901"/>
                </a:xfrm>
              </p:grpSpPr>
              <p:sp>
                <p:nvSpPr>
                  <p:cNvPr id="148" name="Rectangle: Rounded Corners 147">
                    <a:extLst>
                      <a:ext uri="{FF2B5EF4-FFF2-40B4-BE49-F238E27FC236}">
                        <a16:creationId xmlns:a16="http://schemas.microsoft.com/office/drawing/2014/main" id="{B3822661-0444-3D14-B905-5B7184C812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0007" y="4051337"/>
                    <a:ext cx="1184625" cy="7629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96BDE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Deployer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(short lived)</a:t>
                    </a:r>
                    <a:endParaRPr kumimoji="0" lang="en-CA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9" name="Graphic 148">
                    <a:extLst>
                      <a:ext uri="{FF2B5EF4-FFF2-40B4-BE49-F238E27FC236}">
                        <a16:creationId xmlns:a16="http://schemas.microsoft.com/office/drawing/2014/main" id="{F788F859-A18A-9DFB-2964-81BF1D5D80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28949" y="4432787"/>
                    <a:ext cx="274320" cy="27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8A0A3EC1-14A1-BD39-A572-32030C59D5B3}"/>
                    </a:ext>
                  </a:extLst>
                </p:cNvPr>
                <p:cNvGrpSpPr/>
                <p:nvPr/>
              </p:nvGrpSpPr>
              <p:grpSpPr>
                <a:xfrm>
                  <a:off x="1090007" y="4891334"/>
                  <a:ext cx="1184625" cy="762000"/>
                  <a:chOff x="1090007" y="4891334"/>
                  <a:chExt cx="1184625" cy="762000"/>
                </a:xfrm>
              </p:grpSpPr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449163A0-DB2F-7EEE-0923-AB5E96EF78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0007" y="4891334"/>
                    <a:ext cx="1184625" cy="76200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F7D509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Service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(long running)</a:t>
                    </a:r>
                    <a:endParaRPr kumimoji="0" lang="en-CA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7" name="Graphic 146">
                    <a:extLst>
                      <a:ext uri="{FF2B5EF4-FFF2-40B4-BE49-F238E27FC236}">
                        <a16:creationId xmlns:a16="http://schemas.microsoft.com/office/drawing/2014/main" id="{D9D8BA99-E0F0-4187-83B2-38C479E823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28949" y="5272334"/>
                    <a:ext cx="274320" cy="27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5197394E-7A20-D961-6F86-0DE6D37D52FC}"/>
                    </a:ext>
                  </a:extLst>
                </p:cNvPr>
                <p:cNvGrpSpPr/>
                <p:nvPr/>
              </p:nvGrpSpPr>
              <p:grpSpPr>
                <a:xfrm>
                  <a:off x="-285634" y="4586332"/>
                  <a:ext cx="1523697" cy="554145"/>
                  <a:chOff x="1538411" y="4726272"/>
                  <a:chExt cx="1523697" cy="554145"/>
                </a:xfrm>
              </p:grpSpPr>
              <p:sp>
                <p:nvSpPr>
                  <p:cNvPr id="144" name="Rectangle: Rounded Corners 143">
                    <a:extLst>
                      <a:ext uri="{FF2B5EF4-FFF2-40B4-BE49-F238E27FC236}">
                        <a16:creationId xmlns:a16="http://schemas.microsoft.com/office/drawing/2014/main" id="{42AB5F2A-BA6D-88EB-C78D-329AD11B1F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38411" y="4726272"/>
                    <a:ext cx="1523697" cy="55414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00B05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Windows Least Privilege</a:t>
                    </a:r>
                    <a:endParaRPr kumimoji="0" lang="en-CA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5" name="Graphic 144">
                    <a:extLst>
                      <a:ext uri="{FF2B5EF4-FFF2-40B4-BE49-F238E27FC236}">
                        <a16:creationId xmlns:a16="http://schemas.microsoft.com/office/drawing/2014/main" id="{E676B3EF-2B49-22BE-8A92-9919FDC328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3099" y="4962706"/>
                    <a:ext cx="274320" cy="274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D6D2657-CD31-FCE7-C183-C086993C3892}"/>
                  </a:ext>
                </a:extLst>
              </p:cNvPr>
              <p:cNvGrpSpPr/>
              <p:nvPr/>
            </p:nvGrpSpPr>
            <p:grpSpPr>
              <a:xfrm>
                <a:off x="133186" y="2189172"/>
                <a:ext cx="1608704" cy="1357746"/>
                <a:chOff x="-2310937" y="4012276"/>
                <a:chExt cx="1608704" cy="1357746"/>
              </a:xfrm>
            </p:grpSpPr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41DB6C36-30F8-257D-16E5-95C2A3626F0A}"/>
                    </a:ext>
                  </a:extLst>
                </p:cNvPr>
                <p:cNvSpPr/>
                <p:nvPr/>
              </p:nvSpPr>
              <p:spPr bwMode="auto">
                <a:xfrm>
                  <a:off x="-2310937" y="4012276"/>
                  <a:ext cx="1608704" cy="135774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SQL assets</a:t>
                  </a:r>
                  <a:endParaRPr kumimoji="0" lang="en-CA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2DDCD881-6E66-E174-5F45-DF8EB279F867}"/>
                    </a:ext>
                  </a:extLst>
                </p:cNvPr>
                <p:cNvGrpSpPr/>
                <p:nvPr/>
              </p:nvGrpSpPr>
              <p:grpSpPr>
                <a:xfrm>
                  <a:off x="-2246787" y="4389228"/>
                  <a:ext cx="1444582" cy="798624"/>
                  <a:chOff x="3664958" y="4409566"/>
                  <a:chExt cx="1444582" cy="798624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02CFCED4-0662-8B12-50F7-ED74739BBDA9}"/>
                      </a:ext>
                    </a:extLst>
                  </p:cNvPr>
                  <p:cNvGrpSpPr/>
                  <p:nvPr/>
                </p:nvGrpSpPr>
                <p:grpSpPr>
                  <a:xfrm>
                    <a:off x="3668773" y="4409566"/>
                    <a:ext cx="1440767" cy="365760"/>
                    <a:chOff x="3668773" y="4409566"/>
                    <a:chExt cx="1440767" cy="365760"/>
                  </a:xfrm>
                </p:grpSpPr>
                <p:pic>
                  <p:nvPicPr>
                    <p:cNvPr id="134" name="Graphic 133">
                      <a:extLst>
                        <a:ext uri="{FF2B5EF4-FFF2-40B4-BE49-F238E27FC236}">
                          <a16:creationId xmlns:a16="http://schemas.microsoft.com/office/drawing/2014/main" id="{5AD9D9B5-2D1D-F07A-2C5F-A4986B0418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96DAC541-7B7A-43D3-8B79-37D633B846F1}">
                          <asvg:svgBlip xmlns:asvg="http://schemas.microsoft.com/office/drawing/2016/SVG/main" r:embed="rId2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68773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5" name="Graphic 134">
                      <a:extLst>
                        <a:ext uri="{FF2B5EF4-FFF2-40B4-BE49-F238E27FC236}">
                          <a16:creationId xmlns:a16="http://schemas.microsoft.com/office/drawing/2014/main" id="{B8E56F71-1B79-E673-B057-BAD7EA1E76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27758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6" name="Graphic 135">
                      <a:extLst>
                        <a:ext uri="{FF2B5EF4-FFF2-40B4-BE49-F238E27FC236}">
                          <a16:creationId xmlns:a16="http://schemas.microsoft.com/office/drawing/2014/main" id="{2EC890B0-6D6E-1C51-A9EA-D8C10A03C3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87932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37" name="Group 136">
                      <a:extLst>
                        <a:ext uri="{FF2B5EF4-FFF2-40B4-BE49-F238E27FC236}">
                          <a16:creationId xmlns:a16="http://schemas.microsoft.com/office/drawing/2014/main" id="{D8717489-396A-0D50-F863-4A09F7DB83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2989" y="4546726"/>
                      <a:ext cx="316551" cy="91440"/>
                      <a:chOff x="3608832" y="5420563"/>
                      <a:chExt cx="316551" cy="91440"/>
                    </a:xfrm>
                  </p:grpSpPr>
                  <p:sp>
                    <p:nvSpPr>
                      <p:cNvPr id="138" name="Oval 137">
                        <a:extLst>
                          <a:ext uri="{FF2B5EF4-FFF2-40B4-BE49-F238E27FC236}">
                            <a16:creationId xmlns:a16="http://schemas.microsoft.com/office/drawing/2014/main" id="{2D7D8482-4ED2-3518-1D86-53423A9DC2B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608832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39" name="Oval 138">
                        <a:extLst>
                          <a:ext uri="{FF2B5EF4-FFF2-40B4-BE49-F238E27FC236}">
                            <a16:creationId xmlns:a16="http://schemas.microsoft.com/office/drawing/2014/main" id="{06F967AC-621D-44AC-606C-8681A416FA5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721229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40" name="Oval 139">
                        <a:extLst>
                          <a:ext uri="{FF2B5EF4-FFF2-40B4-BE49-F238E27FC236}">
                            <a16:creationId xmlns:a16="http://schemas.microsoft.com/office/drawing/2014/main" id="{DB1C8630-D58A-14B4-60B3-20A8DFC157F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833943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E3EC6B5F-4B2D-0372-60EB-2189C25FC621}"/>
                      </a:ext>
                    </a:extLst>
                  </p:cNvPr>
                  <p:cNvGrpSpPr/>
                  <p:nvPr/>
                </p:nvGrpSpPr>
                <p:grpSpPr>
                  <a:xfrm>
                    <a:off x="3664958" y="4842430"/>
                    <a:ext cx="1440767" cy="365760"/>
                    <a:chOff x="3668773" y="4409566"/>
                    <a:chExt cx="1440767" cy="365760"/>
                  </a:xfrm>
                </p:grpSpPr>
                <p:pic>
                  <p:nvPicPr>
                    <p:cNvPr id="81" name="Graphic 80">
                      <a:extLst>
                        <a:ext uri="{FF2B5EF4-FFF2-40B4-BE49-F238E27FC236}">
                          <a16:creationId xmlns:a16="http://schemas.microsoft.com/office/drawing/2014/main" id="{EC7FAB45-B7BE-D54E-8AAA-FB9B1F4BAB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96DAC541-7B7A-43D3-8B79-37D633B846F1}">
                          <asvg:svgBlip xmlns:asvg="http://schemas.microsoft.com/office/drawing/2016/SVG/main" r:embed="rId2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68773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Graphic 81">
                      <a:extLst>
                        <a:ext uri="{FF2B5EF4-FFF2-40B4-BE49-F238E27FC236}">
                          <a16:creationId xmlns:a16="http://schemas.microsoft.com/office/drawing/2014/main" id="{FC86763E-E0B7-BEC3-2595-208A405EDA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27758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3" name="Graphic 82">
                      <a:extLst>
                        <a:ext uri="{FF2B5EF4-FFF2-40B4-BE49-F238E27FC236}">
                          <a16:creationId xmlns:a16="http://schemas.microsoft.com/office/drawing/2014/main" id="{9088080D-4972-8B3F-FC06-0DC2A00F87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87932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AD0F8F74-1D66-F2B6-0629-1B65CCF87B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2989" y="4546726"/>
                      <a:ext cx="316551" cy="91440"/>
                      <a:chOff x="3608832" y="5420563"/>
                      <a:chExt cx="316551" cy="91440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AC87C31E-A332-599E-CF32-9E65B8D8FCB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608832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32" name="Oval 131">
                        <a:extLst>
                          <a:ext uri="{FF2B5EF4-FFF2-40B4-BE49-F238E27FC236}">
                            <a16:creationId xmlns:a16="http://schemas.microsoft.com/office/drawing/2014/main" id="{B37CB922-8A26-5369-21B4-5DEDF605F26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721229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33" name="Oval 132">
                        <a:extLst>
                          <a:ext uri="{FF2B5EF4-FFF2-40B4-BE49-F238E27FC236}">
                            <a16:creationId xmlns:a16="http://schemas.microsoft.com/office/drawing/2014/main" id="{E55D1401-47FD-99CE-1ECD-1B0B42A84E3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833943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A3C0D5E6-394D-DFDB-3DE4-D770EE563CF3}"/>
                  </a:ext>
                </a:extLst>
              </p:cNvPr>
              <p:cNvCxnSpPr>
                <a:cxnSpLocks/>
                <a:endCxn id="68" idx="2"/>
              </p:cNvCxnSpPr>
              <p:nvPr/>
            </p:nvCxnSpPr>
            <p:spPr>
              <a:xfrm rot="10800000">
                <a:off x="937538" y="3546919"/>
                <a:ext cx="976604" cy="354687"/>
              </a:xfrm>
              <a:prstGeom prst="bentConnector2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89CF5FCB-9888-3C4F-0045-EB7AA4F64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17348" y="4622842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43CB8C0-DAC9-80DC-6F8B-7CD1152C6B16}"/>
                </a:ext>
              </a:extLst>
            </p:cNvPr>
            <p:cNvGrpSpPr/>
            <p:nvPr/>
          </p:nvGrpSpPr>
          <p:grpSpPr>
            <a:xfrm>
              <a:off x="243384" y="3992400"/>
              <a:ext cx="942230" cy="654787"/>
              <a:chOff x="4853221" y="5973815"/>
              <a:chExt cx="942230" cy="65478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CE5230C-B786-9ABE-A9BE-CA67CE7AA8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853221" y="5973815"/>
                <a:ext cx="94223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/>
                <a:r>
                  <a:rPr lang="en-US" sz="1200" dirty="0">
                    <a:solidFill>
                      <a:prstClr val="white"/>
                    </a:solidFill>
                    <a:latin typeface="Segoe UI Semibold (Headings)"/>
                    <a:cs typeface="Segoe UI" panose="020B0502040204020203" pitchFamily="34" charset="0"/>
                  </a:rPr>
                  <a:t>SQL Server</a:t>
                </a: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35C2A051-0E95-7FEC-2C0C-A795F90CC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141700" y="6262842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69315114-650A-3362-6818-C9C716A7AA0E}"/>
                </a:ext>
              </a:extLst>
            </p:cNvPr>
            <p:cNvCxnSpPr>
              <a:cxnSpLocks/>
              <a:stCxn id="146" idx="3"/>
              <a:endCxn id="151" idx="2"/>
            </p:cNvCxnSpPr>
            <p:nvPr/>
          </p:nvCxnSpPr>
          <p:spPr>
            <a:xfrm>
              <a:off x="4764446" y="2629636"/>
              <a:ext cx="6006825" cy="3650448"/>
            </a:xfrm>
            <a:prstGeom prst="bentConnector4">
              <a:avLst>
                <a:gd name="adj1" fmla="val 12256"/>
                <a:gd name="adj2" fmla="val 105288"/>
              </a:avLst>
            </a:prstGeom>
            <a:ln>
              <a:solidFill>
                <a:srgbClr val="F7D509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94C9A44A-F7BA-F747-DBB4-8B0014B9570D}"/>
                </a:ext>
              </a:extLst>
            </p:cNvPr>
            <p:cNvCxnSpPr>
              <a:cxnSpLocks/>
              <a:stCxn id="148" idx="3"/>
              <a:endCxn id="150" idx="2"/>
            </p:cNvCxnSpPr>
            <p:nvPr/>
          </p:nvCxnSpPr>
          <p:spPr>
            <a:xfrm>
              <a:off x="4764446" y="1790090"/>
              <a:ext cx="3635927" cy="4485584"/>
            </a:xfrm>
            <a:prstGeom prst="bentConnector4">
              <a:avLst>
                <a:gd name="adj1" fmla="val 27184"/>
                <a:gd name="adj2" fmla="val 102831"/>
              </a:avLst>
            </a:prstGeom>
            <a:ln>
              <a:solidFill>
                <a:srgbClr val="F96BD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86C0C7D-7EC0-B0F3-186D-2B87077E02C7}"/>
                </a:ext>
              </a:extLst>
            </p:cNvPr>
            <p:cNvSpPr/>
            <p:nvPr/>
          </p:nvSpPr>
          <p:spPr bwMode="auto">
            <a:xfrm>
              <a:off x="5147654" y="1408639"/>
              <a:ext cx="960036" cy="2706678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Enterprise Firewall </a:t>
              </a:r>
              <a:r>
                <a:rPr lang="en-US" sz="9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and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Proxy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(Outbound only via port 443)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FF9657-4769-A02D-8924-DE637C54070A}"/>
                </a:ext>
              </a:extLst>
            </p:cNvPr>
            <p:cNvSpPr txBox="1"/>
            <p:nvPr/>
          </p:nvSpPr>
          <p:spPr>
            <a:xfrm>
              <a:off x="381421" y="2886263"/>
              <a:ext cx="171680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SQL Server enabled by Azure Arc features manage SQL assets via the extension on various levels </a:t>
              </a:r>
            </a:p>
            <a:p>
              <a:r>
                <a:rPr lang="en-US" dirty="0"/>
                <a:t>(Server / Host / Instance / Database / </a:t>
              </a:r>
              <a:r>
                <a:rPr lang="en-US" sz="8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Availability Group)</a:t>
              </a:r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5B9243D8-29B0-E5EE-E1F8-5DB5EBA8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438897" y="3326721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9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SQL Server enabled by Azure Arc 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Security workflow architecture</a:t>
            </a:r>
            <a:endParaRPr lang="en-US" spc="-50" dirty="0">
              <a:latin typeface="Segoe UI Semibold (Headings)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8B633-9F66-E590-E65C-D2A16A3E01B8}"/>
              </a:ext>
            </a:extLst>
          </p:cNvPr>
          <p:cNvGrpSpPr/>
          <p:nvPr/>
        </p:nvGrpSpPr>
        <p:grpSpPr>
          <a:xfrm>
            <a:off x="167056" y="778261"/>
            <a:ext cx="11857887" cy="6009791"/>
            <a:chOff x="105295" y="778261"/>
            <a:chExt cx="11857887" cy="60097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4FC3A6A-B273-CFDF-50F6-C8753A27C06D}"/>
                </a:ext>
              </a:extLst>
            </p:cNvPr>
            <p:cNvSpPr/>
            <p:nvPr/>
          </p:nvSpPr>
          <p:spPr bwMode="auto">
            <a:xfrm>
              <a:off x="7619434" y="778261"/>
              <a:ext cx="4343748" cy="595504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0EB6030-6914-B33D-98AE-61111FA0F2A6}"/>
                </a:ext>
              </a:extLst>
            </p:cNvPr>
            <p:cNvSpPr/>
            <p:nvPr/>
          </p:nvSpPr>
          <p:spPr bwMode="auto">
            <a:xfrm>
              <a:off x="105295" y="1489388"/>
              <a:ext cx="6052402" cy="420846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344C34A-CFD1-B831-D318-688FF770F91D}"/>
                </a:ext>
              </a:extLst>
            </p:cNvPr>
            <p:cNvSpPr/>
            <p:nvPr/>
          </p:nvSpPr>
          <p:spPr bwMode="auto">
            <a:xfrm>
              <a:off x="196079" y="2648742"/>
              <a:ext cx="4099560" cy="2781922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13BB38-0D24-F79B-3B06-B12F1BF1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8395" y="2673765"/>
              <a:ext cx="9422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en-US" sz="1050" dirty="0">
                  <a:solidFill>
                    <a:prstClr val="white"/>
                  </a:solidFill>
                  <a:latin typeface="Segoe UI Semibold (Headings)"/>
                  <a:cs typeface="Segoe UI" panose="020B0502040204020203" pitchFamily="34" charset="0"/>
                </a:rPr>
                <a:t>SQL Server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A50FB65-F9AF-8742-E1DD-8865746B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6874" y="2955098"/>
              <a:ext cx="365760" cy="365760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8EE4936-6628-7692-68DC-9D03CFCFFE51}"/>
                </a:ext>
              </a:extLst>
            </p:cNvPr>
            <p:cNvSpPr/>
            <p:nvPr/>
          </p:nvSpPr>
          <p:spPr bwMode="auto">
            <a:xfrm>
              <a:off x="1139909" y="2446882"/>
              <a:ext cx="2222161" cy="403720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Operating system firewall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0121CB9-72EE-145D-821B-7612AC65B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88313" y="2510586"/>
              <a:ext cx="274320" cy="274320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76A975-A104-174E-B770-8D8DE54A8F99}"/>
                </a:ext>
              </a:extLst>
            </p:cNvPr>
            <p:cNvSpPr/>
            <p:nvPr/>
          </p:nvSpPr>
          <p:spPr bwMode="auto">
            <a:xfrm>
              <a:off x="4386900" y="2447226"/>
              <a:ext cx="725105" cy="2983438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Enterprise Proxy</a:t>
              </a:r>
              <a:br>
                <a: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</a:br>
              <a:endParaRPr lang="en-US" sz="1000" kern="0" dirty="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TLS 1.2+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3B89F4A7-FC3C-514B-6D92-6CC099557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4520852" y="2107880"/>
              <a:ext cx="457200" cy="457200"/>
            </a:xfrm>
            <a:prstGeom prst="rect">
              <a:avLst/>
            </a:prstGeom>
          </p:spPr>
        </p:pic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98920216-37F8-363C-D459-46CF20302FC7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5400000" flipH="1" flipV="1">
              <a:off x="3328167" y="1254197"/>
              <a:ext cx="115509" cy="2269862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F4162A9-3391-3AA5-C1B7-F83579E630AA}"/>
                </a:ext>
              </a:extLst>
            </p:cNvPr>
            <p:cNvSpPr/>
            <p:nvPr/>
          </p:nvSpPr>
          <p:spPr bwMode="auto">
            <a:xfrm>
              <a:off x="8370733" y="947223"/>
              <a:ext cx="3418067" cy="14277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Mandatory endpoints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 Microsoft infrastructure</a:t>
              </a:r>
              <a:endPara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F7D509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8C6AD3-C270-B146-42F7-26D3144D8B35}"/>
                </a:ext>
              </a:extLst>
            </p:cNvPr>
            <p:cNvSpPr/>
            <p:nvPr/>
          </p:nvSpPr>
          <p:spPr bwMode="auto">
            <a:xfrm>
              <a:off x="8919003" y="1414838"/>
              <a:ext cx="2321528" cy="36443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data services endpoints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*.&lt;region&gt;.arcdataservices.com 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629F73A-1B53-4938-C016-6322A94E63FB}"/>
                </a:ext>
              </a:extLst>
            </p:cNvPr>
            <p:cNvSpPr/>
            <p:nvPr/>
          </p:nvSpPr>
          <p:spPr bwMode="auto">
            <a:xfrm>
              <a:off x="8919003" y="1851522"/>
              <a:ext cx="2321528" cy="36443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server endpoints</a:t>
              </a:r>
              <a:endPara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F7D509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B3BEB43E-1FAD-A442-7372-5F5413C68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31725" y="1025532"/>
              <a:ext cx="365760" cy="365760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747B043-9F62-3FCD-6E94-67DFAC0E4E0F}"/>
                </a:ext>
              </a:extLst>
            </p:cNvPr>
            <p:cNvSpPr/>
            <p:nvPr/>
          </p:nvSpPr>
          <p:spPr bwMode="auto">
            <a:xfrm>
              <a:off x="8370733" y="2429106"/>
              <a:ext cx="3418067" cy="41831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Optional integration endpoints (features)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 user-owned infrastructure</a:t>
              </a:r>
              <a:endPara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F7D509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6116552-8328-254F-47DB-8F8B5B2F2766}"/>
                </a:ext>
              </a:extLst>
            </p:cNvPr>
            <p:cNvSpPr/>
            <p:nvPr/>
          </p:nvSpPr>
          <p:spPr bwMode="auto">
            <a:xfrm>
              <a:off x="8758239" y="6253899"/>
              <a:ext cx="2840003" cy="26010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solidFill>
                <a:srgbClr val="F96BD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Additional features integration</a:t>
              </a: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A2D4B5CA-7582-1E99-09DE-7F998868A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3912" y="836697"/>
              <a:ext cx="457200" cy="457200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E2A0B17-F2F3-022D-F240-0B3DDAA53960}"/>
                </a:ext>
              </a:extLst>
            </p:cNvPr>
            <p:cNvSpPr/>
            <p:nvPr/>
          </p:nvSpPr>
          <p:spPr bwMode="auto">
            <a:xfrm>
              <a:off x="5604378" y="2447226"/>
              <a:ext cx="725105" cy="2983438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Corp firewall</a:t>
              </a: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2A596AAA-3448-2408-B828-B9C1207DF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1505" y="4100796"/>
              <a:ext cx="365760" cy="365760"/>
            </a:xfrm>
            <a:prstGeom prst="rect">
              <a:avLst/>
            </a:prstGeom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0BC9560-1A56-4881-3FC5-DE8FEA7E898C}"/>
                </a:ext>
              </a:extLst>
            </p:cNvPr>
            <p:cNvCxnSpPr>
              <a:cxnSpLocks/>
              <a:stCxn id="19" idx="3"/>
              <a:endCxn id="46" idx="1"/>
            </p:cNvCxnSpPr>
            <p:nvPr/>
          </p:nvCxnSpPr>
          <p:spPr>
            <a:xfrm>
              <a:off x="5112005" y="3938945"/>
              <a:ext cx="49237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20D6863-F34C-22E4-BE09-48AC35A01483}"/>
                </a:ext>
              </a:extLst>
            </p:cNvPr>
            <p:cNvSpPr txBox="1"/>
            <p:nvPr/>
          </p:nvSpPr>
          <p:spPr>
            <a:xfrm>
              <a:off x="5065082" y="3670513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sz="900" dirty="0"/>
                <a:t>Data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5C88B0-F159-DF16-1739-23D43C23B6F3}"/>
                </a:ext>
              </a:extLst>
            </p:cNvPr>
            <p:cNvSpPr txBox="1"/>
            <p:nvPr/>
          </p:nvSpPr>
          <p:spPr>
            <a:xfrm>
              <a:off x="3158124" y="2100541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sz="900" dirty="0"/>
                <a:t>Data</a:t>
              </a:r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98EDF5D8-8CFA-EE97-DE60-096B8B27095E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flipV="1">
              <a:off x="6329483" y="1597056"/>
              <a:ext cx="2589520" cy="1010645"/>
            </a:xfrm>
            <a:prstGeom prst="bentConnector3">
              <a:avLst>
                <a:gd name="adj1" fmla="val 3132"/>
              </a:avLst>
            </a:prstGeom>
            <a:ln>
              <a:solidFill>
                <a:srgbClr val="F7D509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7D29AEDF-ADD0-D221-A5EC-0916C3C3F0FE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6350493" y="2033740"/>
              <a:ext cx="2568510" cy="1052105"/>
            </a:xfrm>
            <a:prstGeom prst="bentConnector3">
              <a:avLst>
                <a:gd name="adj1" fmla="val 10732"/>
              </a:avLst>
            </a:prstGeom>
            <a:ln>
              <a:solidFill>
                <a:srgbClr val="F7D509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C162AD12-7A7C-83DC-5AEB-B7FB62F192F1}"/>
                </a:ext>
              </a:extLst>
            </p:cNvPr>
            <p:cNvSpPr/>
            <p:nvPr/>
          </p:nvSpPr>
          <p:spPr bwMode="auto">
            <a:xfrm>
              <a:off x="6259699" y="1877331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38A02F-A27C-90E6-9ADE-567200866C24}"/>
                </a:ext>
              </a:extLst>
            </p:cNvPr>
            <p:cNvSpPr txBox="1"/>
            <p:nvPr/>
          </p:nvSpPr>
          <p:spPr>
            <a:xfrm>
              <a:off x="6124429" y="943333"/>
              <a:ext cx="1232584" cy="677108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F7D509"/>
                  </a:solidFill>
                </a:rPr>
                <a:t>Arc SQL Logs and Metrics flows continuously.</a:t>
              </a:r>
            </a:p>
            <a:p>
              <a:r>
                <a:rPr lang="en-US" dirty="0">
                  <a:solidFill>
                    <a:srgbClr val="F7D509"/>
                  </a:solidFill>
                </a:rPr>
                <a:t>Inventory information is generated ~per hour.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D576066-8A98-51AD-6A8F-BD28FAC206D1}"/>
                </a:ext>
              </a:extLst>
            </p:cNvPr>
            <p:cNvSpPr txBox="1"/>
            <p:nvPr/>
          </p:nvSpPr>
          <p:spPr>
            <a:xfrm>
              <a:off x="6629864" y="1993022"/>
              <a:ext cx="974236" cy="43088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F7D509"/>
                  </a:solidFill>
                </a:rPr>
                <a:t>Arc-enabled server connectivity</a:t>
              </a:r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905BFD06-4229-B91B-01A1-21AD499BF127}"/>
                </a:ext>
              </a:extLst>
            </p:cNvPr>
            <p:cNvSpPr/>
            <p:nvPr/>
          </p:nvSpPr>
          <p:spPr bwMode="auto">
            <a:xfrm>
              <a:off x="6491717" y="290406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693D7E-41FB-2B2D-6021-440F4469C23C}"/>
                </a:ext>
              </a:extLst>
            </p:cNvPr>
            <p:cNvSpPr txBox="1"/>
            <p:nvPr/>
          </p:nvSpPr>
          <p:spPr>
            <a:xfrm>
              <a:off x="7625168" y="1561906"/>
              <a:ext cx="751483" cy="307777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F7D509"/>
                  </a:solidFill>
                </a:rPr>
                <a:t>HTTPS/443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20DF14-B249-C94D-E0BF-1679F45F2E1A}"/>
                </a:ext>
              </a:extLst>
            </p:cNvPr>
            <p:cNvSpPr txBox="1"/>
            <p:nvPr/>
          </p:nvSpPr>
          <p:spPr>
            <a:xfrm>
              <a:off x="7630661" y="1994677"/>
              <a:ext cx="751483" cy="307777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F7D509"/>
                  </a:solidFill>
                </a:rPr>
                <a:t>HTTPS/443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C10E0123-3AA9-C268-ACE6-C8726E952424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 flipV="1">
              <a:off x="6356516" y="3462034"/>
              <a:ext cx="2392385" cy="646170"/>
            </a:xfrm>
            <a:prstGeom prst="bentConnector3">
              <a:avLst>
                <a:gd name="adj1" fmla="val 8304"/>
              </a:avLst>
            </a:prstGeom>
            <a:ln>
              <a:solidFill>
                <a:srgbClr val="A1F30D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0F7F8CA-FC39-6AB5-1E56-D2E235544A4E}"/>
                </a:ext>
              </a:extLst>
            </p:cNvPr>
            <p:cNvSpPr txBox="1"/>
            <p:nvPr/>
          </p:nvSpPr>
          <p:spPr>
            <a:xfrm>
              <a:off x="6514961" y="3542315"/>
              <a:ext cx="1034119" cy="677108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Certificate for </a:t>
              </a:r>
              <a:br>
                <a:rPr lang="en-US" dirty="0">
                  <a:solidFill>
                    <a:srgbClr val="A1F30D"/>
                  </a:solidFill>
                </a:rPr>
              </a:br>
              <a:r>
                <a:rPr lang="en-US" sz="800" dirty="0">
                  <a:solidFill>
                    <a:srgbClr val="A1F30D"/>
                  </a:solidFill>
                  <a:latin typeface="Segoe UI Semibold (Headings)"/>
                  <a:cs typeface="Segoe UI" pitchFamily="34" charset="0"/>
                </a:rPr>
                <a:t>Microsoft </a:t>
              </a:r>
              <a:r>
                <a:rPr lang="en-US" dirty="0">
                  <a:solidFill>
                    <a:srgbClr val="A1F30D"/>
                  </a:solidFill>
                </a:rPr>
                <a:t>Entra ID configuration (Optional)</a:t>
              </a:r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CE1F173-8B0F-3659-7DB8-DEEBBAED3D80}"/>
                </a:ext>
              </a:extLst>
            </p:cNvPr>
            <p:cNvSpPr/>
            <p:nvPr/>
          </p:nvSpPr>
          <p:spPr bwMode="auto">
            <a:xfrm>
              <a:off x="6416774" y="3349657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DE50DD7-C84C-0AF4-A0DA-EF85031B7311}"/>
                </a:ext>
              </a:extLst>
            </p:cNvPr>
            <p:cNvSpPr txBox="1"/>
            <p:nvPr/>
          </p:nvSpPr>
          <p:spPr>
            <a:xfrm>
              <a:off x="7619342" y="3438001"/>
              <a:ext cx="751483" cy="307777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HTTPS/443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4C77F5-BD7C-3AE5-5D7D-24E3A48D312A}"/>
                </a:ext>
              </a:extLst>
            </p:cNvPr>
            <p:cNvSpPr txBox="1"/>
            <p:nvPr/>
          </p:nvSpPr>
          <p:spPr>
            <a:xfrm>
              <a:off x="6375073" y="4663414"/>
              <a:ext cx="1209183" cy="43088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Best Practices Assessment results (Optional)</a:t>
              </a:r>
            </a:p>
          </p:txBody>
        </p: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A2EEC51A-0C3F-BC1F-8CCF-1DAADFF063EE}"/>
                </a:ext>
              </a:extLst>
            </p:cNvPr>
            <p:cNvCxnSpPr>
              <a:cxnSpLocks/>
              <a:stCxn id="46" idx="2"/>
              <a:endCxn id="40" idx="1"/>
            </p:cNvCxnSpPr>
            <p:nvPr/>
          </p:nvCxnSpPr>
          <p:spPr>
            <a:xfrm rot="16200000" flipH="1">
              <a:off x="6885941" y="4511654"/>
              <a:ext cx="953289" cy="2791308"/>
            </a:xfrm>
            <a:prstGeom prst="bentConnector2">
              <a:avLst/>
            </a:prstGeom>
            <a:ln>
              <a:solidFill>
                <a:srgbClr val="F96BD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62441A8-A1A0-63AE-9406-23494ADAB8BE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>
              <a:off x="6336181" y="4555909"/>
              <a:ext cx="2412720" cy="0"/>
            </a:xfrm>
            <a:prstGeom prst="straightConnector1">
              <a:avLst/>
            </a:prstGeom>
            <a:ln>
              <a:solidFill>
                <a:srgbClr val="A1F30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CF86F6E-6903-58AB-E1A1-CB395F631091}"/>
                </a:ext>
              </a:extLst>
            </p:cNvPr>
            <p:cNvSpPr txBox="1"/>
            <p:nvPr/>
          </p:nvSpPr>
          <p:spPr>
            <a:xfrm>
              <a:off x="7619204" y="4538756"/>
              <a:ext cx="751483" cy="307777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HTTPS/443</a:t>
              </a:r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7419FBD3-BE38-1F4A-E6C6-F00F461CB388}"/>
                </a:ext>
              </a:extLst>
            </p:cNvPr>
            <p:cNvSpPr/>
            <p:nvPr/>
          </p:nvSpPr>
          <p:spPr bwMode="auto">
            <a:xfrm>
              <a:off x="6487220" y="4418748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BF95C4C-69A2-19B7-1FC4-B9114177E708}"/>
                </a:ext>
              </a:extLst>
            </p:cNvPr>
            <p:cNvSpPr txBox="1"/>
            <p:nvPr/>
          </p:nvSpPr>
          <p:spPr>
            <a:xfrm>
              <a:off x="5456320" y="6357165"/>
              <a:ext cx="2092760" cy="43088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F96BDE"/>
                  </a:solidFill>
                </a:rPr>
                <a:t>Additional SQL Server enabled by Azure Arc integrations (Optional)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F42DF52-F21B-C214-881A-1711B346D79B}"/>
                </a:ext>
              </a:extLst>
            </p:cNvPr>
            <p:cNvGrpSpPr/>
            <p:nvPr/>
          </p:nvGrpSpPr>
          <p:grpSpPr>
            <a:xfrm>
              <a:off x="2037284" y="1507889"/>
              <a:ext cx="2697274" cy="457200"/>
              <a:chOff x="2037284" y="1507889"/>
              <a:chExt cx="2697274" cy="457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96D777A-ED20-BD88-0989-FC039904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134993" y="1559306"/>
                <a:ext cx="259956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/>
                <a:r>
                  <a:rPr lang="en-US" sz="1200" dirty="0">
                    <a:solidFill>
                      <a:prstClr val="white"/>
                    </a:solidFill>
                    <a:latin typeface="Segoe UI Semibold (Headings)"/>
                    <a:cs typeface="Segoe UI" panose="020B0502040204020203" pitchFamily="34" charset="0"/>
                  </a:rPr>
                  <a:t>Private cloud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environment</a:t>
                </a:r>
                <a:endParaRPr lang="en-US" sz="1200" dirty="0">
                  <a:solidFill>
                    <a:prstClr val="white"/>
                  </a:solidFill>
                  <a:latin typeface="Segoe UI Semibold (Headings)"/>
                  <a:cs typeface="Segoe UI" panose="020B0502040204020203" pitchFamily="34" charset="0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45031F36-1B62-1C09-95AE-648771C29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37284" y="1507889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6013BAE9-F554-AFD0-53F9-25FF6C8777A3}"/>
                </a:ext>
              </a:extLst>
            </p:cNvPr>
            <p:cNvSpPr/>
            <p:nvPr/>
          </p:nvSpPr>
          <p:spPr bwMode="auto">
            <a:xfrm>
              <a:off x="8748901" y="2942173"/>
              <a:ext cx="2840004" cy="103972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Microsoft Entra ID integration</a:t>
              </a:r>
            </a:p>
          </p:txBody>
        </p: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283FC97-0F70-DE07-1E78-1584D651D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91169" y="2997312"/>
              <a:ext cx="274320" cy="274320"/>
            </a:xfrm>
            <a:prstGeom prst="rect">
              <a:avLst/>
            </a:prstGeom>
          </p:spPr>
        </p:pic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2AAD7133-B230-CBD5-065B-6BAEC67A0AE4}"/>
                </a:ext>
              </a:extLst>
            </p:cNvPr>
            <p:cNvSpPr/>
            <p:nvPr/>
          </p:nvSpPr>
          <p:spPr bwMode="auto">
            <a:xfrm>
              <a:off x="9355432" y="3277736"/>
              <a:ext cx="1626941" cy="61956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Key Vault</a:t>
              </a:r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43818876-1BA8-BA3B-C0CC-E7F79058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28251" y="3533353"/>
              <a:ext cx="274320" cy="274320"/>
            </a:xfrm>
            <a:prstGeom prst="rect">
              <a:avLst/>
            </a:prstGeom>
          </p:spPr>
        </p:pic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7E69356B-DE42-3F83-194C-B926B2512CB5}"/>
                </a:ext>
              </a:extLst>
            </p:cNvPr>
            <p:cNvSpPr/>
            <p:nvPr/>
          </p:nvSpPr>
          <p:spPr bwMode="auto">
            <a:xfrm>
              <a:off x="8748901" y="4036048"/>
              <a:ext cx="2840004" cy="103972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SQL Best Practices Assessment </a:t>
              </a: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B559FA7-BDDB-EDC6-4D5C-E11C29365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812696" y="4084394"/>
              <a:ext cx="274320" cy="274320"/>
            </a:xfrm>
            <a:prstGeom prst="rect">
              <a:avLst/>
            </a:prstGeom>
          </p:spPr>
        </p:pic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EF1589D1-FEA6-3F7B-CAEA-7C4316118185}"/>
                </a:ext>
              </a:extLst>
            </p:cNvPr>
            <p:cNvSpPr/>
            <p:nvPr/>
          </p:nvSpPr>
          <p:spPr bwMode="auto">
            <a:xfrm>
              <a:off x="9351940" y="4368414"/>
              <a:ext cx="1626941" cy="61956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Log Analytics workspace</a:t>
              </a:r>
            </a:p>
          </p:txBody>
        </p: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4D2D5B18-098A-A8A4-4B78-1FFD5D6E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022867" y="4626156"/>
              <a:ext cx="274320" cy="274320"/>
            </a:xfrm>
            <a:prstGeom prst="rect">
              <a:avLst/>
            </a:prstGeom>
          </p:spPr>
        </p:pic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7508BBC9-26E8-7207-5B7E-8907F796F1C5}"/>
                </a:ext>
              </a:extLst>
            </p:cNvPr>
            <p:cNvSpPr/>
            <p:nvPr/>
          </p:nvSpPr>
          <p:spPr bwMode="auto">
            <a:xfrm>
              <a:off x="8754365" y="5128545"/>
              <a:ext cx="2840004" cy="103972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latin typeface="Segoe UI Semibold (Headings)"/>
                  <a:cs typeface="Segoe UI" pitchFamily="34" charset="0"/>
                </a:rPr>
                <a:t>Microsoft Defender for Cloud</a:t>
              </a: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0E7234F-C8D5-30BC-1374-CAA56A24C9CD}"/>
                </a:ext>
              </a:extLst>
            </p:cNvPr>
            <p:cNvSpPr/>
            <p:nvPr/>
          </p:nvSpPr>
          <p:spPr bwMode="auto">
            <a:xfrm>
              <a:off x="9348455" y="5460177"/>
              <a:ext cx="1626941" cy="61956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Log Analytics workspace</a:t>
              </a:r>
            </a:p>
          </p:txBody>
        </p: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59A01F0F-07F9-310D-D5D3-9643881D0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019382" y="5717919"/>
              <a:ext cx="274320" cy="274320"/>
            </a:xfrm>
            <a:prstGeom prst="rect">
              <a:avLst/>
            </a:prstGeom>
          </p:spPr>
        </p:pic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C242D3EC-1B60-B52F-262B-AFF92201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784871" y="5177302"/>
              <a:ext cx="274320" cy="274320"/>
            </a:xfrm>
            <a:prstGeom prst="rect">
              <a:avLst/>
            </a:prstGeom>
          </p:spPr>
        </p:pic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896D6621-AD8B-043D-A642-DC3C9C612D51}"/>
                </a:ext>
              </a:extLst>
            </p:cNvPr>
            <p:cNvSpPr/>
            <p:nvPr/>
          </p:nvSpPr>
          <p:spPr bwMode="auto">
            <a:xfrm>
              <a:off x="1221207" y="3426801"/>
              <a:ext cx="1876692" cy="105950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SQL extension</a:t>
              </a:r>
              <a:endPara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AB01874-0321-E58E-FA82-E543142BC267}"/>
                </a:ext>
              </a:extLst>
            </p:cNvPr>
            <p:cNvSpPr/>
            <p:nvPr/>
          </p:nvSpPr>
          <p:spPr bwMode="auto">
            <a:xfrm>
              <a:off x="1221207" y="4574203"/>
              <a:ext cx="2970616" cy="74321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Azure Arc Connected Machine Agent</a:t>
              </a: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682E1AB0-37FA-0CC3-D1BA-147C2C5FD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279824" y="4120267"/>
              <a:ext cx="274320" cy="274320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2DB6B56-5E4E-936B-B552-0EBBB1DA4182}"/>
                </a:ext>
              </a:extLst>
            </p:cNvPr>
            <p:cNvGrpSpPr/>
            <p:nvPr/>
          </p:nvGrpSpPr>
          <p:grpSpPr>
            <a:xfrm>
              <a:off x="1397704" y="3491692"/>
              <a:ext cx="1523697" cy="554145"/>
              <a:chOff x="1538411" y="4726272"/>
              <a:chExt cx="1523697" cy="554145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0CE3E2F3-7F3A-142F-FBF0-781B3C4BD54C}"/>
                  </a:ext>
                </a:extLst>
              </p:cNvPr>
              <p:cNvSpPr/>
              <p:nvPr/>
            </p:nvSpPr>
            <p:spPr bwMode="auto">
              <a:xfrm>
                <a:off x="1538411" y="4726272"/>
                <a:ext cx="1523697" cy="554145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Least Privilege</a:t>
                </a:r>
                <a:endParaRPr kumimoji="0" lang="en-CA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E7689C2A-1BF7-76D5-4C0E-D18D4D322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163099" y="4962706"/>
                <a:ext cx="274320" cy="274320"/>
              </a:xfrm>
              <a:prstGeom prst="rect">
                <a:avLst/>
              </a:prstGeom>
            </p:spPr>
          </p:pic>
        </p:grp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7B07EDEA-D3AA-790A-01DF-9902D4C0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523635" y="4849477"/>
              <a:ext cx="365760" cy="365760"/>
            </a:xfrm>
            <a:prstGeom prst="rect">
              <a:avLst/>
            </a:prstGeom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28D4BA0-9F24-F5E9-A394-8C3A319E96C8}"/>
                </a:ext>
              </a:extLst>
            </p:cNvPr>
            <p:cNvGrpSpPr/>
            <p:nvPr/>
          </p:nvGrpSpPr>
          <p:grpSpPr>
            <a:xfrm>
              <a:off x="299894" y="3422726"/>
              <a:ext cx="870161" cy="1890616"/>
              <a:chOff x="343433" y="3422347"/>
              <a:chExt cx="870161" cy="1890616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2440D4D5-90AA-A105-6036-2AEE2AECEAC5}"/>
                  </a:ext>
                </a:extLst>
              </p:cNvPr>
              <p:cNvSpPr/>
              <p:nvPr/>
            </p:nvSpPr>
            <p:spPr bwMode="auto">
              <a:xfrm>
                <a:off x="343433" y="3422347"/>
                <a:ext cx="870161" cy="18906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r>
                  <a:rPr lang="en-US" sz="1000" dirty="0">
                    <a:solidFill>
                      <a:prstClr val="white"/>
                    </a:solidFill>
                    <a:latin typeface="Segoe UI Semibold (Headings)"/>
                    <a:cs typeface="Segoe UI" panose="020B0502040204020203" pitchFamily="34" charset="0"/>
                  </a:rPr>
                  <a:t>SQL Server service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3670880-4B3B-CC9E-398A-3F9CC6CD8B3D}"/>
                  </a:ext>
                </a:extLst>
              </p:cNvPr>
              <p:cNvGrpSpPr/>
              <p:nvPr/>
            </p:nvGrpSpPr>
            <p:grpSpPr>
              <a:xfrm>
                <a:off x="402717" y="4399672"/>
                <a:ext cx="736285" cy="808556"/>
                <a:chOff x="419293" y="4371730"/>
                <a:chExt cx="736285" cy="808556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70AEE99B-BEE1-3A3C-B739-45627D24FED6}"/>
                    </a:ext>
                  </a:extLst>
                </p:cNvPr>
                <p:cNvSpPr/>
                <p:nvPr/>
              </p:nvSpPr>
              <p:spPr bwMode="auto">
                <a:xfrm>
                  <a:off x="419293" y="4371730"/>
                  <a:ext cx="736285" cy="80855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r>
                    <a:rPr lang="en-US" sz="1000" dirty="0">
                      <a:solidFill>
                        <a:prstClr val="white"/>
                      </a:solidFill>
                      <a:latin typeface="Segoe UI Semibold (Headings)"/>
                      <a:cs typeface="Segoe UI" panose="020B0502040204020203" pitchFamily="34" charset="0"/>
                    </a:rPr>
                    <a:t>SQL assets</a:t>
                  </a:r>
                </a:p>
              </p:txBody>
            </p:sp>
            <p:pic>
              <p:nvPicPr>
                <p:cNvPr id="123" name="Graphic 122">
                  <a:extLst>
                    <a:ext uri="{FF2B5EF4-FFF2-40B4-BE49-F238E27FC236}">
                      <a16:creationId xmlns:a16="http://schemas.microsoft.com/office/drawing/2014/main" id="{CCF4E129-7DF0-2FC0-494F-059F1CD8F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847" y="4705976"/>
                  <a:ext cx="365760" cy="365760"/>
                </a:xfrm>
                <a:prstGeom prst="rect">
                  <a:avLst/>
                </a:prstGeom>
              </p:spPr>
            </p:pic>
          </p:grpSp>
        </p:grp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5D8F90E4-1825-7D0F-E4DC-E22CBA97A2AF}"/>
                </a:ext>
              </a:extLst>
            </p:cNvPr>
            <p:cNvSpPr/>
            <p:nvPr/>
          </p:nvSpPr>
          <p:spPr bwMode="auto">
            <a:xfrm>
              <a:off x="3146333" y="3438169"/>
              <a:ext cx="1045490" cy="1048133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Monitor Agent (AMA) extension </a:t>
              </a:r>
              <a:endPara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E933FCF-1D31-FAAE-8145-F9CDAB131C77}"/>
                </a:ext>
              </a:extLst>
            </p:cNvPr>
            <p:cNvGrpSpPr/>
            <p:nvPr/>
          </p:nvGrpSpPr>
          <p:grpSpPr>
            <a:xfrm>
              <a:off x="3345954" y="4108583"/>
              <a:ext cx="633707" cy="287488"/>
              <a:chOff x="-1746434" y="5183086"/>
              <a:chExt cx="633707" cy="287488"/>
            </a:xfrm>
          </p:grpSpPr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D0382C47-6E34-67FB-39C1-0A3108EF9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-1387047" y="519625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D9B7334C-8820-A031-4DD0-5804CFEDA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-1746434" y="5183086"/>
                <a:ext cx="274320" cy="274320"/>
              </a:xfrm>
              <a:prstGeom prst="rect">
                <a:avLst/>
              </a:prstGeom>
            </p:spPr>
          </p:pic>
        </p:grp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DCD83459-DA2B-3A95-A9C8-6AD43F94AC6C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344816" y="5260944"/>
              <a:ext cx="2409549" cy="387462"/>
            </a:xfrm>
            <a:prstGeom prst="bentConnector3">
              <a:avLst>
                <a:gd name="adj1" fmla="val 6761"/>
              </a:avLst>
            </a:prstGeom>
            <a:ln>
              <a:solidFill>
                <a:srgbClr val="A1F30D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9A8AE6-BE4E-19D3-6574-B77F312AA5FD}"/>
                </a:ext>
              </a:extLst>
            </p:cNvPr>
            <p:cNvSpPr txBox="1"/>
            <p:nvPr/>
          </p:nvSpPr>
          <p:spPr>
            <a:xfrm>
              <a:off x="6045746" y="5596557"/>
              <a:ext cx="1461405" cy="43088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Microsoft Defender for Cloud posture results (Optional)</a:t>
              </a:r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38F47EA3-121E-EB20-9FA1-AEA87DC3D435}"/>
                </a:ext>
              </a:extLst>
            </p:cNvPr>
            <p:cNvSpPr/>
            <p:nvPr/>
          </p:nvSpPr>
          <p:spPr bwMode="auto">
            <a:xfrm>
              <a:off x="6375049" y="5322541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7D375EE-7C4C-7395-3507-04996D8B387A}"/>
                </a:ext>
              </a:extLst>
            </p:cNvPr>
            <p:cNvSpPr txBox="1"/>
            <p:nvPr/>
          </p:nvSpPr>
          <p:spPr>
            <a:xfrm>
              <a:off x="7619506" y="5623301"/>
              <a:ext cx="751483" cy="307777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HTTPS/443</a:t>
              </a:r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7780376B-DB83-55D5-2E5A-AA6D7592B3BF}"/>
                </a:ext>
              </a:extLst>
            </p:cNvPr>
            <p:cNvSpPr/>
            <p:nvPr/>
          </p:nvSpPr>
          <p:spPr bwMode="auto">
            <a:xfrm>
              <a:off x="5827225" y="5970334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3</a:t>
              </a:r>
            </a:p>
          </p:txBody>
        </p: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E53689EE-391E-C96E-8C21-B48AE39B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87170" y="3912630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62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sz="2200" dirty="0"/>
              <a:t>SQL Server enabled by Azure Arc – SQL Best Practices Assessment (BPA)</a:t>
            </a:r>
            <a:r>
              <a:rPr lang="en-GB" sz="2200" dirty="0"/>
              <a:t> architecture</a:t>
            </a:r>
            <a:endParaRPr lang="en-US" sz="2200" spc="-50" dirty="0">
              <a:latin typeface="Segoe UI Semibold (Headings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275D2-5E50-0A6B-71D7-A4CA7C5A4343}"/>
              </a:ext>
            </a:extLst>
          </p:cNvPr>
          <p:cNvGrpSpPr/>
          <p:nvPr/>
        </p:nvGrpSpPr>
        <p:grpSpPr>
          <a:xfrm>
            <a:off x="541987" y="1437696"/>
            <a:ext cx="11108026" cy="4508675"/>
            <a:chOff x="762000" y="1343485"/>
            <a:chExt cx="11108026" cy="45086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C7FF65-AE0B-A96F-8F11-24FF14EA83D2}"/>
                </a:ext>
              </a:extLst>
            </p:cNvPr>
            <p:cNvSpPr/>
            <p:nvPr/>
          </p:nvSpPr>
          <p:spPr bwMode="auto">
            <a:xfrm>
              <a:off x="8490180" y="1860048"/>
              <a:ext cx="3379846" cy="371977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8270B6A-1B0F-D178-9C77-05651667B083}"/>
                </a:ext>
              </a:extLst>
            </p:cNvPr>
            <p:cNvSpPr/>
            <p:nvPr/>
          </p:nvSpPr>
          <p:spPr bwMode="auto">
            <a:xfrm>
              <a:off x="762000" y="1343485"/>
              <a:ext cx="6342611" cy="450867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6CE494-789E-1174-017C-41253F63062C}"/>
                </a:ext>
              </a:extLst>
            </p:cNvPr>
            <p:cNvGrpSpPr/>
            <p:nvPr/>
          </p:nvGrpSpPr>
          <p:grpSpPr>
            <a:xfrm>
              <a:off x="905525" y="2091132"/>
              <a:ext cx="4099560" cy="3651574"/>
              <a:chOff x="4673962" y="2240761"/>
              <a:chExt cx="4099560" cy="36515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E524C77-8C40-9980-38D7-5767DAD8D2DD}"/>
                  </a:ext>
                </a:extLst>
              </p:cNvPr>
              <p:cNvSpPr/>
              <p:nvPr/>
            </p:nvSpPr>
            <p:spPr bwMode="auto">
              <a:xfrm>
                <a:off x="4673962" y="2447102"/>
                <a:ext cx="4099560" cy="3445233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8450D5-4977-E8D7-3691-C38DF4F5FBDB}"/>
                  </a:ext>
                </a:extLst>
              </p:cNvPr>
              <p:cNvGrpSpPr/>
              <p:nvPr/>
            </p:nvGrpSpPr>
            <p:grpSpPr>
              <a:xfrm>
                <a:off x="4755170" y="2475382"/>
                <a:ext cx="665019" cy="689412"/>
                <a:chOff x="5508055" y="5185670"/>
                <a:chExt cx="665019" cy="689412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861D9DD-15A6-577D-5631-1A0C82D5C5C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5508055" y="5185670"/>
                  <a:ext cx="665019" cy="346249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 rtlCol="0" anchor="ctr">
                  <a:spAutoFit/>
                </a:bodyPr>
                <a:lstStyle/>
                <a:p>
                  <a:pPr algn="ctr" defTabSz="914400"/>
                  <a:r>
                    <a:rPr lang="en-US" sz="1050" dirty="0">
                      <a:solidFill>
                        <a:prstClr val="white"/>
                      </a:solidFill>
                      <a:latin typeface="Segoe UI Semibold (Headings)"/>
                      <a:cs typeface="Segoe UI" panose="020B0502040204020203" pitchFamily="34" charset="0"/>
                    </a:rPr>
                    <a:t>SQL Server</a:t>
                  </a:r>
                </a:p>
              </p:txBody>
            </p:sp>
            <p:pic>
              <p:nvPicPr>
                <p:cNvPr id="148" name="Graphic 147">
                  <a:extLst>
                    <a:ext uri="{FF2B5EF4-FFF2-40B4-BE49-F238E27FC236}">
                      <a16:creationId xmlns:a16="http://schemas.microsoft.com/office/drawing/2014/main" id="{DB14086C-0E21-576C-7D2E-70FD68800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7684" y="5509322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B32AB4E3-1083-78BC-9252-9ABCFE6B308E}"/>
                  </a:ext>
                </a:extLst>
              </p:cNvPr>
              <p:cNvSpPr/>
              <p:nvPr/>
            </p:nvSpPr>
            <p:spPr bwMode="auto">
              <a:xfrm>
                <a:off x="5721717" y="3882338"/>
                <a:ext cx="1876692" cy="1059501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 SQL extension</a:t>
                </a:r>
                <a:endPara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F6D710EB-F3E1-E0E1-FAC0-2A49D8835579}"/>
                  </a:ext>
                </a:extLst>
              </p:cNvPr>
              <p:cNvSpPr/>
              <p:nvPr/>
            </p:nvSpPr>
            <p:spPr bwMode="auto">
              <a:xfrm>
                <a:off x="5721717" y="5029740"/>
                <a:ext cx="2970616" cy="74321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Arc Connected Machine Agent</a:t>
                </a:r>
              </a:p>
            </p:txBody>
          </p:sp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761CA82B-A3D6-0936-9547-DF824D402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80334" y="4575804"/>
                <a:ext cx="274320" cy="274320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13D7214-E0A4-ABA1-50B0-248FDB65F017}"/>
                  </a:ext>
                </a:extLst>
              </p:cNvPr>
              <p:cNvGrpSpPr/>
              <p:nvPr/>
            </p:nvGrpSpPr>
            <p:grpSpPr>
              <a:xfrm>
                <a:off x="5898214" y="3947229"/>
                <a:ext cx="1523697" cy="554145"/>
                <a:chOff x="1538411" y="4726272"/>
                <a:chExt cx="1523697" cy="554145"/>
              </a:xfrm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76F6773C-58FF-ECA0-6430-7B00F438CD3A}"/>
                    </a:ext>
                  </a:extLst>
                </p:cNvPr>
                <p:cNvSpPr/>
                <p:nvPr/>
              </p:nvSpPr>
              <p:spPr bwMode="auto">
                <a:xfrm>
                  <a:off x="1538411" y="4726272"/>
                  <a:ext cx="1523697" cy="55414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00B05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Windows Least Privilege</a:t>
                  </a:r>
                  <a:endParaRPr kumimoji="0" lang="en-CA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146" name="Graphic 145">
                  <a:extLst>
                    <a:ext uri="{FF2B5EF4-FFF2-40B4-BE49-F238E27FC236}">
                      <a16:creationId xmlns:a16="http://schemas.microsoft.com/office/drawing/2014/main" id="{2BB6AD0B-D7F4-0CB8-42C0-1542392C75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3099" y="4962706"/>
                  <a:ext cx="274320" cy="274320"/>
                </a:xfrm>
                <a:prstGeom prst="rect">
                  <a:avLst/>
                </a:prstGeom>
              </p:spPr>
            </p:pic>
          </p:grp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3CF53F5D-E031-B615-AF98-C2BECECE6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024145" y="5309595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45C7A5B-BF38-B58A-9BBE-CF96BB843FC0}"/>
                  </a:ext>
                </a:extLst>
              </p:cNvPr>
              <p:cNvGrpSpPr/>
              <p:nvPr/>
            </p:nvGrpSpPr>
            <p:grpSpPr>
              <a:xfrm>
                <a:off x="4800404" y="3878262"/>
                <a:ext cx="870161" cy="1894691"/>
                <a:chOff x="343433" y="3422346"/>
                <a:chExt cx="870161" cy="1894691"/>
              </a:xfrm>
            </p:grpSpPr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4856186B-EF8A-5B44-F99F-C2755EF76CA1}"/>
                    </a:ext>
                  </a:extLst>
                </p:cNvPr>
                <p:cNvSpPr/>
                <p:nvPr/>
              </p:nvSpPr>
              <p:spPr bwMode="auto">
                <a:xfrm>
                  <a:off x="343433" y="3422346"/>
                  <a:ext cx="870161" cy="189469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r>
                    <a:rPr lang="en-US" sz="1000" dirty="0">
                      <a:solidFill>
                        <a:prstClr val="white"/>
                      </a:solidFill>
                      <a:latin typeface="Segoe UI Semibold (Headings)"/>
                      <a:cs typeface="Segoe UI" panose="020B0502040204020203" pitchFamily="34" charset="0"/>
                    </a:rPr>
                    <a:t>SQL Server service</a:t>
                  </a:r>
                </a:p>
              </p:txBody>
            </p: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2C5A8EDA-4C0B-4621-2A99-32F609DDC0B4}"/>
                    </a:ext>
                  </a:extLst>
                </p:cNvPr>
                <p:cNvGrpSpPr/>
                <p:nvPr/>
              </p:nvGrpSpPr>
              <p:grpSpPr>
                <a:xfrm>
                  <a:off x="402717" y="4399672"/>
                  <a:ext cx="736285" cy="808556"/>
                  <a:chOff x="419293" y="4371730"/>
                  <a:chExt cx="736285" cy="808556"/>
                </a:xfrm>
              </p:grpSpPr>
              <p:sp>
                <p:nvSpPr>
                  <p:cNvPr id="143" name="Rectangle: Rounded Corners 142">
                    <a:extLst>
                      <a:ext uri="{FF2B5EF4-FFF2-40B4-BE49-F238E27FC236}">
                        <a16:creationId xmlns:a16="http://schemas.microsoft.com/office/drawing/2014/main" id="{EF8A64A7-1214-A1C0-BB9B-C2458A9FBC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293" y="4371730"/>
                    <a:ext cx="736285" cy="80855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400"/>
                    <a:r>
                      <a:rPr lang="en-US" sz="1000" dirty="0">
                        <a:solidFill>
                          <a:prstClr val="white"/>
                        </a:solidFill>
                        <a:latin typeface="Segoe UI Semibold (Headings)"/>
                        <a:cs typeface="Segoe UI" panose="020B0502040204020203" pitchFamily="34" charset="0"/>
                      </a:rPr>
                      <a:t>SQL assets</a:t>
                    </a:r>
                  </a:p>
                </p:txBody>
              </p:sp>
              <p:pic>
                <p:nvPicPr>
                  <p:cNvPr id="144" name="Graphic 143">
                    <a:extLst>
                      <a:ext uri="{FF2B5EF4-FFF2-40B4-BE49-F238E27FC236}">
                        <a16:creationId xmlns:a16="http://schemas.microsoft.com/office/drawing/2014/main" id="{AF68599F-E906-77CC-7BAD-13BD96F939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847" y="4705976"/>
                    <a:ext cx="365760" cy="36576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12D5D0D-6BCC-2808-8A0B-8FAC47893006}"/>
                  </a:ext>
                </a:extLst>
              </p:cNvPr>
              <p:cNvSpPr/>
              <p:nvPr/>
            </p:nvSpPr>
            <p:spPr bwMode="auto">
              <a:xfrm>
                <a:off x="7646843" y="3893706"/>
                <a:ext cx="1045490" cy="1048133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Monitor Agent (AMA) extension </a:t>
                </a:r>
                <a:endPara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CA4D6442-C95E-F892-49DB-FE9A92725444}"/>
                  </a:ext>
                </a:extLst>
              </p:cNvPr>
              <p:cNvGrpSpPr/>
              <p:nvPr/>
            </p:nvGrpSpPr>
            <p:grpSpPr>
              <a:xfrm>
                <a:off x="7846464" y="4564120"/>
                <a:ext cx="633707" cy="287488"/>
                <a:chOff x="-1746434" y="5183086"/>
                <a:chExt cx="633707" cy="287488"/>
              </a:xfrm>
            </p:grpSpPr>
            <p:pic>
              <p:nvPicPr>
                <p:cNvPr id="139" name="Graphic 138">
                  <a:extLst>
                    <a:ext uri="{FF2B5EF4-FFF2-40B4-BE49-F238E27FC236}">
                      <a16:creationId xmlns:a16="http://schemas.microsoft.com/office/drawing/2014/main" id="{AFC3BCE9-0D51-D131-2B17-CBDDF9047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87047" y="5196254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40" name="Graphic 139">
                  <a:extLst>
                    <a:ext uri="{FF2B5EF4-FFF2-40B4-BE49-F238E27FC236}">
                      <a16:creationId xmlns:a16="http://schemas.microsoft.com/office/drawing/2014/main" id="{559FA6ED-CB6E-B956-9213-ACB69A7553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746434" y="5183086"/>
                  <a:ext cx="274320" cy="274320"/>
                </a:xfrm>
                <a:prstGeom prst="rect">
                  <a:avLst/>
                </a:prstGeom>
              </p:spPr>
            </p:pic>
          </p:grpSp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D989F15F-23D0-A2E9-975B-744B19AE7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87680" y="4368167"/>
                <a:ext cx="365760" cy="365760"/>
              </a:xfrm>
              <a:prstGeom prst="rect">
                <a:avLst/>
              </a:prstGeom>
            </p:spPr>
          </p:pic>
          <p:cxnSp>
            <p:nvCxnSpPr>
              <p:cNvPr id="94" name="Connector: Elbow 93">
                <a:extLst>
                  <a:ext uri="{FF2B5EF4-FFF2-40B4-BE49-F238E27FC236}">
                    <a16:creationId xmlns:a16="http://schemas.microsoft.com/office/drawing/2014/main" id="{88A42C3B-9DC0-65BD-481A-2A6D4CC2076F}"/>
                  </a:ext>
                </a:extLst>
              </p:cNvPr>
              <p:cNvCxnSpPr>
                <a:cxnSpLocks/>
                <a:endCxn id="141" idx="0"/>
              </p:cNvCxnSpPr>
              <p:nvPr/>
            </p:nvCxnSpPr>
            <p:spPr>
              <a:xfrm rot="10800000" flipV="1">
                <a:off x="5235486" y="3599704"/>
                <a:ext cx="1328757" cy="278557"/>
              </a:xfrm>
              <a:prstGeom prst="bentConnector2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2228580-677B-81BD-0B76-E7D952FD9E48}"/>
                  </a:ext>
                </a:extLst>
              </p:cNvPr>
              <p:cNvSpPr txBox="1"/>
              <p:nvPr/>
            </p:nvSpPr>
            <p:spPr>
              <a:xfrm>
                <a:off x="5246001" y="3193074"/>
                <a:ext cx="139633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defRPr>
                </a:lvl1pPr>
              </a:lstStyle>
              <a:p>
                <a:r>
                  <a:rPr lang="en-US" sz="900" dirty="0"/>
                  <a:t>Runs SQL Assessment and generates report</a:t>
                </a:r>
              </a:p>
            </p:txBody>
          </p:sp>
          <p:cxnSp>
            <p:nvCxnSpPr>
              <p:cNvPr id="129" name="Connector: Elbow 128">
                <a:extLst>
                  <a:ext uri="{FF2B5EF4-FFF2-40B4-BE49-F238E27FC236}">
                    <a16:creationId xmlns:a16="http://schemas.microsoft.com/office/drawing/2014/main" id="{A9670AAA-DFA9-CE78-B97C-88BF10186E43}"/>
                  </a:ext>
                </a:extLst>
              </p:cNvPr>
              <p:cNvCxnSpPr>
                <a:cxnSpLocks/>
                <a:endCxn id="82" idx="0"/>
              </p:cNvCxnSpPr>
              <p:nvPr/>
            </p:nvCxnSpPr>
            <p:spPr>
              <a:xfrm>
                <a:off x="6727643" y="3599704"/>
                <a:ext cx="1441945" cy="294002"/>
              </a:xfrm>
              <a:prstGeom prst="bentConnector2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F080C84-9D1A-3623-E874-7E0912CF0C30}"/>
                  </a:ext>
                </a:extLst>
              </p:cNvPr>
              <p:cNvGrpSpPr/>
              <p:nvPr/>
            </p:nvGrpSpPr>
            <p:grpSpPr>
              <a:xfrm>
                <a:off x="6564240" y="3599705"/>
                <a:ext cx="163405" cy="282633"/>
                <a:chOff x="9290937" y="1224742"/>
                <a:chExt cx="163405" cy="282633"/>
              </a:xfrm>
            </p:grpSpPr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0EAFD2A-813C-5CDF-8332-F7018EA37B37}"/>
                    </a:ext>
                  </a:extLst>
                </p:cNvPr>
                <p:cNvCxnSpPr/>
                <p:nvPr/>
              </p:nvCxnSpPr>
              <p:spPr>
                <a:xfrm>
                  <a:off x="9290937" y="1224742"/>
                  <a:ext cx="0" cy="2826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111EE24-361D-ADF4-710B-449D4FAFE120}"/>
                    </a:ext>
                  </a:extLst>
                </p:cNvPr>
                <p:cNvCxnSpPr/>
                <p:nvPr/>
              </p:nvCxnSpPr>
              <p:spPr>
                <a:xfrm>
                  <a:off x="9454342" y="1224742"/>
                  <a:ext cx="0" cy="2826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3C91590-8FCD-BF33-A504-00F06EB4EC05}"/>
                  </a:ext>
                </a:extLst>
              </p:cNvPr>
              <p:cNvSpPr txBox="1"/>
              <p:nvPr/>
            </p:nvSpPr>
            <p:spPr>
              <a:xfrm>
                <a:off x="6723742" y="3316299"/>
                <a:ext cx="1396338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defRPr>
                </a:lvl1pPr>
              </a:lstStyle>
              <a:p>
                <a:r>
                  <a:rPr lang="en-US" sz="900" dirty="0"/>
                  <a:t>Sends report to AMA</a:t>
                </a: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F3D21741-82F0-5040-7510-44E98FFAE232}"/>
                  </a:ext>
                </a:extLst>
              </p:cNvPr>
              <p:cNvGrpSpPr/>
              <p:nvPr/>
            </p:nvGrpSpPr>
            <p:grpSpPr>
              <a:xfrm>
                <a:off x="5609784" y="2240761"/>
                <a:ext cx="2222161" cy="403720"/>
                <a:chOff x="8155851" y="1564278"/>
                <a:chExt cx="2222161" cy="403720"/>
              </a:xfrm>
            </p:grpSpPr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B53C1C17-1810-3FF5-EBB2-0A33E7C4E6E1}"/>
                    </a:ext>
                  </a:extLst>
                </p:cNvPr>
                <p:cNvSpPr/>
                <p:nvPr/>
              </p:nvSpPr>
              <p:spPr bwMode="auto">
                <a:xfrm>
                  <a:off x="8155851" y="1564278"/>
                  <a:ext cx="2222161" cy="40372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>
                    <a:lumMod val="95000"/>
                    <a:lumOff val="5000"/>
                  </a:schemeClr>
                </a:solidFill>
                <a:ln w="19050" cap="flat" cmpd="sng" algn="ctr">
                  <a:solidFill>
                    <a:srgbClr val="C00000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Operating system firewall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36" name="Graphic 135">
                  <a:extLst>
                    <a:ext uri="{FF2B5EF4-FFF2-40B4-BE49-F238E27FC236}">
                      <a16:creationId xmlns:a16="http://schemas.microsoft.com/office/drawing/2014/main" id="{5B4AE4C8-C5DE-1A96-50C7-5A6C734D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04255" y="1627982"/>
                  <a:ext cx="274320" cy="274320"/>
                </a:xfrm>
                <a:prstGeom prst="rect">
                  <a:avLst/>
                </a:prstGeom>
              </p:spPr>
            </p:pic>
          </p:grp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926A7747-94B7-8B28-16E1-20A21C2E203C}"/>
                  </a:ext>
                </a:extLst>
              </p:cNvPr>
              <p:cNvSpPr/>
              <p:nvPr/>
            </p:nvSpPr>
            <p:spPr bwMode="auto">
              <a:xfrm>
                <a:off x="5098324" y="3424323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CE556E14-8774-5B0B-9D5B-E19C922496C7}"/>
                  </a:ext>
                </a:extLst>
              </p:cNvPr>
              <p:cNvSpPr/>
              <p:nvPr/>
            </p:nvSpPr>
            <p:spPr bwMode="auto">
              <a:xfrm>
                <a:off x="8030855" y="3427664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2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43F8CF0-A89B-5A57-BF83-2F83AE9C2DCF}"/>
                </a:ext>
              </a:extLst>
            </p:cNvPr>
            <p:cNvSpPr/>
            <p:nvPr/>
          </p:nvSpPr>
          <p:spPr bwMode="auto">
            <a:xfrm>
              <a:off x="5503754" y="2448606"/>
              <a:ext cx="725105" cy="2983438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Enterprise Proxy</a:t>
              </a:r>
              <a:br>
                <a: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</a:br>
              <a:endParaRPr lang="en-US" sz="1000" kern="0" dirty="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TLS 1.2+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43AF404-107C-0F1D-235F-F8AAB134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6200000">
              <a:off x="5637706" y="2109260"/>
              <a:ext cx="457200" cy="457200"/>
            </a:xfrm>
            <a:prstGeom prst="rect">
              <a:avLst/>
            </a:prstGeom>
          </p:spPr>
        </p:pic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87C9670D-7AC4-E69C-FE3A-8BC9ED139B48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rot="16200000" flipH="1">
              <a:off x="4174256" y="869304"/>
              <a:ext cx="241620" cy="2685277"/>
            </a:xfrm>
            <a:prstGeom prst="bentConnector4">
              <a:avLst>
                <a:gd name="adj1" fmla="val -94611"/>
                <a:gd name="adj2" fmla="val 91119"/>
              </a:avLst>
            </a:prstGeom>
            <a:ln>
              <a:solidFill>
                <a:srgbClr val="A1F30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51BE6B4-AA71-2E3D-3B2D-992F451A2EB6}"/>
                </a:ext>
              </a:extLst>
            </p:cNvPr>
            <p:cNvGrpSpPr/>
            <p:nvPr/>
          </p:nvGrpSpPr>
          <p:grpSpPr>
            <a:xfrm>
              <a:off x="6737924" y="2448606"/>
              <a:ext cx="725105" cy="2983438"/>
              <a:chOff x="6721232" y="2448606"/>
              <a:chExt cx="725105" cy="2983438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51D4794-0321-EDB0-057C-176AF0D8B8C5}"/>
                  </a:ext>
                </a:extLst>
              </p:cNvPr>
              <p:cNvSpPr/>
              <p:nvPr/>
            </p:nvSpPr>
            <p:spPr bwMode="auto">
              <a:xfrm>
                <a:off x="6721232" y="2448606"/>
                <a:ext cx="725105" cy="2983438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19050" cap="flat" cmpd="sng" algn="ctr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Corp firewall</a:t>
                </a:r>
              </a:p>
            </p:txBody>
          </p: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CDCB5C06-2D41-B6FE-795A-297BD0103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898359" y="4102176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56BC9E1-1262-8F2A-A3A8-9A088D266926}"/>
                </a:ext>
              </a:extLst>
            </p:cNvPr>
            <p:cNvCxnSpPr>
              <a:cxnSpLocks/>
              <a:stCxn id="15" idx="3"/>
              <a:endCxn id="58" idx="1"/>
            </p:cNvCxnSpPr>
            <p:nvPr/>
          </p:nvCxnSpPr>
          <p:spPr>
            <a:xfrm>
              <a:off x="6228859" y="3940325"/>
              <a:ext cx="509065" cy="0"/>
            </a:xfrm>
            <a:prstGeom prst="straightConnector1">
              <a:avLst/>
            </a:prstGeom>
            <a:ln>
              <a:solidFill>
                <a:srgbClr val="A1F30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92A577-6948-264D-72B4-D271E9770018}"/>
                </a:ext>
              </a:extLst>
            </p:cNvPr>
            <p:cNvSpPr txBox="1"/>
            <p:nvPr/>
          </p:nvSpPr>
          <p:spPr>
            <a:xfrm>
              <a:off x="6181936" y="3671893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sz="900" dirty="0">
                  <a:solidFill>
                    <a:srgbClr val="A1F30D"/>
                  </a:solidFill>
                </a:rPr>
                <a:t>Data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4F3758-F909-5D3B-46C2-DBEFC54B6536}"/>
                </a:ext>
              </a:extLst>
            </p:cNvPr>
            <p:cNvSpPr txBox="1"/>
            <p:nvPr/>
          </p:nvSpPr>
          <p:spPr>
            <a:xfrm>
              <a:off x="3974666" y="1627236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sz="900" dirty="0">
                  <a:solidFill>
                    <a:srgbClr val="A1F30D"/>
                  </a:solidFill>
                </a:rPr>
                <a:t>Data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36DF9CB-2347-1D15-8EA7-E6ACCCBB3BAC}"/>
                </a:ext>
              </a:extLst>
            </p:cNvPr>
            <p:cNvGrpSpPr/>
            <p:nvPr/>
          </p:nvGrpSpPr>
          <p:grpSpPr>
            <a:xfrm>
              <a:off x="8760101" y="2448606"/>
              <a:ext cx="2840004" cy="2983438"/>
              <a:chOff x="8692338" y="2929682"/>
              <a:chExt cx="2840004" cy="2983438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3702C0F-B904-DD87-E725-5AECCE7D4147}"/>
                  </a:ext>
                </a:extLst>
              </p:cNvPr>
              <p:cNvSpPr/>
              <p:nvPr/>
            </p:nvSpPr>
            <p:spPr bwMode="auto">
              <a:xfrm>
                <a:off x="8692338" y="2929682"/>
                <a:ext cx="2840004" cy="298343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SQL Best Practices Assessment </a:t>
                </a: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E452CB89-C476-BDDE-C443-460C165ED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8812724" y="3012783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0910204-4CCD-7050-7A6A-62350170EA11}"/>
                  </a:ext>
                </a:extLst>
              </p:cNvPr>
              <p:cNvGrpSpPr/>
              <p:nvPr/>
            </p:nvGrpSpPr>
            <p:grpSpPr>
              <a:xfrm>
                <a:off x="9298870" y="4934319"/>
                <a:ext cx="1626941" cy="822467"/>
                <a:chOff x="9351940" y="4368413"/>
                <a:chExt cx="1626941" cy="822467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B831AA1D-3046-1982-F4DD-95105A62D14D}"/>
                    </a:ext>
                  </a:extLst>
                </p:cNvPr>
                <p:cNvSpPr/>
                <p:nvPr/>
              </p:nvSpPr>
              <p:spPr bwMode="auto">
                <a:xfrm>
                  <a:off x="9351940" y="4368413"/>
                  <a:ext cx="1626941" cy="82246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900" kern="0" dirty="0">
                      <a:solidFill>
                        <a:srgbClr val="FFFFFF"/>
                      </a:solidFill>
                      <a:latin typeface="Segoe UI Semibold"/>
                      <a:cs typeface="Segoe UI" pitchFamily="34" charset="0"/>
                    </a:rPr>
                    <a:t>Log Analytics workspace</a:t>
                  </a:r>
                </a:p>
              </p:txBody>
            </p:sp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D2A822E8-306F-A092-0EAE-BF1C7F9E9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9550" y="4692074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C92ABBD0-5E92-AAE2-63A2-085CDC427641}"/>
                  </a:ext>
                </a:extLst>
              </p:cNvPr>
              <p:cNvSpPr/>
              <p:nvPr/>
            </p:nvSpPr>
            <p:spPr bwMode="auto">
              <a:xfrm>
                <a:off x="9298870" y="3378543"/>
                <a:ext cx="1626941" cy="82246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BPA report user interface</a:t>
                </a:r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4F572FE5-A439-4A87-F741-9A8EAC418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9929460" y="3704274"/>
                <a:ext cx="365760" cy="365760"/>
              </a:xfrm>
              <a:prstGeom prst="rect">
                <a:avLst/>
              </a:prstGeom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7D057EE-8E60-7740-F11C-23289669FC86}"/>
                  </a:ext>
                </a:extLst>
              </p:cNvPr>
              <p:cNvCxnSpPr>
                <a:stCxn id="50" idx="2"/>
                <a:endCxn id="56" idx="0"/>
              </p:cNvCxnSpPr>
              <p:nvPr/>
            </p:nvCxnSpPr>
            <p:spPr>
              <a:xfrm>
                <a:off x="10112341" y="4201010"/>
                <a:ext cx="0" cy="7333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4ABA13F-16CA-69A0-EACB-6BCB52C883AC}"/>
                  </a:ext>
                </a:extLst>
              </p:cNvPr>
              <p:cNvSpPr txBox="1"/>
              <p:nvPr/>
            </p:nvSpPr>
            <p:spPr>
              <a:xfrm>
                <a:off x="10174046" y="4381504"/>
                <a:ext cx="133314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defRPr>
                </a:lvl1pPr>
              </a:lstStyle>
              <a:p>
                <a:r>
                  <a:rPr lang="en-US" sz="900" dirty="0"/>
                  <a:t>Retrieve and display BPA results</a:t>
                </a:r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DEDAF91D-0AF3-547E-536F-A403B8E65440}"/>
                  </a:ext>
                </a:extLst>
              </p:cNvPr>
              <p:cNvSpPr/>
              <p:nvPr/>
            </p:nvSpPr>
            <p:spPr bwMode="auto">
              <a:xfrm>
                <a:off x="9975180" y="4445792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4</a:t>
                </a:r>
              </a:p>
            </p:txBody>
          </p:sp>
        </p:grp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5D3DF1C7-0422-FDBE-CB06-C4A3487BFC3F}"/>
                </a:ext>
              </a:extLst>
            </p:cNvPr>
            <p:cNvCxnSpPr>
              <a:cxnSpLocks/>
              <a:stCxn id="58" idx="3"/>
              <a:endCxn id="56" idx="1"/>
            </p:cNvCxnSpPr>
            <p:nvPr/>
          </p:nvCxnSpPr>
          <p:spPr>
            <a:xfrm>
              <a:off x="7463029" y="3940325"/>
              <a:ext cx="1903604" cy="924152"/>
            </a:xfrm>
            <a:prstGeom prst="bentConnector3">
              <a:avLst>
                <a:gd name="adj1" fmla="val 6914"/>
              </a:avLst>
            </a:prstGeom>
            <a:ln>
              <a:solidFill>
                <a:srgbClr val="A1F30D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4CF3A8-EF00-637F-5CD0-D321F2922C85}"/>
                </a:ext>
              </a:extLst>
            </p:cNvPr>
            <p:cNvSpPr txBox="1"/>
            <p:nvPr/>
          </p:nvSpPr>
          <p:spPr>
            <a:xfrm>
              <a:off x="3039651" y="2615246"/>
              <a:ext cx="175509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sz="900" dirty="0">
                  <a:solidFill>
                    <a:srgbClr val="A1F30D"/>
                  </a:solidFill>
                </a:rPr>
                <a:t>Transmits report to </a:t>
              </a:r>
              <a:br>
                <a:rPr lang="en-US" sz="900" dirty="0">
                  <a:solidFill>
                    <a:srgbClr val="A1F30D"/>
                  </a:solidFill>
                </a:rPr>
              </a:br>
              <a:r>
                <a:rPr lang="en-US" sz="900" dirty="0">
                  <a:solidFill>
                    <a:srgbClr val="A1F30D"/>
                  </a:solidFill>
                </a:rPr>
                <a:t>Log Analytics workspace</a:t>
              </a:r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90EC54F4-DF32-5963-5D68-E549C507751C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rot="10800000">
              <a:off x="2952429" y="2494853"/>
              <a:ext cx="1842311" cy="504339"/>
            </a:xfrm>
            <a:prstGeom prst="bentConnector2">
              <a:avLst/>
            </a:prstGeom>
            <a:ln>
              <a:solidFill>
                <a:srgbClr val="A1F30D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F5B883-ED5E-D9F3-22F2-22D0B3BE2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4740" y="2992061"/>
              <a:ext cx="0" cy="752016"/>
            </a:xfrm>
            <a:prstGeom prst="line">
              <a:avLst/>
            </a:prstGeom>
            <a:ln>
              <a:solidFill>
                <a:srgbClr val="A1F30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AFFAF3E5-6142-B616-25E1-0145DAAB8007}"/>
                </a:ext>
              </a:extLst>
            </p:cNvPr>
            <p:cNvSpPr/>
            <p:nvPr/>
          </p:nvSpPr>
          <p:spPr bwMode="auto">
            <a:xfrm>
              <a:off x="4649576" y="2851160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5FF966-D647-C0F1-3955-96FE0B0F0CD7}"/>
                </a:ext>
              </a:extLst>
            </p:cNvPr>
            <p:cNvSpPr txBox="1"/>
            <p:nvPr/>
          </p:nvSpPr>
          <p:spPr>
            <a:xfrm>
              <a:off x="8687626" y="4840483"/>
              <a:ext cx="751483" cy="307777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A1F30D"/>
                  </a:solidFill>
                </a:rPr>
                <a:t>HTTPS/443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569160-E64B-CCD2-9EB2-6AE6B5F2752A}"/>
                </a:ext>
              </a:extLst>
            </p:cNvPr>
            <p:cNvSpPr txBox="1"/>
            <p:nvPr/>
          </p:nvSpPr>
          <p:spPr>
            <a:xfrm>
              <a:off x="7578870" y="4609651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r>
                <a:rPr lang="en-US" sz="900" dirty="0">
                  <a:solidFill>
                    <a:srgbClr val="A1F30D"/>
                  </a:solidFill>
                </a:rPr>
                <a:t>Data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E95DC5C-135A-C9EC-B299-48868D9A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951503" y="1915172"/>
              <a:ext cx="457200" cy="4572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9F63B7-D166-B71C-FC83-9280A1EC65FD}"/>
                </a:ext>
              </a:extLst>
            </p:cNvPr>
            <p:cNvGrpSpPr/>
            <p:nvPr/>
          </p:nvGrpSpPr>
          <p:grpSpPr>
            <a:xfrm>
              <a:off x="856881" y="1392052"/>
              <a:ext cx="2697274" cy="457200"/>
              <a:chOff x="2037284" y="1507889"/>
              <a:chExt cx="2697274" cy="457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58B55D7-AB78-EB14-D5D3-88EEC0C06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134993" y="1559306"/>
                <a:ext cx="259956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/>
                <a:r>
                  <a:rPr lang="en-US" sz="1200" dirty="0">
                    <a:solidFill>
                      <a:prstClr val="white"/>
                    </a:solidFill>
                    <a:latin typeface="Segoe UI Semibold (Headings)"/>
                    <a:cs typeface="Segoe UI" panose="020B0502040204020203" pitchFamily="34" charset="0"/>
                  </a:rPr>
                  <a:t>Private cloud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environment</a:t>
                </a:r>
                <a:endParaRPr lang="en-US" sz="1200" dirty="0">
                  <a:solidFill>
                    <a:prstClr val="white"/>
                  </a:solidFill>
                  <a:latin typeface="Segoe UI Semibold (Headings)"/>
                  <a:cs typeface="Segoe UI" panose="020B0502040204020203" pitchFamily="34" charset="0"/>
                </a:endParaRPr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EB9BF2AB-5B5C-A4C0-D06E-C9E749160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037284" y="1507889"/>
                <a:ext cx="457200" cy="45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249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SQL Server enabled by Azure Arc 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Failover Cluster Instance (FCI) architecture</a:t>
            </a:r>
            <a:endParaRPr lang="en-US" spc="-50" dirty="0">
              <a:latin typeface="Segoe UI Semibold (Headings)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D51744-24FD-9983-B46F-0B866AAFD994}"/>
              </a:ext>
            </a:extLst>
          </p:cNvPr>
          <p:cNvGrpSpPr/>
          <p:nvPr/>
        </p:nvGrpSpPr>
        <p:grpSpPr>
          <a:xfrm>
            <a:off x="277620" y="928948"/>
            <a:ext cx="11636759" cy="5867897"/>
            <a:chOff x="277620" y="928948"/>
            <a:chExt cx="11636759" cy="58678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B949BCF-E4B1-A37D-93AB-8FF3D5F53DDA}"/>
                </a:ext>
              </a:extLst>
            </p:cNvPr>
            <p:cNvGrpSpPr/>
            <p:nvPr/>
          </p:nvGrpSpPr>
          <p:grpSpPr>
            <a:xfrm>
              <a:off x="277620" y="3404116"/>
              <a:ext cx="11636759" cy="3392729"/>
              <a:chOff x="277620" y="1860702"/>
              <a:chExt cx="11636759" cy="3392729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1D3C0489-2285-4BC4-17C0-E354C3780470}"/>
                  </a:ext>
                </a:extLst>
              </p:cNvPr>
              <p:cNvSpPr/>
              <p:nvPr/>
            </p:nvSpPr>
            <p:spPr bwMode="auto">
              <a:xfrm>
                <a:off x="277620" y="1860702"/>
                <a:ext cx="11636759" cy="3392729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18288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User-owned environment (On-premises and Multicloud)</a:t>
                </a:r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CEFA9C7A-7F25-ACD5-8494-2FEEDC16834A}"/>
                  </a:ext>
                </a:extLst>
              </p:cNvPr>
              <p:cNvSpPr/>
              <p:nvPr/>
            </p:nvSpPr>
            <p:spPr bwMode="auto">
              <a:xfrm>
                <a:off x="879821" y="2166604"/>
                <a:ext cx="10432369" cy="2994676"/>
              </a:xfrm>
              <a:prstGeom prst="roundRect">
                <a:avLst>
                  <a:gd name="adj" fmla="val 4645"/>
                </a:avLst>
              </a:prstGeom>
              <a:solidFill>
                <a:srgbClr val="201335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Server Failover Cluster (WSFC)</a:t>
                </a:r>
                <a:endPara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2B6852E-7759-8B7A-C514-B40BB4F12CD3}"/>
                  </a:ext>
                </a:extLst>
              </p:cNvPr>
              <p:cNvGrpSpPr/>
              <p:nvPr/>
            </p:nvGrpSpPr>
            <p:grpSpPr>
              <a:xfrm>
                <a:off x="996690" y="2682239"/>
                <a:ext cx="3123916" cy="2057401"/>
                <a:chOff x="996690" y="2682239"/>
                <a:chExt cx="3123916" cy="2057401"/>
              </a:xfrm>
            </p:grpSpPr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36B37CA5-19DB-FA99-FB29-17DCABC621ED}"/>
                    </a:ext>
                  </a:extLst>
                </p:cNvPr>
                <p:cNvSpPr/>
                <p:nvPr/>
              </p:nvSpPr>
              <p:spPr bwMode="auto">
                <a:xfrm>
                  <a:off x="996690" y="2682239"/>
                  <a:ext cx="3123916" cy="205740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SQL </a:t>
                  </a: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Server A</a:t>
                  </a:r>
                  <a:endParaRPr kumimoji="0" lang="en-CA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B78E95E0-2B05-6654-A1A7-0EA4DFAE2AEF}"/>
                    </a:ext>
                  </a:extLst>
                </p:cNvPr>
                <p:cNvGrpSpPr/>
                <p:nvPr/>
              </p:nvGrpSpPr>
              <p:grpSpPr>
                <a:xfrm>
                  <a:off x="110993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D8D0469E-8227-E66A-F73F-30492CCB14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1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Instance1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, active)</a:t>
                    </a:r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E4CC2F5F-9321-2B62-C78B-8EB96FBEE7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67529094-B652-B326-0BD7-ADB544798D7A}"/>
                    </a:ext>
                  </a:extLst>
                </p:cNvPr>
                <p:cNvGrpSpPr/>
                <p:nvPr/>
              </p:nvGrpSpPr>
              <p:grpSpPr>
                <a:xfrm>
                  <a:off x="258821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F2E1BD7C-6F1E-BA4D-B382-D00BE8DB6F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FFC000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1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Instance2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, passive)</a:t>
                    </a:r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B1C333DF-0AA9-7DCF-69F5-33990D6FF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943D4C72-BC85-8243-6EF3-863CBED0DA20}"/>
                    </a:ext>
                  </a:extLst>
                </p:cNvPr>
                <p:cNvGrpSpPr/>
                <p:nvPr/>
              </p:nvGrpSpPr>
              <p:grpSpPr>
                <a:xfrm>
                  <a:off x="1109938" y="3069453"/>
                  <a:ext cx="2897420" cy="328181"/>
                  <a:chOff x="987000" y="4191441"/>
                  <a:chExt cx="2897420" cy="328181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34D424DD-9053-92FF-02F4-7750EB4DB9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7000" y="4191441"/>
                    <a:ext cx="2897420" cy="32818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 SQL extension</a:t>
                    </a:r>
                    <a:endParaRPr kumimoji="0" lang="en-CA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CEC693FD-89E2-6F03-63CE-C243960262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3028" y="4241231"/>
                    <a:ext cx="228600" cy="228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D5D28A40-99E3-9046-F057-6A349C3C7091}"/>
                    </a:ext>
                  </a:extLst>
                </p:cNvPr>
                <p:cNvSpPr/>
                <p:nvPr/>
              </p:nvSpPr>
              <p:spPr bwMode="auto">
                <a:xfrm>
                  <a:off x="1109938" y="3451860"/>
                  <a:ext cx="2897420" cy="22538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Arc Connected Machine Agent</a:t>
                  </a:r>
                </a:p>
              </p:txBody>
            </p:sp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6995E00F-C495-FBB7-5919-C6F47F1B6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881" y="2736568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B6A42352-B807-41B2-71C3-A0613D8475D6}"/>
                  </a:ext>
                </a:extLst>
              </p:cNvPr>
              <p:cNvGrpSpPr/>
              <p:nvPr/>
            </p:nvGrpSpPr>
            <p:grpSpPr>
              <a:xfrm>
                <a:off x="996702" y="2457635"/>
                <a:ext cx="10198598" cy="173228"/>
                <a:chOff x="996690" y="2362063"/>
                <a:chExt cx="10198598" cy="173228"/>
              </a:xfrm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E7F553A2-A708-888D-C5EE-5EE74DFE53F1}"/>
                    </a:ext>
                  </a:extLst>
                </p:cNvPr>
                <p:cNvSpPr/>
                <p:nvPr/>
              </p:nvSpPr>
              <p:spPr bwMode="auto">
                <a:xfrm>
                  <a:off x="996690" y="2364195"/>
                  <a:ext cx="5069746" cy="17109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n</a:t>
                  </a:r>
                  <a:r>
                    <a:rPr kumimoji="0" lang="en-US" sz="900" b="0" i="1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etwork_name</a:t>
                  </a:r>
                  <a:r>
                    <a:rPr kumimoji="0" lang="en-US" sz="9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\instance1</a:t>
                  </a:r>
                  <a:endParaRPr kumimoji="0" lang="en-CA" sz="9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DEF92758-CFF7-7438-E892-23D2F6926762}"/>
                    </a:ext>
                  </a:extLst>
                </p:cNvPr>
                <p:cNvSpPr/>
                <p:nvPr/>
              </p:nvSpPr>
              <p:spPr bwMode="auto">
                <a:xfrm>
                  <a:off x="6125542" y="2362063"/>
                  <a:ext cx="5069746" cy="17109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n</a:t>
                  </a:r>
                  <a:r>
                    <a:rPr kumimoji="0" lang="en-US" sz="900" b="0" i="1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etwork_name</a:t>
                  </a:r>
                  <a:r>
                    <a:rPr kumimoji="0" lang="en-US" sz="9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\instance2</a:t>
                  </a:r>
                  <a:endParaRPr kumimoji="0" lang="en-CA" sz="9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04" name="Graphic 103">
                <a:extLst>
                  <a:ext uri="{FF2B5EF4-FFF2-40B4-BE49-F238E27FC236}">
                    <a16:creationId xmlns:a16="http://schemas.microsoft.com/office/drawing/2014/main" id="{2CC00DD4-105C-1A56-17F7-34EC46548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0121" y="187456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740D478B-95DE-0450-229D-D5C135E59230}"/>
                  </a:ext>
                </a:extLst>
              </p:cNvPr>
              <p:cNvGrpSpPr/>
              <p:nvPr/>
            </p:nvGrpSpPr>
            <p:grpSpPr>
              <a:xfrm>
                <a:off x="4534048" y="2682238"/>
                <a:ext cx="3123916" cy="2057401"/>
                <a:chOff x="996690" y="2682239"/>
                <a:chExt cx="3123916" cy="2057401"/>
              </a:xfrm>
            </p:grpSpPr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A33E78EC-EC64-9BCB-F462-90BC60D793DF}"/>
                    </a:ext>
                  </a:extLst>
                </p:cNvPr>
                <p:cNvSpPr/>
                <p:nvPr/>
              </p:nvSpPr>
              <p:spPr bwMode="auto">
                <a:xfrm>
                  <a:off x="996690" y="2682239"/>
                  <a:ext cx="3123916" cy="205740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SQL Server B</a:t>
                  </a:r>
                  <a:endParaRPr kumimoji="0" lang="en-CA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2C7C1964-4AB1-6F73-CFEC-622DAFA39C8F}"/>
                    </a:ext>
                  </a:extLst>
                </p:cNvPr>
                <p:cNvGrpSpPr/>
                <p:nvPr/>
              </p:nvGrpSpPr>
              <p:grpSpPr>
                <a:xfrm>
                  <a:off x="110993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61" name="Rectangle: Rounded Corners 160">
                    <a:extLst>
                      <a:ext uri="{FF2B5EF4-FFF2-40B4-BE49-F238E27FC236}">
                        <a16:creationId xmlns:a16="http://schemas.microsoft.com/office/drawing/2014/main" id="{DB89B07A-8DB0-2131-2FA4-07CD78769A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A1F30D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1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Instance1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, passive)</a:t>
                    </a:r>
                  </a:p>
                </p:txBody>
              </p:sp>
              <p:pic>
                <p:nvPicPr>
                  <p:cNvPr id="162" name="Graphic 161">
                    <a:extLst>
                      <a:ext uri="{FF2B5EF4-FFF2-40B4-BE49-F238E27FC236}">
                        <a16:creationId xmlns:a16="http://schemas.microsoft.com/office/drawing/2014/main" id="{61D64EDA-01E5-BC50-D312-73DC6F0AF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007D88A8-825C-B2B6-037C-09393A35DC36}"/>
                    </a:ext>
                  </a:extLst>
                </p:cNvPr>
                <p:cNvGrpSpPr/>
                <p:nvPr/>
              </p:nvGrpSpPr>
              <p:grpSpPr>
                <a:xfrm>
                  <a:off x="258821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59" name="Rectangle: Rounded Corners 158">
                    <a:extLst>
                      <a:ext uri="{FF2B5EF4-FFF2-40B4-BE49-F238E27FC236}">
                        <a16:creationId xmlns:a16="http://schemas.microsoft.com/office/drawing/2014/main" id="{F5B08FBE-D302-B7B5-9096-DCFFD1E0F8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1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Instance2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, active)</a:t>
                    </a:r>
                  </a:p>
                </p:txBody>
              </p:sp>
              <p:pic>
                <p:nvPicPr>
                  <p:cNvPr id="160" name="Graphic 159">
                    <a:extLst>
                      <a:ext uri="{FF2B5EF4-FFF2-40B4-BE49-F238E27FC236}">
                        <a16:creationId xmlns:a16="http://schemas.microsoft.com/office/drawing/2014/main" id="{792B0C63-936F-66C2-7D8F-4C1F76089A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3FFD9015-3585-BF4C-242D-47B735753D36}"/>
                    </a:ext>
                  </a:extLst>
                </p:cNvPr>
                <p:cNvGrpSpPr/>
                <p:nvPr/>
              </p:nvGrpSpPr>
              <p:grpSpPr>
                <a:xfrm>
                  <a:off x="1109938" y="3069453"/>
                  <a:ext cx="2897420" cy="328181"/>
                  <a:chOff x="987000" y="4191441"/>
                  <a:chExt cx="2897420" cy="328181"/>
                </a:xfrm>
              </p:grpSpPr>
              <p:sp>
                <p:nvSpPr>
                  <p:cNvPr id="157" name="Rectangle: Rounded Corners 156">
                    <a:extLst>
                      <a:ext uri="{FF2B5EF4-FFF2-40B4-BE49-F238E27FC236}">
                        <a16:creationId xmlns:a16="http://schemas.microsoft.com/office/drawing/2014/main" id="{54AE84DE-6769-7416-6E2F-C7C6DBE9F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7000" y="4191441"/>
                    <a:ext cx="2897420" cy="32818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 SQL extension</a:t>
                    </a:r>
                    <a:endParaRPr kumimoji="0" lang="en-CA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58" name="Graphic 157">
                    <a:extLst>
                      <a:ext uri="{FF2B5EF4-FFF2-40B4-BE49-F238E27FC236}">
                        <a16:creationId xmlns:a16="http://schemas.microsoft.com/office/drawing/2014/main" id="{B8933DA6-CCF6-4357-50D9-8EA58CF86D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3028" y="4241231"/>
                    <a:ext cx="228600" cy="228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156B965C-2A73-E853-3CAA-D920A73D402C}"/>
                    </a:ext>
                  </a:extLst>
                </p:cNvPr>
                <p:cNvSpPr/>
                <p:nvPr/>
              </p:nvSpPr>
              <p:spPr bwMode="auto">
                <a:xfrm>
                  <a:off x="1109938" y="3451860"/>
                  <a:ext cx="2897420" cy="22538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Arc Connected Machine Agent</a:t>
                  </a:r>
                </a:p>
              </p:txBody>
            </p:sp>
            <p:pic>
              <p:nvPicPr>
                <p:cNvPr id="156" name="Graphic 155">
                  <a:extLst>
                    <a:ext uri="{FF2B5EF4-FFF2-40B4-BE49-F238E27FC236}">
                      <a16:creationId xmlns:a16="http://schemas.microsoft.com/office/drawing/2014/main" id="{7BD91C05-775D-44BC-8318-FAD4F4FE0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881" y="2736568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1ADE469F-FE94-E129-F5FB-BF075C50D8C5}"/>
                  </a:ext>
                </a:extLst>
              </p:cNvPr>
              <p:cNvGrpSpPr/>
              <p:nvPr/>
            </p:nvGrpSpPr>
            <p:grpSpPr>
              <a:xfrm>
                <a:off x="8071406" y="2682237"/>
                <a:ext cx="3123916" cy="2057401"/>
                <a:chOff x="996690" y="2682239"/>
                <a:chExt cx="3123916" cy="2057401"/>
              </a:xfrm>
            </p:grpSpPr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AFD70383-8204-FE5B-7BE3-3637DE331F9E}"/>
                    </a:ext>
                  </a:extLst>
                </p:cNvPr>
                <p:cNvSpPr/>
                <p:nvPr/>
              </p:nvSpPr>
              <p:spPr bwMode="auto">
                <a:xfrm>
                  <a:off x="996690" y="2682239"/>
                  <a:ext cx="3123916" cy="205740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9050" cap="flat" cmpd="sng" algn="ctr">
                  <a:solidFill>
                    <a:srgbClr val="00CCFF"/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SQL </a:t>
                  </a: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Server C</a:t>
                  </a:r>
                  <a:endParaRPr kumimoji="0" lang="en-CA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577C6980-F02B-F438-F793-1CBFA0D5DFC8}"/>
                    </a:ext>
                  </a:extLst>
                </p:cNvPr>
                <p:cNvGrpSpPr/>
                <p:nvPr/>
              </p:nvGrpSpPr>
              <p:grpSpPr>
                <a:xfrm>
                  <a:off x="110993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49" name="Rectangle: Rounded Corners 148">
                    <a:extLst>
                      <a:ext uri="{FF2B5EF4-FFF2-40B4-BE49-F238E27FC236}">
                        <a16:creationId xmlns:a16="http://schemas.microsoft.com/office/drawing/2014/main" id="{C7F70329-FD0C-35AB-025A-939AE4F5B7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A1F30D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1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Instance1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, passive)</a:t>
                    </a:r>
                  </a:p>
                </p:txBody>
              </p:sp>
              <p:pic>
                <p:nvPicPr>
                  <p:cNvPr id="150" name="Graphic 149">
                    <a:extLst>
                      <a:ext uri="{FF2B5EF4-FFF2-40B4-BE49-F238E27FC236}">
                        <a16:creationId xmlns:a16="http://schemas.microsoft.com/office/drawing/2014/main" id="{37512992-C076-0C1A-4832-A2123F052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C55B2D1-2973-BCCE-2BCB-77EAA01E5F42}"/>
                    </a:ext>
                  </a:extLst>
                </p:cNvPr>
                <p:cNvGrpSpPr/>
                <p:nvPr/>
              </p:nvGrpSpPr>
              <p:grpSpPr>
                <a:xfrm>
                  <a:off x="258821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26" name="Rectangle: Rounded Corners 125">
                    <a:extLst>
                      <a:ext uri="{FF2B5EF4-FFF2-40B4-BE49-F238E27FC236}">
                        <a16:creationId xmlns:a16="http://schemas.microsoft.com/office/drawing/2014/main" id="{1385F333-E87D-0D22-4ABE-4537F39A89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FFC000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1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Instance2</a:t>
                    </a: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rPr>
                      <a:t>, passive)</a:t>
                    </a:r>
                  </a:p>
                </p:txBody>
              </p:sp>
              <p:pic>
                <p:nvPicPr>
                  <p:cNvPr id="127" name="Graphic 126">
                    <a:extLst>
                      <a:ext uri="{FF2B5EF4-FFF2-40B4-BE49-F238E27FC236}">
                        <a16:creationId xmlns:a16="http://schemas.microsoft.com/office/drawing/2014/main" id="{07CB4A4E-A673-72BA-D290-EF8A6F2315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8511EABF-DED2-71CA-8041-548D67376D12}"/>
                    </a:ext>
                  </a:extLst>
                </p:cNvPr>
                <p:cNvGrpSpPr/>
                <p:nvPr/>
              </p:nvGrpSpPr>
              <p:grpSpPr>
                <a:xfrm>
                  <a:off x="1109938" y="3069453"/>
                  <a:ext cx="2897420" cy="328181"/>
                  <a:chOff x="987000" y="4191441"/>
                  <a:chExt cx="2897420" cy="328181"/>
                </a:xfrm>
              </p:grpSpPr>
              <p:sp>
                <p:nvSpPr>
                  <p:cNvPr id="124" name="Rectangle: Rounded Corners 123">
                    <a:extLst>
                      <a:ext uri="{FF2B5EF4-FFF2-40B4-BE49-F238E27FC236}">
                        <a16:creationId xmlns:a16="http://schemas.microsoft.com/office/drawing/2014/main" id="{8E3D7811-F373-4BE1-0200-75E1583941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7000" y="4191441"/>
                    <a:ext cx="2897420" cy="32818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 SQL extension</a:t>
                    </a:r>
                    <a:endParaRPr kumimoji="0" lang="en-CA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25" name="Graphic 124">
                    <a:extLst>
                      <a:ext uri="{FF2B5EF4-FFF2-40B4-BE49-F238E27FC236}">
                        <a16:creationId xmlns:a16="http://schemas.microsoft.com/office/drawing/2014/main" id="{81B5661C-326A-5650-3391-1F31B00E01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3028" y="4241231"/>
                    <a:ext cx="228600" cy="228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A6842734-DE02-FFBF-B585-29ECA1A1F035}"/>
                    </a:ext>
                  </a:extLst>
                </p:cNvPr>
                <p:cNvSpPr/>
                <p:nvPr/>
              </p:nvSpPr>
              <p:spPr bwMode="auto">
                <a:xfrm>
                  <a:off x="1109938" y="3451860"/>
                  <a:ext cx="2897420" cy="22538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Arc Connected Machine Agent</a:t>
                  </a:r>
                </a:p>
              </p:txBody>
            </p:sp>
            <p:pic>
              <p:nvPicPr>
                <p:cNvPr id="123" name="Graphic 122">
                  <a:extLst>
                    <a:ext uri="{FF2B5EF4-FFF2-40B4-BE49-F238E27FC236}">
                      <a16:creationId xmlns:a16="http://schemas.microsoft.com/office/drawing/2014/main" id="{DAEEAB45-488A-F661-29FC-3FB68B50D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881" y="2736568"/>
                  <a:ext cx="274320" cy="274320"/>
                </a:xfrm>
                <a:prstGeom prst="rect">
                  <a:avLst/>
                </a:prstGeom>
              </p:spPr>
            </p:pic>
          </p:grp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81476C0B-64EC-F222-D299-57FE9915D624}"/>
                  </a:ext>
                </a:extLst>
              </p:cNvPr>
              <p:cNvSpPr/>
              <p:nvPr/>
            </p:nvSpPr>
            <p:spPr bwMode="auto">
              <a:xfrm>
                <a:off x="1109030" y="4658816"/>
                <a:ext cx="9973044" cy="429780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Cluster 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shared storage</a:t>
                </a:r>
                <a:endPara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9A3D7B2-7AAA-C3A2-95CD-9A5C5705A38A}"/>
                  </a:ext>
                </a:extLst>
              </p:cNvPr>
              <p:cNvGrpSpPr/>
              <p:nvPr/>
            </p:nvGrpSpPr>
            <p:grpSpPr>
              <a:xfrm>
                <a:off x="7603218" y="4709080"/>
                <a:ext cx="2216252" cy="318063"/>
                <a:chOff x="2746909" y="5602525"/>
                <a:chExt cx="2216252" cy="318063"/>
              </a:xfrm>
            </p:grpSpPr>
            <p:sp>
              <p:nvSpPr>
                <p:cNvPr id="116" name="Rectangle: Rounded Corners 115">
                  <a:extLst>
                    <a:ext uri="{FF2B5EF4-FFF2-40B4-BE49-F238E27FC236}">
                      <a16:creationId xmlns:a16="http://schemas.microsoft.com/office/drawing/2014/main" id="{1B14078C-3605-72DE-2E00-2B62414A569F}"/>
                    </a:ext>
                  </a:extLst>
                </p:cNvPr>
                <p:cNvSpPr/>
                <p:nvPr/>
              </p:nvSpPr>
              <p:spPr bwMode="auto">
                <a:xfrm>
                  <a:off x="2746909" y="5602525"/>
                  <a:ext cx="2216252" cy="31806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Instance2</a:t>
                  </a: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shared storage</a:t>
                  </a:r>
                  <a:endParaRPr kumimoji="0" lang="en-C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117" name="Graphic 116">
                  <a:extLst>
                    <a:ext uri="{FF2B5EF4-FFF2-40B4-BE49-F238E27FC236}">
                      <a16:creationId xmlns:a16="http://schemas.microsoft.com/office/drawing/2014/main" id="{ED7740C8-0F4E-C1E2-A89E-AE7E89B14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0588" y="5624396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F4141EA1-0C20-17C0-58C2-B0B044DAD0FF}"/>
                  </a:ext>
                </a:extLst>
              </p:cNvPr>
              <p:cNvGrpSpPr/>
              <p:nvPr/>
            </p:nvGrpSpPr>
            <p:grpSpPr>
              <a:xfrm>
                <a:off x="2372542" y="4709081"/>
                <a:ext cx="2216252" cy="318063"/>
                <a:chOff x="2746909" y="5602525"/>
                <a:chExt cx="2216252" cy="318063"/>
              </a:xfrm>
            </p:grpSpPr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27B6FC01-225A-3BD8-2274-EB9B7A9B0983}"/>
                    </a:ext>
                  </a:extLst>
                </p:cNvPr>
                <p:cNvSpPr/>
                <p:nvPr/>
              </p:nvSpPr>
              <p:spPr bwMode="auto">
                <a:xfrm>
                  <a:off x="2746909" y="5602525"/>
                  <a:ext cx="2216252" cy="31806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Instance1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 shared storage</a:t>
                  </a:r>
                  <a:endParaRPr kumimoji="0" lang="en-C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endParaRPr>
                </a:p>
              </p:txBody>
            </p:sp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D2A69E01-36C9-7276-C2D6-BCDD81C07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0588" y="5624396"/>
                  <a:ext cx="274320" cy="274320"/>
                </a:xfrm>
                <a:prstGeom prst="rect">
                  <a:avLst/>
                </a:prstGeom>
              </p:spPr>
            </p:pic>
          </p:grpSp>
          <p:cxnSp>
            <p:nvCxnSpPr>
              <p:cNvPr id="110" name="Connector: Elbow 109">
                <a:extLst>
                  <a:ext uri="{FF2B5EF4-FFF2-40B4-BE49-F238E27FC236}">
                    <a16:creationId xmlns:a16="http://schemas.microsoft.com/office/drawing/2014/main" id="{F745832C-9D69-AF8C-0568-31772014B4A4}"/>
                  </a:ext>
                </a:extLst>
              </p:cNvPr>
              <p:cNvCxnSpPr>
                <a:cxnSpLocks/>
                <a:stCxn id="175" idx="2"/>
                <a:endCxn id="114" idx="1"/>
              </p:cNvCxnSpPr>
              <p:nvPr/>
            </p:nvCxnSpPr>
            <p:spPr>
              <a:xfrm rot="16200000" flipH="1">
                <a:off x="1949320" y="4444890"/>
                <a:ext cx="293411" cy="553034"/>
              </a:xfrm>
              <a:prstGeom prst="bentConnector2">
                <a:avLst/>
              </a:prstGeom>
              <a:ln>
                <a:solidFill>
                  <a:srgbClr val="A1F30D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B4E8275-A77B-D6DA-12C1-3CB8A5A0B02E}"/>
                  </a:ext>
                </a:extLst>
              </p:cNvPr>
              <p:cNvSpPr txBox="1"/>
              <p:nvPr/>
            </p:nvSpPr>
            <p:spPr>
              <a:xfrm>
                <a:off x="1822955" y="4593049"/>
                <a:ext cx="517821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91440" rIns="91440" bIns="9144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active</a:t>
                </a:r>
              </a:p>
            </p:txBody>
          </p:sp>
          <p:cxnSp>
            <p:nvCxnSpPr>
              <p:cNvPr id="112" name="Connector: Elbow 111">
                <a:extLst>
                  <a:ext uri="{FF2B5EF4-FFF2-40B4-BE49-F238E27FC236}">
                    <a16:creationId xmlns:a16="http://schemas.microsoft.com/office/drawing/2014/main" id="{5177828C-1793-FFD6-C7E4-B333EA02FE19}"/>
                  </a:ext>
                </a:extLst>
              </p:cNvPr>
              <p:cNvCxnSpPr>
                <a:cxnSpLocks/>
                <a:stCxn id="159" idx="2"/>
                <a:endCxn id="116" idx="1"/>
              </p:cNvCxnSpPr>
              <p:nvPr/>
            </p:nvCxnSpPr>
            <p:spPr>
              <a:xfrm rot="16200000" flipH="1">
                <a:off x="7072477" y="4337370"/>
                <a:ext cx="293411" cy="768072"/>
              </a:xfrm>
              <a:prstGeom prst="bentConnector2">
                <a:avLst/>
              </a:prstGeom>
              <a:ln>
                <a:solidFill>
                  <a:srgbClr val="FFC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0B4D46-B6A2-F8F0-F061-C6D5935C5C62}"/>
                  </a:ext>
                </a:extLst>
              </p:cNvPr>
              <p:cNvSpPr txBox="1"/>
              <p:nvPr/>
            </p:nvSpPr>
            <p:spPr>
              <a:xfrm>
                <a:off x="6959953" y="4593050"/>
                <a:ext cx="517821" cy="32316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anose="020B0502040204020203" pitchFamily="34" charset="0"/>
                  </a:rPr>
                  <a:t>active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BBA5F2-DC3E-A6EE-B19B-2D7EDF65D034}"/>
                </a:ext>
              </a:extLst>
            </p:cNvPr>
            <p:cNvCxnSpPr>
              <a:cxnSpLocks/>
              <a:stCxn id="12" idx="2"/>
              <a:endCxn id="100" idx="0"/>
            </p:cNvCxnSpPr>
            <p:nvPr/>
          </p:nvCxnSpPr>
          <p:spPr>
            <a:xfrm>
              <a:off x="6094337" y="3186900"/>
              <a:ext cx="1663" cy="2172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851755-51EA-79FF-0EC2-18C533CECE1D}"/>
                </a:ext>
              </a:extLst>
            </p:cNvPr>
            <p:cNvGrpSpPr/>
            <p:nvPr/>
          </p:nvGrpSpPr>
          <p:grpSpPr>
            <a:xfrm>
              <a:off x="277620" y="928948"/>
              <a:ext cx="11636759" cy="1730093"/>
              <a:chOff x="277620" y="952244"/>
              <a:chExt cx="11636759" cy="1730093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23901EE-2BCB-0BAF-7AD6-DD280434112C}"/>
                  </a:ext>
                </a:extLst>
              </p:cNvPr>
              <p:cNvSpPr/>
              <p:nvPr/>
            </p:nvSpPr>
            <p:spPr bwMode="auto">
              <a:xfrm>
                <a:off x="277620" y="952244"/>
                <a:ext cx="11636759" cy="1730093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EC5DA83-1DAD-567C-0EDB-F569D4C7EC18}"/>
                  </a:ext>
                </a:extLst>
              </p:cNvPr>
              <p:cNvGrpSpPr/>
              <p:nvPr/>
            </p:nvGrpSpPr>
            <p:grpSpPr>
              <a:xfrm>
                <a:off x="923407" y="1034842"/>
                <a:ext cx="3270482" cy="1557104"/>
                <a:chOff x="6835585" y="1810636"/>
                <a:chExt cx="3270482" cy="1557104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5888F0A-8F45-6CB5-2F96-DB2AF2383504}"/>
                    </a:ext>
                  </a:extLst>
                </p:cNvPr>
                <p:cNvGrpSpPr/>
                <p:nvPr/>
              </p:nvGrpSpPr>
              <p:grpSpPr>
                <a:xfrm>
                  <a:off x="6835585" y="1810636"/>
                  <a:ext cx="3270481" cy="1165501"/>
                  <a:chOff x="6835585" y="1810636"/>
                  <a:chExt cx="3270481" cy="1165501"/>
                </a:xfrm>
              </p:grpSpPr>
              <p:sp>
                <p:nvSpPr>
                  <p:cNvPr id="89" name="Rectangle: Rounded Corners 88">
                    <a:extLst>
                      <a:ext uri="{FF2B5EF4-FFF2-40B4-BE49-F238E27FC236}">
                        <a16:creationId xmlns:a16="http://schemas.microsoft.com/office/drawing/2014/main" id="{232996F1-F8BF-790C-0B53-7420AAED0E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6" y="1812840"/>
                    <a:ext cx="3239330" cy="116329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A5EE09A2-E3F7-5E5F-3FC4-8B9CAB091DDC}"/>
                      </a:ext>
                    </a:extLst>
                  </p:cNvPr>
                  <p:cNvGrpSpPr/>
                  <p:nvPr/>
                </p:nvGrpSpPr>
                <p:grpSpPr>
                  <a:xfrm>
                    <a:off x="7726748" y="1873550"/>
                    <a:ext cx="2314531" cy="1031656"/>
                    <a:chOff x="7045316" y="1873731"/>
                    <a:chExt cx="2314531" cy="1031656"/>
                  </a:xfrm>
                </p:grpSpPr>
                <p:sp>
                  <p:nvSpPr>
                    <p:cNvPr id="93" name="Rectangle: Rounded Corners 92">
                      <a:extLst>
                        <a:ext uri="{FF2B5EF4-FFF2-40B4-BE49-F238E27FC236}">
                          <a16:creationId xmlns:a16="http://schemas.microsoft.com/office/drawing/2014/main" id="{88492923-0B67-885B-F450-516834D93CB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09382" y="1873731"/>
                      <a:ext cx="2250465" cy="692204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/>
                      </a:endParaRPr>
                    </a:p>
                  </p:txBody>
                </p:sp>
                <p:sp>
                  <p:nvSpPr>
                    <p:cNvPr id="95" name="Rectangle: Rounded Corners 94">
                      <a:extLst>
                        <a:ext uri="{FF2B5EF4-FFF2-40B4-BE49-F238E27FC236}">
                          <a16:creationId xmlns:a16="http://schemas.microsoft.com/office/drawing/2014/main" id="{31C77DAE-4173-772B-D890-70F77B45E34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09381" y="2617112"/>
                      <a:ext cx="2250465" cy="28827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FCI 2 (passive)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/>
                      </a:endParaRPr>
                    </a:p>
                  </p:txBody>
                </p:sp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8210FA70-2947-92D6-D6A4-D3BEEE70A8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7672" y="1941105"/>
                      <a:ext cx="763981" cy="557455"/>
                      <a:chOff x="3433264" y="4323103"/>
                      <a:chExt cx="763981" cy="557455"/>
                    </a:xfrm>
                  </p:grpSpPr>
                  <p:sp>
                    <p:nvSpPr>
                      <p:cNvPr id="98" name="Rectangle: Rounded Corners 97">
                        <a:extLst>
                          <a:ext uri="{FF2B5EF4-FFF2-40B4-BE49-F238E27FC236}">
                            <a16:creationId xmlns:a16="http://schemas.microsoft.com/office/drawing/2014/main" id="{E73BE302-3BEB-51E0-86E2-BB107191D2A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433264" y="4323103"/>
                        <a:ext cx="763981" cy="557455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bg1"/>
                      </a:solidFill>
                      <a:ln w="12700" cap="flat" cmpd="sng" algn="ctr">
                        <a:solidFill>
                          <a:srgbClr val="A1F30D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/>
                          </a:rPr>
                          <a:t>FCI-1 assets</a:t>
                        </a:r>
                      </a:p>
                    </p:txBody>
                  </p:sp>
                  <p:pic>
                    <p:nvPicPr>
                      <p:cNvPr id="99" name="Graphic 98">
                        <a:extLst>
                          <a:ext uri="{FF2B5EF4-FFF2-40B4-BE49-F238E27FC236}">
                            <a16:creationId xmlns:a16="http://schemas.microsoft.com/office/drawing/2014/main" id="{FD55007C-1751-CB34-CB68-DDDD93ED2E2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96DAC541-7B7A-43D3-8B79-37D633B846F1}">
                            <asvg:svgBlip xmlns:asvg="http://schemas.microsoft.com/office/drawing/2016/SVG/main" r:embed="rId1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672934" y="4556773"/>
                        <a:ext cx="284639" cy="27432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72369EE6-3D24-83F2-CA45-0898835866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45316" y="1972853"/>
                      <a:ext cx="150264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tIns="91440" bIns="9144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FCI 1 (active)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n</a:t>
                      </a:r>
                      <a:r>
                        <a:rPr kumimoji="0" lang="en-US" sz="900" b="0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etwork_name</a:t>
                      </a:r>
                      <a:r>
                        <a:rPr kumimoji="0" lang="en-US" sz="9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\instance1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4F38C29-E72C-C7FE-BD94-B0AF9D4C7BB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5585" y="1810636"/>
                    <a:ext cx="957381" cy="433965"/>
                  </a:xfrm>
                  <a:prstGeom prst="rect">
                    <a:avLst/>
                  </a:prstGeom>
                  <a:noFill/>
                </p:spPr>
                <p:txBody>
                  <a:bodyPr wrap="square" tIns="91440" bIns="91440">
                    <a:sp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SQL Server A </a:t>
                    </a:r>
                  </a:p>
                </p:txBody>
              </p:sp>
              <p:pic>
                <p:nvPicPr>
                  <p:cNvPr id="92" name="Graphic 91" descr="Azure SQL">
                    <a:extLst>
                      <a:ext uri="{FF2B5EF4-FFF2-40B4-BE49-F238E27FC236}">
                        <a16:creationId xmlns:a16="http://schemas.microsoft.com/office/drawing/2014/main" id="{05738F9C-5DD8-930D-CA26-441FCC5FAC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5199" y="2275411"/>
                    <a:ext cx="365760" cy="365760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97F836B0-B81A-7785-43FA-B987ACE99958}"/>
                    </a:ext>
                  </a:extLst>
                </p:cNvPr>
                <p:cNvGrpSpPr/>
                <p:nvPr/>
              </p:nvGrpSpPr>
              <p:grpSpPr>
                <a:xfrm>
                  <a:off x="6866737" y="3026039"/>
                  <a:ext cx="3239330" cy="341701"/>
                  <a:chOff x="6866737" y="3043511"/>
                  <a:chExt cx="3239330" cy="341701"/>
                </a:xfrm>
              </p:grpSpPr>
              <p:sp>
                <p:nvSpPr>
                  <p:cNvPr id="87" name="Rectangle: Rounded Corners 86">
                    <a:extLst>
                      <a:ext uri="{FF2B5EF4-FFF2-40B4-BE49-F238E27FC236}">
                        <a16:creationId xmlns:a16="http://schemas.microsoft.com/office/drawing/2014/main" id="{04E3C486-802B-FCF6-282A-76F57F46D6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7" y="3043511"/>
                    <a:ext cx="3239330" cy="3417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server A </a:t>
                    </a:r>
                  </a:p>
                </p:txBody>
              </p:sp>
              <p:pic>
                <p:nvPicPr>
                  <p:cNvPr id="88" name="Graphic 87">
                    <a:extLst>
                      <a:ext uri="{FF2B5EF4-FFF2-40B4-BE49-F238E27FC236}">
                        <a16:creationId xmlns:a16="http://schemas.microsoft.com/office/drawing/2014/main" id="{E19FCB93-1AAE-37BA-F0B9-0CE33D6B1F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7298" y="3083386"/>
                    <a:ext cx="274320" cy="27432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57C09F-1073-E432-AB64-30892CA8C600}"/>
                  </a:ext>
                </a:extLst>
              </p:cNvPr>
              <p:cNvGrpSpPr/>
              <p:nvPr/>
            </p:nvGrpSpPr>
            <p:grpSpPr>
              <a:xfrm>
                <a:off x="4460311" y="1034842"/>
                <a:ext cx="3270482" cy="1557104"/>
                <a:chOff x="6835585" y="1810636"/>
                <a:chExt cx="3270482" cy="1557104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3F2B7BE2-4E96-132E-0A1A-D9EA3BB7A465}"/>
                    </a:ext>
                  </a:extLst>
                </p:cNvPr>
                <p:cNvGrpSpPr/>
                <p:nvPr/>
              </p:nvGrpSpPr>
              <p:grpSpPr>
                <a:xfrm>
                  <a:off x="6835585" y="1810636"/>
                  <a:ext cx="3270481" cy="1165501"/>
                  <a:chOff x="6835585" y="1810636"/>
                  <a:chExt cx="3270481" cy="1165501"/>
                </a:xfrm>
              </p:grpSpPr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5A9FEE9E-FD7D-A5CC-0F0A-394ABE2E2B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6" y="1812840"/>
                    <a:ext cx="3239330" cy="116329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F00F1A38-4296-279B-224E-6EE44B6E69F6}"/>
                      </a:ext>
                    </a:extLst>
                  </p:cNvPr>
                  <p:cNvGrpSpPr/>
                  <p:nvPr/>
                </p:nvGrpSpPr>
                <p:grpSpPr>
                  <a:xfrm>
                    <a:off x="7726748" y="1873550"/>
                    <a:ext cx="2314531" cy="1031656"/>
                    <a:chOff x="7045316" y="1873731"/>
                    <a:chExt cx="2314531" cy="1031656"/>
                  </a:xfrm>
                </p:grpSpPr>
                <p:sp>
                  <p:nvSpPr>
                    <p:cNvPr id="74" name="Rectangle: Rounded Corners 73">
                      <a:extLst>
                        <a:ext uri="{FF2B5EF4-FFF2-40B4-BE49-F238E27FC236}">
                          <a16:creationId xmlns:a16="http://schemas.microsoft.com/office/drawing/2014/main" id="{F4EB530D-5055-1C49-1CE4-05986A51A00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09382" y="1873731"/>
                      <a:ext cx="2250465" cy="692204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/>
                      </a:endParaRPr>
                    </a:p>
                  </p:txBody>
                </p:sp>
                <p:sp>
                  <p:nvSpPr>
                    <p:cNvPr id="75" name="Rectangle: Rounded Corners 74">
                      <a:extLst>
                        <a:ext uri="{FF2B5EF4-FFF2-40B4-BE49-F238E27FC236}">
                          <a16:creationId xmlns:a16="http://schemas.microsoft.com/office/drawing/2014/main" id="{0574F45D-2686-21BF-EA64-0AFA25FA96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09381" y="2617112"/>
                      <a:ext cx="2250465" cy="28827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FCI 1 (passive)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/>
                      </a:endParaRPr>
                    </a:p>
                  </p:txBody>
                </p:sp>
                <p:grpSp>
                  <p:nvGrpSpPr>
                    <p:cNvPr id="77" name="Group 76">
                      <a:extLst>
                        <a:ext uri="{FF2B5EF4-FFF2-40B4-BE49-F238E27FC236}">
                          <a16:creationId xmlns:a16="http://schemas.microsoft.com/office/drawing/2014/main" id="{A6205725-74DD-18F8-8E52-DD3C3C838D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7672" y="1941105"/>
                      <a:ext cx="763981" cy="557455"/>
                      <a:chOff x="3433264" y="4323103"/>
                      <a:chExt cx="763981" cy="557455"/>
                    </a:xfrm>
                  </p:grpSpPr>
                  <p:sp>
                    <p:nvSpPr>
                      <p:cNvPr id="79" name="Rectangle: Rounded Corners 78">
                        <a:extLst>
                          <a:ext uri="{FF2B5EF4-FFF2-40B4-BE49-F238E27FC236}">
                            <a16:creationId xmlns:a16="http://schemas.microsoft.com/office/drawing/2014/main" id="{B66AC3EE-9A4D-1FAF-F2B2-30632D403BC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433264" y="4323103"/>
                        <a:ext cx="763981" cy="557455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bg1"/>
                      </a:solidFill>
                      <a:ln w="12700" cap="flat" cmpd="sng" algn="ctr">
                        <a:solidFill>
                          <a:srgbClr val="FFC000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/>
                          </a:rPr>
                          <a:t>FCI-2 assets</a:t>
                        </a:r>
                      </a:p>
                    </p:txBody>
                  </p:sp>
                  <p:pic>
                    <p:nvPicPr>
                      <p:cNvPr id="80" name="Graphic 79">
                        <a:extLst>
                          <a:ext uri="{FF2B5EF4-FFF2-40B4-BE49-F238E27FC236}">
                            <a16:creationId xmlns:a16="http://schemas.microsoft.com/office/drawing/2014/main" id="{F3068FF5-4EBB-1486-4254-C5E59E132E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96DAC541-7B7A-43D3-8B79-37D633B846F1}">
                            <asvg:svgBlip xmlns:asvg="http://schemas.microsoft.com/office/drawing/2016/SVG/main" r:embed="rId1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672934" y="4556773"/>
                        <a:ext cx="284639" cy="27432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4BA91F5C-5CAE-678D-969A-2B703269CE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45316" y="1972853"/>
                      <a:ext cx="150264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tIns="91440" bIns="9144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FCI 2 (active)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n</a:t>
                      </a:r>
                      <a:r>
                        <a:rPr kumimoji="0" lang="en-US" sz="900" b="0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etwork_name</a:t>
                      </a:r>
                      <a:r>
                        <a:rPr kumimoji="0" lang="en-US" sz="9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\instance2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03FDD17-D119-D913-ABD3-2005EE18E7A9}"/>
                      </a:ext>
                    </a:extLst>
                  </p:cNvPr>
                  <p:cNvSpPr txBox="1"/>
                  <p:nvPr/>
                </p:nvSpPr>
                <p:spPr>
                  <a:xfrm>
                    <a:off x="6835585" y="1810636"/>
                    <a:ext cx="957381" cy="433965"/>
                  </a:xfrm>
                  <a:prstGeom prst="rect">
                    <a:avLst/>
                  </a:prstGeom>
                  <a:noFill/>
                </p:spPr>
                <p:txBody>
                  <a:bodyPr wrap="square" tIns="91440" bIns="91440">
                    <a:sp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SQL Server B </a:t>
                    </a:r>
                  </a:p>
                </p:txBody>
              </p:sp>
              <p:pic>
                <p:nvPicPr>
                  <p:cNvPr id="72" name="Graphic 71" descr="Azure SQL">
                    <a:extLst>
                      <a:ext uri="{FF2B5EF4-FFF2-40B4-BE49-F238E27FC236}">
                        <a16:creationId xmlns:a16="http://schemas.microsoft.com/office/drawing/2014/main" id="{DE385DF8-6B11-617C-5F36-24EC73F35C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5199" y="2275411"/>
                    <a:ext cx="365760" cy="365760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48124E99-38CD-B879-90E2-93B949BD4ADA}"/>
                    </a:ext>
                  </a:extLst>
                </p:cNvPr>
                <p:cNvGrpSpPr/>
                <p:nvPr/>
              </p:nvGrpSpPr>
              <p:grpSpPr>
                <a:xfrm>
                  <a:off x="6866737" y="3026039"/>
                  <a:ext cx="3239330" cy="341701"/>
                  <a:chOff x="6866737" y="3043511"/>
                  <a:chExt cx="3239330" cy="341701"/>
                </a:xfrm>
              </p:grpSpPr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BDD86270-C88E-840B-D859-6A06FEF6E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7" y="3043511"/>
                    <a:ext cx="3239330" cy="3417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server B </a:t>
                    </a:r>
                  </a:p>
                </p:txBody>
              </p:sp>
              <p:pic>
                <p:nvPicPr>
                  <p:cNvPr id="66" name="Graphic 65">
                    <a:extLst>
                      <a:ext uri="{FF2B5EF4-FFF2-40B4-BE49-F238E27FC236}">
                        <a16:creationId xmlns:a16="http://schemas.microsoft.com/office/drawing/2014/main" id="{21A6D5E1-2E59-D86B-F1E3-30FD929BA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7298" y="3083386"/>
                    <a:ext cx="274320" cy="27432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D6B22E5-3E38-293C-BA6C-01952D2C366F}"/>
                  </a:ext>
                </a:extLst>
              </p:cNvPr>
              <p:cNvGrpSpPr/>
              <p:nvPr/>
            </p:nvGrpSpPr>
            <p:grpSpPr>
              <a:xfrm>
                <a:off x="7997215" y="1034842"/>
                <a:ext cx="3270482" cy="1557104"/>
                <a:chOff x="6835585" y="1810636"/>
                <a:chExt cx="3270482" cy="1557104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98A8B03-E655-8A98-9FA6-F5E0045A0CE4}"/>
                    </a:ext>
                  </a:extLst>
                </p:cNvPr>
                <p:cNvGrpSpPr/>
                <p:nvPr/>
              </p:nvGrpSpPr>
              <p:grpSpPr>
                <a:xfrm>
                  <a:off x="6835585" y="1810636"/>
                  <a:ext cx="3270481" cy="1165501"/>
                  <a:chOff x="6835585" y="1810636"/>
                  <a:chExt cx="3270481" cy="1165501"/>
                </a:xfrm>
              </p:grpSpPr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D7E8B05A-AC24-5B36-3E2F-FF98D35ACA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6" y="1812840"/>
                    <a:ext cx="3239330" cy="116329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00CCFF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46" name="Rectangle: Rounded Corners 45">
                    <a:extLst>
                      <a:ext uri="{FF2B5EF4-FFF2-40B4-BE49-F238E27FC236}">
                        <a16:creationId xmlns:a16="http://schemas.microsoft.com/office/drawing/2014/main" id="{2153911F-ABC7-B868-34C6-A48284C8A7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90813" y="2424546"/>
                    <a:ext cx="2250465" cy="48463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FFC000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FCI 2 (passive)</a:t>
                    </a: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/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EEB577-F006-D704-B26F-BADF2347048C}"/>
                      </a:ext>
                    </a:extLst>
                  </p:cNvPr>
                  <p:cNvSpPr txBox="1"/>
                  <p:nvPr/>
                </p:nvSpPr>
                <p:spPr>
                  <a:xfrm>
                    <a:off x="6835585" y="1810636"/>
                    <a:ext cx="957381" cy="433965"/>
                  </a:xfrm>
                  <a:prstGeom prst="rect">
                    <a:avLst/>
                  </a:prstGeom>
                  <a:noFill/>
                </p:spPr>
                <p:txBody>
                  <a:bodyPr wrap="square" tIns="91440" bIns="91440">
                    <a:sp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SQL Server C </a:t>
                    </a:r>
                  </a:p>
                </p:txBody>
              </p:sp>
              <p:pic>
                <p:nvPicPr>
                  <p:cNvPr id="48" name="Graphic 47" descr="Azure SQL">
                    <a:extLst>
                      <a:ext uri="{FF2B5EF4-FFF2-40B4-BE49-F238E27FC236}">
                        <a16:creationId xmlns:a16="http://schemas.microsoft.com/office/drawing/2014/main" id="{DF9CF1D4-3F00-2C24-FD77-64C1F93709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5199" y="2275411"/>
                    <a:ext cx="365760" cy="365760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52" name="Rectangle: Rounded Corners 51">
                    <a:extLst>
                      <a:ext uri="{FF2B5EF4-FFF2-40B4-BE49-F238E27FC236}">
                        <a16:creationId xmlns:a16="http://schemas.microsoft.com/office/drawing/2014/main" id="{5301B3F6-8A10-442D-90DE-B839345DBE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90813" y="1873549"/>
                    <a:ext cx="2250465" cy="483213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A1F30D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FCI 1 (passive)</a:t>
                    </a: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/>
                    </a:endParaRPr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B33030F1-1994-BF37-4E06-7FAE7617BAB1}"/>
                    </a:ext>
                  </a:extLst>
                </p:cNvPr>
                <p:cNvGrpSpPr/>
                <p:nvPr/>
              </p:nvGrpSpPr>
              <p:grpSpPr>
                <a:xfrm>
                  <a:off x="6866737" y="3026039"/>
                  <a:ext cx="3239330" cy="341701"/>
                  <a:chOff x="6866737" y="3043511"/>
                  <a:chExt cx="3239330" cy="341701"/>
                </a:xfrm>
              </p:grpSpPr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3128A90D-A511-2662-2701-5C62ED54F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7" y="3043511"/>
                    <a:ext cx="3239330" cy="3417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server C </a:t>
                    </a:r>
                  </a:p>
                </p:txBody>
              </p:sp>
              <p:pic>
                <p:nvPicPr>
                  <p:cNvPr id="40" name="Graphic 39">
                    <a:extLst>
                      <a:ext uri="{FF2B5EF4-FFF2-40B4-BE49-F238E27FC236}">
                        <a16:creationId xmlns:a16="http://schemas.microsoft.com/office/drawing/2014/main" id="{CE100DCE-5F16-7801-9651-19F5A9BF44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7298" y="3083386"/>
                    <a:ext cx="274320" cy="274320"/>
                  </a:xfrm>
                  <a:prstGeom prst="rect">
                    <a:avLst/>
                  </a:prstGeom>
                  <a:effectLst/>
                </p:spPr>
              </p:pic>
            </p:grpSp>
          </p:grp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985013EC-78EA-BA4F-6DD4-493C88035E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46372" y="1034842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1D20E3-88BB-0620-4ABA-CDA3C1BD4A30}"/>
                </a:ext>
              </a:extLst>
            </p:cNvPr>
            <p:cNvCxnSpPr>
              <a:cxnSpLocks/>
              <a:stCxn id="12" idx="0"/>
              <a:endCxn id="19" idx="2"/>
            </p:cNvCxnSpPr>
            <p:nvPr/>
          </p:nvCxnSpPr>
          <p:spPr>
            <a:xfrm flipV="1">
              <a:off x="6094337" y="2659041"/>
              <a:ext cx="1663" cy="21615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EF3E00-D33C-82C6-2944-087267276AEF}"/>
                </a:ext>
              </a:extLst>
            </p:cNvPr>
            <p:cNvGrpSpPr/>
            <p:nvPr/>
          </p:nvGrpSpPr>
          <p:grpSpPr>
            <a:xfrm>
              <a:off x="3142062" y="2875199"/>
              <a:ext cx="5904549" cy="311701"/>
              <a:chOff x="3143277" y="2819988"/>
              <a:chExt cx="5904549" cy="31170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D9F558F-B11F-E5B2-9F91-C1A847625975}"/>
                  </a:ext>
                </a:extLst>
              </p:cNvPr>
              <p:cNvSpPr/>
              <p:nvPr/>
            </p:nvSpPr>
            <p:spPr bwMode="auto">
              <a:xfrm>
                <a:off x="3143277" y="2819988"/>
                <a:ext cx="5904549" cy="311701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19050" cap="flat" cmpd="sng" algn="ctr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Enterprise Firewall and Proxy (Outbound only via port 443)</a:t>
                </a: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5213F6B-6FB8-1CE9-097E-E94A35045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255" y="2839685"/>
                <a:ext cx="274320" cy="2743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219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sz="2400" dirty="0"/>
              <a:t>SQL Server enabled by Azure Arc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Availability Groups (AG) architecture</a:t>
            </a:r>
            <a:endParaRPr lang="en-US" spc="-50" dirty="0">
              <a:latin typeface="Segoe UI Semibold (Headings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A5FB4A-9D36-F811-62D5-DD7C1B58AE31}"/>
              </a:ext>
            </a:extLst>
          </p:cNvPr>
          <p:cNvGrpSpPr/>
          <p:nvPr/>
        </p:nvGrpSpPr>
        <p:grpSpPr>
          <a:xfrm>
            <a:off x="56544" y="899205"/>
            <a:ext cx="12078912" cy="5909289"/>
            <a:chOff x="54393" y="899205"/>
            <a:chExt cx="12078912" cy="590928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F2E26F-E45D-2415-6C57-BF93545647D8}"/>
                </a:ext>
              </a:extLst>
            </p:cNvPr>
            <p:cNvCxnSpPr>
              <a:cxnSpLocks/>
              <a:stCxn id="265" idx="2"/>
              <a:endCxn id="13" idx="0"/>
            </p:cNvCxnSpPr>
            <p:nvPr/>
          </p:nvCxnSpPr>
          <p:spPr>
            <a:xfrm>
              <a:off x="6092665" y="3605660"/>
              <a:ext cx="440" cy="1850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2A3BC3-D99C-C227-A908-2311071A1FC9}"/>
                </a:ext>
              </a:extLst>
            </p:cNvPr>
            <p:cNvGrpSpPr/>
            <p:nvPr/>
          </p:nvGrpSpPr>
          <p:grpSpPr>
            <a:xfrm>
              <a:off x="3140390" y="3293959"/>
              <a:ext cx="5904549" cy="311701"/>
              <a:chOff x="3143277" y="2819988"/>
              <a:chExt cx="5904549" cy="311701"/>
            </a:xfrm>
          </p:grpSpPr>
          <p:sp>
            <p:nvSpPr>
              <p:cNvPr id="265" name="Rectangle: Rounded Corners 264">
                <a:extLst>
                  <a:ext uri="{FF2B5EF4-FFF2-40B4-BE49-F238E27FC236}">
                    <a16:creationId xmlns:a16="http://schemas.microsoft.com/office/drawing/2014/main" id="{429322EA-73F0-830A-8F05-776215225253}"/>
                  </a:ext>
                </a:extLst>
              </p:cNvPr>
              <p:cNvSpPr/>
              <p:nvPr/>
            </p:nvSpPr>
            <p:spPr bwMode="auto">
              <a:xfrm>
                <a:off x="3143277" y="2819988"/>
                <a:ext cx="5904549" cy="311701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19050" cap="flat" cmpd="sng" algn="ctr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Enterprise Firewall and Proxy (Outbound only via port 443)</a:t>
                </a:r>
              </a:p>
            </p:txBody>
          </p:sp>
          <p:pic>
            <p:nvPicPr>
              <p:cNvPr id="266" name="Graphic 265">
                <a:extLst>
                  <a:ext uri="{FF2B5EF4-FFF2-40B4-BE49-F238E27FC236}">
                    <a16:creationId xmlns:a16="http://schemas.microsoft.com/office/drawing/2014/main" id="{24E54DA7-D1AC-6B66-16AB-96AAE59C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57255" y="2839685"/>
                <a:ext cx="274320" cy="274320"/>
              </a:xfrm>
              <a:prstGeom prst="rect">
                <a:avLst/>
              </a:prstGeom>
            </p:spPr>
          </p:pic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2ADE7D5-DA45-F46D-704A-14DE0253F9B8}"/>
                </a:ext>
              </a:extLst>
            </p:cNvPr>
            <p:cNvSpPr/>
            <p:nvPr/>
          </p:nvSpPr>
          <p:spPr bwMode="auto">
            <a:xfrm>
              <a:off x="54393" y="3790727"/>
              <a:ext cx="12077423" cy="3017767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8288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User-owned environment (On-premises and Multicloud)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77C8D4-A8B9-E565-E70F-E80567F9C260}"/>
                </a:ext>
              </a:extLst>
            </p:cNvPr>
            <p:cNvSpPr/>
            <p:nvPr/>
          </p:nvSpPr>
          <p:spPr bwMode="auto">
            <a:xfrm>
              <a:off x="868173" y="4048599"/>
              <a:ext cx="10432369" cy="2695828"/>
            </a:xfrm>
            <a:prstGeom prst="roundRect">
              <a:avLst>
                <a:gd name="adj" fmla="val 4645"/>
              </a:avLst>
            </a:prstGeom>
            <a:solidFill>
              <a:srgbClr val="20133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Server Failover Cluster (WSFC)</a:t>
              </a:r>
              <a:endPara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95760B-60E9-7B07-ADCA-17BEFCAC56AE}"/>
                </a:ext>
              </a:extLst>
            </p:cNvPr>
            <p:cNvSpPr/>
            <p:nvPr/>
          </p:nvSpPr>
          <p:spPr bwMode="auto">
            <a:xfrm>
              <a:off x="985054" y="4335157"/>
              <a:ext cx="10195280" cy="171096"/>
            </a:xfrm>
            <a:prstGeom prst="roundRect">
              <a:avLst>
                <a:gd name="adj" fmla="val 4645"/>
              </a:avLst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AG1 listener1 </a:t>
              </a: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/ </a:t>
              </a: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AG2 listener2 </a:t>
              </a:r>
              <a:endParaRPr kumimoji="0" lang="en-CA" sz="900" b="0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66992B0-FFAC-4CC1-E75D-C045E88F0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481" y="3819999"/>
              <a:ext cx="457200" cy="4572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EBAA2C8-A3A9-4581-5AD7-790E79BDBB1E}"/>
                </a:ext>
              </a:extLst>
            </p:cNvPr>
            <p:cNvGrpSpPr/>
            <p:nvPr/>
          </p:nvGrpSpPr>
          <p:grpSpPr>
            <a:xfrm>
              <a:off x="985042" y="4559273"/>
              <a:ext cx="3123916" cy="2097318"/>
              <a:chOff x="996690" y="4314657"/>
              <a:chExt cx="3123916" cy="2097318"/>
            </a:xfrm>
          </p:grpSpPr>
          <p:sp>
            <p:nvSpPr>
              <p:cNvPr id="251" name="Rectangle: Rounded Corners 250">
                <a:extLst>
                  <a:ext uri="{FF2B5EF4-FFF2-40B4-BE49-F238E27FC236}">
                    <a16:creationId xmlns:a16="http://schemas.microsoft.com/office/drawing/2014/main" id="{1ED010C5-D227-55FA-95A4-AD10D2B14C2D}"/>
                  </a:ext>
                </a:extLst>
              </p:cNvPr>
              <p:cNvSpPr/>
              <p:nvPr/>
            </p:nvSpPr>
            <p:spPr bwMode="auto">
              <a:xfrm>
                <a:off x="996690" y="4314657"/>
                <a:ext cx="3123916" cy="1974221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SQL </a:t>
                </a: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Server A</a:t>
                </a:r>
                <a:endParaRPr kumimoji="0" lang="en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8879498B-E357-B3A0-19C7-084F36049368}"/>
                  </a:ext>
                </a:extLst>
              </p:cNvPr>
              <p:cNvGrpSpPr/>
              <p:nvPr/>
            </p:nvGrpSpPr>
            <p:grpSpPr>
              <a:xfrm>
                <a:off x="1109938" y="5279758"/>
                <a:ext cx="1419140" cy="777240"/>
                <a:chOff x="3147780" y="4712822"/>
                <a:chExt cx="1419140" cy="777240"/>
              </a:xfrm>
            </p:grpSpPr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8339605C-5101-E058-0AE3-28CAC0831009}"/>
                    </a:ext>
                  </a:extLst>
                </p:cNvPr>
                <p:cNvSpPr/>
                <p:nvPr/>
              </p:nvSpPr>
              <p:spPr bwMode="auto">
                <a:xfrm>
                  <a:off x="3147780" y="4712822"/>
                  <a:ext cx="1419140" cy="77724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AG1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primary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</a:p>
              </p:txBody>
            </p:sp>
            <p:pic>
              <p:nvPicPr>
                <p:cNvPr id="264" name="Graphic 263">
                  <a:extLst>
                    <a:ext uri="{FF2B5EF4-FFF2-40B4-BE49-F238E27FC236}">
                      <a16:creationId xmlns:a16="http://schemas.microsoft.com/office/drawing/2014/main" id="{EC5CAB9C-441F-5943-A403-9FE01FB9C7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4470" y="5083563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ED61365-304E-82DD-5C70-FC2E2ABA1B07}"/>
                  </a:ext>
                </a:extLst>
              </p:cNvPr>
              <p:cNvGrpSpPr/>
              <p:nvPr/>
            </p:nvGrpSpPr>
            <p:grpSpPr>
              <a:xfrm>
                <a:off x="2588218" y="5279758"/>
                <a:ext cx="1419140" cy="777240"/>
                <a:chOff x="3147780" y="4712822"/>
                <a:chExt cx="1419140" cy="777240"/>
              </a:xfrm>
            </p:grpSpPr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D4D055CD-7362-CE72-B9EC-C3BDCE1CFB8B}"/>
                    </a:ext>
                  </a:extLst>
                </p:cNvPr>
                <p:cNvSpPr/>
                <p:nvPr/>
              </p:nvSpPr>
              <p:spPr bwMode="auto">
                <a:xfrm>
                  <a:off x="3147780" y="4712822"/>
                  <a:ext cx="1419140" cy="77724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AG2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secondary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</a:p>
              </p:txBody>
            </p:sp>
            <p:pic>
              <p:nvPicPr>
                <p:cNvPr id="262" name="Graphic 261">
                  <a:extLst>
                    <a:ext uri="{FF2B5EF4-FFF2-40B4-BE49-F238E27FC236}">
                      <a16:creationId xmlns:a16="http://schemas.microsoft.com/office/drawing/2014/main" id="{239F6B83-C80E-C4F5-E088-8B0382CEC7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4470" y="5083563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F5F43ACA-0806-C556-3343-516D46B8F67D}"/>
                  </a:ext>
                </a:extLst>
              </p:cNvPr>
              <p:cNvGrpSpPr/>
              <p:nvPr/>
            </p:nvGrpSpPr>
            <p:grpSpPr>
              <a:xfrm>
                <a:off x="1108268" y="4686905"/>
                <a:ext cx="2897420" cy="328181"/>
                <a:chOff x="987000" y="4191441"/>
                <a:chExt cx="2897420" cy="328181"/>
              </a:xfrm>
            </p:grpSpPr>
            <p:sp>
              <p:nvSpPr>
                <p:cNvPr id="259" name="Rectangle: Rounded Corners 258">
                  <a:extLst>
                    <a:ext uri="{FF2B5EF4-FFF2-40B4-BE49-F238E27FC236}">
                      <a16:creationId xmlns:a16="http://schemas.microsoft.com/office/drawing/2014/main" id="{FCC52F46-68CB-4A4A-1E1F-DCBDC4F09FC8}"/>
                    </a:ext>
                  </a:extLst>
                </p:cNvPr>
                <p:cNvSpPr/>
                <p:nvPr/>
              </p:nvSpPr>
              <p:spPr bwMode="auto">
                <a:xfrm>
                  <a:off x="987000" y="4191441"/>
                  <a:ext cx="2897420" cy="32818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 SQL extension</a:t>
                  </a:r>
                  <a:endParaRPr kumimoji="0" lang="en-CA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Graphic 259">
                  <a:extLst>
                    <a:ext uri="{FF2B5EF4-FFF2-40B4-BE49-F238E27FC236}">
                      <a16:creationId xmlns:a16="http://schemas.microsoft.com/office/drawing/2014/main" id="{AD279BD0-D2B8-BB6A-0EBD-88DFEE635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3028" y="4241231"/>
                  <a:ext cx="228600" cy="228600"/>
                </a:xfrm>
                <a:prstGeom prst="rect">
                  <a:avLst/>
                </a:prstGeom>
              </p:spPr>
            </p:pic>
          </p:grpSp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712505C8-3229-BE37-250C-F42482E40908}"/>
                  </a:ext>
                </a:extLst>
              </p:cNvPr>
              <p:cNvSpPr/>
              <p:nvPr/>
            </p:nvSpPr>
            <p:spPr bwMode="auto">
              <a:xfrm>
                <a:off x="1109938" y="5047878"/>
                <a:ext cx="2897420" cy="17860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Arc Connected Machine Agent</a:t>
                </a:r>
              </a:p>
            </p:txBody>
          </p:sp>
          <p:pic>
            <p:nvPicPr>
              <p:cNvPr id="256" name="Graphic 255">
                <a:extLst>
                  <a:ext uri="{FF2B5EF4-FFF2-40B4-BE49-F238E27FC236}">
                    <a16:creationId xmlns:a16="http://schemas.microsoft.com/office/drawing/2014/main" id="{3AAFDFD8-597C-4697-B5B3-17CF842A4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65498" y="4350380"/>
                <a:ext cx="274320" cy="274320"/>
              </a:xfrm>
              <a:prstGeom prst="rect">
                <a:avLst/>
              </a:prstGeom>
            </p:spPr>
          </p:pic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6057215B-FB41-6023-ABC0-76189A9E4CAB}"/>
                  </a:ext>
                </a:extLst>
              </p:cNvPr>
              <p:cNvSpPr/>
              <p:nvPr/>
            </p:nvSpPr>
            <p:spPr bwMode="auto">
              <a:xfrm>
                <a:off x="1108268" y="6113935"/>
                <a:ext cx="2897420" cy="298040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local storage</a:t>
                </a:r>
                <a:endPara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258" name="Graphic 257">
                <a:extLst>
                  <a:ext uri="{FF2B5EF4-FFF2-40B4-BE49-F238E27FC236}">
                    <a16:creationId xmlns:a16="http://schemas.microsoft.com/office/drawing/2014/main" id="{6D13E024-B11B-D155-6A21-9AB80C356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888088" y="6148655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916ADF5-30DB-C733-96BF-07177A9963EC}"/>
                </a:ext>
              </a:extLst>
            </p:cNvPr>
            <p:cNvGrpSpPr/>
            <p:nvPr/>
          </p:nvGrpSpPr>
          <p:grpSpPr>
            <a:xfrm>
              <a:off x="4520730" y="4559273"/>
              <a:ext cx="3123916" cy="2097318"/>
              <a:chOff x="996690" y="4314657"/>
              <a:chExt cx="3123916" cy="2097318"/>
            </a:xfrm>
          </p:grpSpPr>
          <p:sp>
            <p:nvSpPr>
              <p:cNvPr id="237" name="Rectangle: Rounded Corners 236">
                <a:extLst>
                  <a:ext uri="{FF2B5EF4-FFF2-40B4-BE49-F238E27FC236}">
                    <a16:creationId xmlns:a16="http://schemas.microsoft.com/office/drawing/2014/main" id="{724F3E99-C304-9D7C-F93B-2839173F4BF4}"/>
                  </a:ext>
                </a:extLst>
              </p:cNvPr>
              <p:cNvSpPr/>
              <p:nvPr/>
            </p:nvSpPr>
            <p:spPr bwMode="auto">
              <a:xfrm>
                <a:off x="996690" y="4314657"/>
                <a:ext cx="3123916" cy="1974221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SQL Server B</a:t>
                </a:r>
                <a:endParaRPr kumimoji="0" lang="en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86C31430-90B3-69E4-9700-525435F47E93}"/>
                  </a:ext>
                </a:extLst>
              </p:cNvPr>
              <p:cNvGrpSpPr/>
              <p:nvPr/>
            </p:nvGrpSpPr>
            <p:grpSpPr>
              <a:xfrm>
                <a:off x="1109938" y="5279758"/>
                <a:ext cx="1419140" cy="777240"/>
                <a:chOff x="3147780" y="4712822"/>
                <a:chExt cx="1419140" cy="777240"/>
              </a:xfrm>
            </p:grpSpPr>
            <p:sp>
              <p:nvSpPr>
                <p:cNvPr id="249" name="Rectangle: Rounded Corners 248">
                  <a:extLst>
                    <a:ext uri="{FF2B5EF4-FFF2-40B4-BE49-F238E27FC236}">
                      <a16:creationId xmlns:a16="http://schemas.microsoft.com/office/drawing/2014/main" id="{60769966-8F65-1C95-8B48-513DE6746916}"/>
                    </a:ext>
                  </a:extLst>
                </p:cNvPr>
                <p:cNvSpPr/>
                <p:nvPr/>
              </p:nvSpPr>
              <p:spPr bwMode="auto">
                <a:xfrm>
                  <a:off x="3147780" y="4712822"/>
                  <a:ext cx="1419140" cy="77724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AG1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secondary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</a:p>
              </p:txBody>
            </p:sp>
            <p:pic>
              <p:nvPicPr>
                <p:cNvPr id="250" name="Graphic 249">
                  <a:extLst>
                    <a:ext uri="{FF2B5EF4-FFF2-40B4-BE49-F238E27FC236}">
                      <a16:creationId xmlns:a16="http://schemas.microsoft.com/office/drawing/2014/main" id="{D99F472F-17A8-0146-23B9-CE37819D0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4470" y="5083563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20ACC877-380E-C0EA-7252-14DFF583951E}"/>
                  </a:ext>
                </a:extLst>
              </p:cNvPr>
              <p:cNvGrpSpPr/>
              <p:nvPr/>
            </p:nvGrpSpPr>
            <p:grpSpPr>
              <a:xfrm>
                <a:off x="2588218" y="5279758"/>
                <a:ext cx="1419140" cy="777240"/>
                <a:chOff x="3147780" y="4712822"/>
                <a:chExt cx="1419140" cy="777240"/>
              </a:xfrm>
            </p:grpSpPr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7CFB3B91-EEDE-EB90-5541-F68BC4A0168B}"/>
                    </a:ext>
                  </a:extLst>
                </p:cNvPr>
                <p:cNvSpPr/>
                <p:nvPr/>
              </p:nvSpPr>
              <p:spPr bwMode="auto">
                <a:xfrm>
                  <a:off x="3147780" y="4712822"/>
                  <a:ext cx="1419140" cy="77724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AG2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primary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</a:p>
              </p:txBody>
            </p:sp>
            <p:pic>
              <p:nvPicPr>
                <p:cNvPr id="248" name="Graphic 247">
                  <a:extLst>
                    <a:ext uri="{FF2B5EF4-FFF2-40B4-BE49-F238E27FC236}">
                      <a16:creationId xmlns:a16="http://schemas.microsoft.com/office/drawing/2014/main" id="{0C5CC860-7814-AB6B-7A8B-10CE9027EE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4470" y="5083563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DA397DB7-EA77-A7B1-3290-0423B65328B3}"/>
                  </a:ext>
                </a:extLst>
              </p:cNvPr>
              <p:cNvGrpSpPr/>
              <p:nvPr/>
            </p:nvGrpSpPr>
            <p:grpSpPr>
              <a:xfrm>
                <a:off x="1108268" y="4686905"/>
                <a:ext cx="2897420" cy="328181"/>
                <a:chOff x="987000" y="4191441"/>
                <a:chExt cx="2897420" cy="328181"/>
              </a:xfrm>
            </p:grpSpPr>
            <p:sp>
              <p:nvSpPr>
                <p:cNvPr id="245" name="Rectangle: Rounded Corners 244">
                  <a:extLst>
                    <a:ext uri="{FF2B5EF4-FFF2-40B4-BE49-F238E27FC236}">
                      <a16:creationId xmlns:a16="http://schemas.microsoft.com/office/drawing/2014/main" id="{23134C39-AC27-719B-9607-24ACCF3FDD20}"/>
                    </a:ext>
                  </a:extLst>
                </p:cNvPr>
                <p:cNvSpPr/>
                <p:nvPr/>
              </p:nvSpPr>
              <p:spPr bwMode="auto">
                <a:xfrm>
                  <a:off x="987000" y="4191441"/>
                  <a:ext cx="2897420" cy="32818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 SQL extension</a:t>
                  </a:r>
                  <a:endParaRPr kumimoji="0" lang="en-CA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246" name="Graphic 245">
                  <a:extLst>
                    <a:ext uri="{FF2B5EF4-FFF2-40B4-BE49-F238E27FC236}">
                      <a16:creationId xmlns:a16="http://schemas.microsoft.com/office/drawing/2014/main" id="{07BA95F7-E491-DEEB-01E9-E9C8866274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3028" y="4241231"/>
                  <a:ext cx="228600" cy="228600"/>
                </a:xfrm>
                <a:prstGeom prst="rect">
                  <a:avLst/>
                </a:prstGeom>
              </p:spPr>
            </p:pic>
          </p:grpSp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BA336E5F-7FEF-1992-D63F-EF8FEB5A60C3}"/>
                  </a:ext>
                </a:extLst>
              </p:cNvPr>
              <p:cNvSpPr/>
              <p:nvPr/>
            </p:nvSpPr>
            <p:spPr bwMode="auto">
              <a:xfrm>
                <a:off x="1109938" y="5047878"/>
                <a:ext cx="2897420" cy="17860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Arc Connected Machine Agent</a:t>
                </a:r>
              </a:p>
            </p:txBody>
          </p:sp>
          <p:pic>
            <p:nvPicPr>
              <p:cNvPr id="242" name="Graphic 241">
                <a:extLst>
                  <a:ext uri="{FF2B5EF4-FFF2-40B4-BE49-F238E27FC236}">
                    <a16:creationId xmlns:a16="http://schemas.microsoft.com/office/drawing/2014/main" id="{8033788A-9CCE-4B75-AAB5-CBEA4E6F5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65498" y="4350380"/>
                <a:ext cx="274320" cy="274320"/>
              </a:xfrm>
              <a:prstGeom prst="rect">
                <a:avLst/>
              </a:prstGeom>
            </p:spPr>
          </p:pic>
          <p:sp>
            <p:nvSpPr>
              <p:cNvPr id="243" name="Rectangle: Rounded Corners 242">
                <a:extLst>
                  <a:ext uri="{FF2B5EF4-FFF2-40B4-BE49-F238E27FC236}">
                    <a16:creationId xmlns:a16="http://schemas.microsoft.com/office/drawing/2014/main" id="{921BF571-FBDB-9275-FAF8-22C30507023C}"/>
                  </a:ext>
                </a:extLst>
              </p:cNvPr>
              <p:cNvSpPr/>
              <p:nvPr/>
            </p:nvSpPr>
            <p:spPr bwMode="auto">
              <a:xfrm>
                <a:off x="1108268" y="6113935"/>
                <a:ext cx="2897420" cy="298040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local storage</a:t>
                </a:r>
                <a:endPara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244" name="Graphic 243">
                <a:extLst>
                  <a:ext uri="{FF2B5EF4-FFF2-40B4-BE49-F238E27FC236}">
                    <a16:creationId xmlns:a16="http://schemas.microsoft.com/office/drawing/2014/main" id="{321640DA-019E-0085-B322-849A92F31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888088" y="6148655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E11072-370B-251B-0C46-512FF9D533BD}"/>
                </a:ext>
              </a:extLst>
            </p:cNvPr>
            <p:cNvGrpSpPr/>
            <p:nvPr/>
          </p:nvGrpSpPr>
          <p:grpSpPr>
            <a:xfrm>
              <a:off x="8056418" y="4559273"/>
              <a:ext cx="3123916" cy="2097318"/>
              <a:chOff x="996690" y="4314657"/>
              <a:chExt cx="3123916" cy="2097318"/>
            </a:xfrm>
          </p:grpSpPr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E4FA9917-B857-C17D-00A9-841D4128EDB8}"/>
                  </a:ext>
                </a:extLst>
              </p:cNvPr>
              <p:cNvSpPr/>
              <p:nvPr/>
            </p:nvSpPr>
            <p:spPr bwMode="auto">
              <a:xfrm>
                <a:off x="996690" y="4314657"/>
                <a:ext cx="3123916" cy="1974221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SQL Server C</a:t>
                </a:r>
                <a:endParaRPr kumimoji="0" lang="en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2729B8BC-9C12-8A3F-3443-6BEAD37EFAE5}"/>
                  </a:ext>
                </a:extLst>
              </p:cNvPr>
              <p:cNvGrpSpPr/>
              <p:nvPr/>
            </p:nvGrpSpPr>
            <p:grpSpPr>
              <a:xfrm>
                <a:off x="1109938" y="5279758"/>
                <a:ext cx="1419140" cy="777240"/>
                <a:chOff x="3147780" y="4712822"/>
                <a:chExt cx="1419140" cy="777240"/>
              </a:xfrm>
            </p:grpSpPr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B026527B-8704-9A70-F7C3-5DA764488013}"/>
                    </a:ext>
                  </a:extLst>
                </p:cNvPr>
                <p:cNvSpPr/>
                <p:nvPr/>
              </p:nvSpPr>
              <p:spPr bwMode="auto">
                <a:xfrm>
                  <a:off x="3147780" y="4712822"/>
                  <a:ext cx="1419140" cy="77724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AG1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secondary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</a:p>
              </p:txBody>
            </p:sp>
            <p:pic>
              <p:nvPicPr>
                <p:cNvPr id="236" name="Graphic 235">
                  <a:extLst>
                    <a:ext uri="{FF2B5EF4-FFF2-40B4-BE49-F238E27FC236}">
                      <a16:creationId xmlns:a16="http://schemas.microsoft.com/office/drawing/2014/main" id="{66D5E55C-10DD-2851-1FED-E074EE45E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4470" y="5083563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6A2431AB-13E6-774A-D46B-3BF998EA8FB5}"/>
                  </a:ext>
                </a:extLst>
              </p:cNvPr>
              <p:cNvGrpSpPr/>
              <p:nvPr/>
            </p:nvGrpSpPr>
            <p:grpSpPr>
              <a:xfrm>
                <a:off x="2588218" y="5279758"/>
                <a:ext cx="1419140" cy="777240"/>
                <a:chOff x="3147780" y="4712822"/>
                <a:chExt cx="1419140" cy="777240"/>
              </a:xfrm>
            </p:grpSpPr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D8F75465-EEDE-1D7B-8699-2517E7A119AC}"/>
                    </a:ext>
                  </a:extLst>
                </p:cNvPr>
                <p:cNvSpPr/>
                <p:nvPr/>
              </p:nvSpPr>
              <p:spPr bwMode="auto">
                <a:xfrm>
                  <a:off x="3147780" y="4712822"/>
                  <a:ext cx="1419140" cy="77724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AG2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secondary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</a:p>
              </p:txBody>
            </p:sp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842038F3-F3EA-38E8-AF99-2C8B33B1C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4470" y="5083563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3C64F31C-8AB2-B5E9-044B-47A23C904753}"/>
                  </a:ext>
                </a:extLst>
              </p:cNvPr>
              <p:cNvGrpSpPr/>
              <p:nvPr/>
            </p:nvGrpSpPr>
            <p:grpSpPr>
              <a:xfrm>
                <a:off x="1108268" y="4686905"/>
                <a:ext cx="2897420" cy="328181"/>
                <a:chOff x="987000" y="4191441"/>
                <a:chExt cx="2897420" cy="328181"/>
              </a:xfrm>
            </p:grpSpPr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A4567E21-6FD4-2E41-2E48-2B71B71BE0B9}"/>
                    </a:ext>
                  </a:extLst>
                </p:cNvPr>
                <p:cNvSpPr/>
                <p:nvPr/>
              </p:nvSpPr>
              <p:spPr bwMode="auto">
                <a:xfrm>
                  <a:off x="987000" y="4191441"/>
                  <a:ext cx="2897420" cy="328181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 SQL extension</a:t>
                  </a:r>
                  <a:endParaRPr kumimoji="0" lang="en-CA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232" name="Graphic 231">
                  <a:extLst>
                    <a:ext uri="{FF2B5EF4-FFF2-40B4-BE49-F238E27FC236}">
                      <a16:creationId xmlns:a16="http://schemas.microsoft.com/office/drawing/2014/main" id="{39A54B3A-D106-87DB-58FF-27AE53FD9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3028" y="4241231"/>
                  <a:ext cx="228600" cy="228600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: Rounded Corners 226">
                <a:extLst>
                  <a:ext uri="{FF2B5EF4-FFF2-40B4-BE49-F238E27FC236}">
                    <a16:creationId xmlns:a16="http://schemas.microsoft.com/office/drawing/2014/main" id="{BF20BA97-F751-AB50-F19E-DB2D89A88A54}"/>
                  </a:ext>
                </a:extLst>
              </p:cNvPr>
              <p:cNvSpPr/>
              <p:nvPr/>
            </p:nvSpPr>
            <p:spPr bwMode="auto">
              <a:xfrm>
                <a:off x="1109938" y="5047878"/>
                <a:ext cx="2897420" cy="178607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Arc Connected Machine Agent</a:t>
                </a:r>
              </a:p>
            </p:txBody>
          </p:sp>
          <p:pic>
            <p:nvPicPr>
              <p:cNvPr id="228" name="Graphic 227">
                <a:extLst>
                  <a:ext uri="{FF2B5EF4-FFF2-40B4-BE49-F238E27FC236}">
                    <a16:creationId xmlns:a16="http://schemas.microsoft.com/office/drawing/2014/main" id="{EC0E803C-9C47-0091-4FF4-08330F78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65498" y="4350380"/>
                <a:ext cx="274320" cy="274320"/>
              </a:xfrm>
              <a:prstGeom prst="rect">
                <a:avLst/>
              </a:prstGeom>
            </p:spPr>
          </p:pic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049D1754-F391-8EE2-E659-5623E51C81DD}"/>
                  </a:ext>
                </a:extLst>
              </p:cNvPr>
              <p:cNvSpPr/>
              <p:nvPr/>
            </p:nvSpPr>
            <p:spPr bwMode="auto">
              <a:xfrm>
                <a:off x="1108268" y="6113935"/>
                <a:ext cx="2897420" cy="298040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local storage</a:t>
                </a:r>
                <a:endPara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230" name="Graphic 229">
                <a:extLst>
                  <a:ext uri="{FF2B5EF4-FFF2-40B4-BE49-F238E27FC236}">
                    <a16:creationId xmlns:a16="http://schemas.microsoft.com/office/drawing/2014/main" id="{A0F2DDE1-0D79-23CF-7C39-37F3D88AD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888088" y="6148655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4C43FA-B028-1F10-AC67-337C2921B9D7}"/>
                </a:ext>
              </a:extLst>
            </p:cNvPr>
            <p:cNvGrpSpPr/>
            <p:nvPr/>
          </p:nvGrpSpPr>
          <p:grpSpPr>
            <a:xfrm>
              <a:off x="55881" y="899205"/>
              <a:ext cx="12077424" cy="2206555"/>
              <a:chOff x="66041" y="899205"/>
              <a:chExt cx="12077424" cy="2206555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36EEF998-A29C-C994-02BC-C8E05E7EE25F}"/>
                  </a:ext>
                </a:extLst>
              </p:cNvPr>
              <p:cNvSpPr/>
              <p:nvPr/>
            </p:nvSpPr>
            <p:spPr bwMode="auto">
              <a:xfrm>
                <a:off x="66041" y="899205"/>
                <a:ext cx="12077424" cy="2206555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D0D91B-68FB-05EA-72BB-527AA56354F0}"/>
                  </a:ext>
                </a:extLst>
              </p:cNvPr>
              <p:cNvGrpSpPr/>
              <p:nvPr/>
            </p:nvGrpSpPr>
            <p:grpSpPr>
              <a:xfrm>
                <a:off x="492817" y="996793"/>
                <a:ext cx="3678379" cy="2003979"/>
                <a:chOff x="1487690" y="4349336"/>
                <a:chExt cx="3678379" cy="2003979"/>
              </a:xfrm>
            </p:grpSpPr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619ED181-C2C8-7860-F754-27641443DCC4}"/>
                    </a:ext>
                  </a:extLst>
                </p:cNvPr>
                <p:cNvSpPr/>
                <p:nvPr/>
              </p:nvSpPr>
              <p:spPr bwMode="auto">
                <a:xfrm>
                  <a:off x="1487690" y="4349336"/>
                  <a:ext cx="3678379" cy="161851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2000"/>
                          <a:lumOff val="98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7C74B65B-B6D6-A589-C9C6-6AE86FF2AA70}"/>
                    </a:ext>
                  </a:extLst>
                </p:cNvPr>
                <p:cNvGrpSpPr/>
                <p:nvPr/>
              </p:nvGrpSpPr>
              <p:grpSpPr>
                <a:xfrm>
                  <a:off x="1502739" y="4694898"/>
                  <a:ext cx="701679" cy="830039"/>
                  <a:chOff x="1147587" y="4229237"/>
                  <a:chExt cx="701679" cy="830039"/>
                </a:xfrm>
              </p:grpSpPr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419F7070-AAA9-0EB0-3860-9797121A4AD7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587" y="4229237"/>
                    <a:ext cx="701679" cy="4339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91440" rIns="0" bIns="91440">
                    <a:sp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SQL Server A </a:t>
                    </a:r>
                  </a:p>
                </p:txBody>
              </p:sp>
              <p:pic>
                <p:nvPicPr>
                  <p:cNvPr id="222" name="Graphic 221" descr="Azure SQL">
                    <a:extLst>
                      <a:ext uri="{FF2B5EF4-FFF2-40B4-BE49-F238E27FC236}">
                        <a16:creationId xmlns:a16="http://schemas.microsoft.com/office/drawing/2014/main" id="{9EAE7C1F-0D66-2B79-9859-6CCC70021A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5547" y="4693516"/>
                    <a:ext cx="365760" cy="365760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8470454-7486-0620-C7A6-9E31EF0C35FA}"/>
                    </a:ext>
                  </a:extLst>
                </p:cNvPr>
                <p:cNvGrpSpPr/>
                <p:nvPr/>
              </p:nvGrpSpPr>
              <p:grpSpPr>
                <a:xfrm>
                  <a:off x="1490153" y="6011614"/>
                  <a:ext cx="3675916" cy="341701"/>
                  <a:chOff x="1490153" y="6029086"/>
                  <a:chExt cx="3675916" cy="341701"/>
                </a:xfrm>
              </p:grpSpPr>
              <p:sp>
                <p:nvSpPr>
                  <p:cNvPr id="219" name="Rectangle: Rounded Corners 218">
                    <a:extLst>
                      <a:ext uri="{FF2B5EF4-FFF2-40B4-BE49-F238E27FC236}">
                        <a16:creationId xmlns:a16="http://schemas.microsoft.com/office/drawing/2014/main" id="{FD20F486-8A51-A208-088B-237ABD09D6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90153" y="6029086"/>
                    <a:ext cx="3675916" cy="3417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server A </a:t>
                    </a:r>
                  </a:p>
                </p:txBody>
              </p:sp>
              <p:pic>
                <p:nvPicPr>
                  <p:cNvPr id="220" name="Graphic 219">
                    <a:extLst>
                      <a:ext uri="{FF2B5EF4-FFF2-40B4-BE49-F238E27FC236}">
                        <a16:creationId xmlns:a16="http://schemas.microsoft.com/office/drawing/2014/main" id="{5EC7FB06-0D9E-2E9E-572C-61D6E3899A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70714" y="6068961"/>
                    <a:ext cx="274320" cy="274320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95" name="Rectangle: Rounded Corners 194">
                  <a:extLst>
                    <a:ext uri="{FF2B5EF4-FFF2-40B4-BE49-F238E27FC236}">
                      <a16:creationId xmlns:a16="http://schemas.microsoft.com/office/drawing/2014/main" id="{6203AF70-CBB0-F5F8-F825-A36960DC68BD}"/>
                    </a:ext>
                  </a:extLst>
                </p:cNvPr>
                <p:cNvSpPr/>
                <p:nvPr/>
              </p:nvSpPr>
              <p:spPr bwMode="auto">
                <a:xfrm>
                  <a:off x="2248876" y="5167744"/>
                  <a:ext cx="2860178" cy="73385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C04694C5-635C-E738-8949-7FECAAA0F5B8}"/>
                    </a:ext>
                  </a:extLst>
                </p:cNvPr>
                <p:cNvSpPr txBox="1"/>
                <p:nvPr/>
              </p:nvSpPr>
              <p:spPr>
                <a:xfrm>
                  <a:off x="2231116" y="5303836"/>
                  <a:ext cx="1077478" cy="461665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AG2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secondary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00069DBB-3DE9-5B81-7B02-6F4F31964143}"/>
                    </a:ext>
                  </a:extLst>
                </p:cNvPr>
                <p:cNvGrpSpPr/>
                <p:nvPr/>
              </p:nvGrpSpPr>
              <p:grpSpPr>
                <a:xfrm>
                  <a:off x="3292514" y="5226921"/>
                  <a:ext cx="1764122" cy="503805"/>
                  <a:chOff x="5678061" y="4736314"/>
                  <a:chExt cx="1764122" cy="503805"/>
                </a:xfrm>
              </p:grpSpPr>
              <p:grpSp>
                <p:nvGrpSpPr>
                  <p:cNvPr id="210" name="Group 209">
                    <a:extLst>
                      <a:ext uri="{FF2B5EF4-FFF2-40B4-BE49-F238E27FC236}">
                        <a16:creationId xmlns:a16="http://schemas.microsoft.com/office/drawing/2014/main" id="{8AABA9F7-AEC8-CC3A-76B9-4539C7E825C3}"/>
                      </a:ext>
                    </a:extLst>
                  </p:cNvPr>
                  <p:cNvGrpSpPr/>
                  <p:nvPr/>
                </p:nvGrpSpPr>
                <p:grpSpPr>
                  <a:xfrm>
                    <a:off x="5678061" y="4736314"/>
                    <a:ext cx="835877" cy="503736"/>
                    <a:chOff x="2495632" y="3320821"/>
                    <a:chExt cx="835877" cy="503736"/>
                  </a:xfrm>
                </p:grpSpPr>
                <p:sp>
                  <p:nvSpPr>
                    <p:cNvPr id="214" name="Rectangle: Rounded Corners 213">
                      <a:extLst>
                        <a:ext uri="{FF2B5EF4-FFF2-40B4-BE49-F238E27FC236}">
                          <a16:creationId xmlns:a16="http://schemas.microsoft.com/office/drawing/2014/main" id="{B84B1994-03AE-FAC1-C4EE-C82CFF52BB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95632" y="3320821"/>
                      <a:ext cx="835877" cy="50373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AG2 databases</a:t>
                      </a:r>
                    </a:p>
                  </p:txBody>
                </p: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2658CE03-A61F-CEF1-C126-C0B1C39E42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71860" y="3541466"/>
                      <a:ext cx="676225" cy="228600"/>
                      <a:chOff x="2694545" y="3998377"/>
                      <a:chExt cx="676225" cy="228600"/>
                    </a:xfrm>
                  </p:grpSpPr>
                  <p:pic>
                    <p:nvPicPr>
                      <p:cNvPr id="216" name="Graphic 215">
                        <a:extLst>
                          <a:ext uri="{FF2B5EF4-FFF2-40B4-BE49-F238E27FC236}">
                            <a16:creationId xmlns:a16="http://schemas.microsoft.com/office/drawing/2014/main" id="{5BF9C79A-3F4C-FE18-4FDA-5F17CB16AD9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94545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7" name="Graphic 216">
                        <a:extLst>
                          <a:ext uri="{FF2B5EF4-FFF2-40B4-BE49-F238E27FC236}">
                            <a16:creationId xmlns:a16="http://schemas.microsoft.com/office/drawing/2014/main" id="{C9469DFA-1F4F-91C6-546F-9DCE7C42BB8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135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8" name="Graphic 217">
                        <a:extLst>
                          <a:ext uri="{FF2B5EF4-FFF2-40B4-BE49-F238E27FC236}">
                            <a16:creationId xmlns:a16="http://schemas.microsoft.com/office/drawing/2014/main" id="{864CCDA5-1A8F-F0FD-9C63-D265CE66F93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421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211" name="Group 210">
                    <a:extLst>
                      <a:ext uri="{FF2B5EF4-FFF2-40B4-BE49-F238E27FC236}">
                        <a16:creationId xmlns:a16="http://schemas.microsoft.com/office/drawing/2014/main" id="{1A787980-CC43-F0E3-CCE5-7BA3AB3CC7BC}"/>
                      </a:ext>
                    </a:extLst>
                  </p:cNvPr>
                  <p:cNvGrpSpPr/>
                  <p:nvPr/>
                </p:nvGrpSpPr>
                <p:grpSpPr>
                  <a:xfrm>
                    <a:off x="6545255" y="4736315"/>
                    <a:ext cx="896928" cy="503804"/>
                    <a:chOff x="1747260" y="3973591"/>
                    <a:chExt cx="896928" cy="508418"/>
                  </a:xfrm>
                </p:grpSpPr>
                <p:sp>
                  <p:nvSpPr>
                    <p:cNvPr id="212" name="Rectangle: Rounded Corners 211">
                      <a:extLst>
                        <a:ext uri="{FF2B5EF4-FFF2-40B4-BE49-F238E27FC236}">
                          <a16:creationId xmlns:a16="http://schemas.microsoft.com/office/drawing/2014/main" id="{311B98C2-BD8C-5CB8-B3FF-26BA404F278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1" y="3973591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Health status</a:t>
                      </a:r>
                    </a:p>
                  </p:txBody>
                </p:sp>
                <p:sp>
                  <p:nvSpPr>
                    <p:cNvPr id="213" name="Rectangle: Rounded Corners 212">
                      <a:extLst>
                        <a:ext uri="{FF2B5EF4-FFF2-40B4-BE49-F238E27FC236}">
                          <a16:creationId xmlns:a16="http://schemas.microsoft.com/office/drawing/2014/main" id="{56C81043-C93C-E21A-166A-BC40782C9DD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0" y="4256827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Manual failover</a:t>
                      </a:r>
                    </a:p>
                  </p:txBody>
                </p:sp>
              </p:grpSp>
            </p:grpSp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E4523B2D-B63C-C65E-7988-F49511CFFFD3}"/>
                    </a:ext>
                  </a:extLst>
                </p:cNvPr>
                <p:cNvSpPr/>
                <p:nvPr/>
              </p:nvSpPr>
              <p:spPr bwMode="auto">
                <a:xfrm>
                  <a:off x="2248876" y="4403055"/>
                  <a:ext cx="2860178" cy="73385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BC69E5B7-DF82-27C5-0394-F03EB620A4D5}"/>
                    </a:ext>
                  </a:extLst>
                </p:cNvPr>
                <p:cNvSpPr txBox="1"/>
                <p:nvPr/>
              </p:nvSpPr>
              <p:spPr>
                <a:xfrm>
                  <a:off x="2231116" y="4539147"/>
                  <a:ext cx="1077478" cy="461665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AG1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primary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BA2629F6-B4A8-F63E-2BC6-1716DF65CA88}"/>
                    </a:ext>
                  </a:extLst>
                </p:cNvPr>
                <p:cNvGrpSpPr/>
                <p:nvPr/>
              </p:nvGrpSpPr>
              <p:grpSpPr>
                <a:xfrm>
                  <a:off x="3292513" y="4571604"/>
                  <a:ext cx="1764122" cy="503805"/>
                  <a:chOff x="5678061" y="4736314"/>
                  <a:chExt cx="1764122" cy="503805"/>
                </a:xfrm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EEEE8A15-F7B9-AC84-0712-B17B0C355141}"/>
                      </a:ext>
                    </a:extLst>
                  </p:cNvPr>
                  <p:cNvGrpSpPr/>
                  <p:nvPr/>
                </p:nvGrpSpPr>
                <p:grpSpPr>
                  <a:xfrm>
                    <a:off x="5678061" y="4736314"/>
                    <a:ext cx="835877" cy="503736"/>
                    <a:chOff x="2495632" y="3320821"/>
                    <a:chExt cx="835877" cy="503736"/>
                  </a:xfrm>
                </p:grpSpPr>
                <p:sp>
                  <p:nvSpPr>
                    <p:cNvPr id="205" name="Rectangle: Rounded Corners 204">
                      <a:extLst>
                        <a:ext uri="{FF2B5EF4-FFF2-40B4-BE49-F238E27FC236}">
                          <a16:creationId xmlns:a16="http://schemas.microsoft.com/office/drawing/2014/main" id="{AF25B244-A493-D79C-C821-AD8D6B5FC34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95632" y="3320821"/>
                      <a:ext cx="835877" cy="50373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AG1 databases</a:t>
                      </a:r>
                    </a:p>
                  </p:txBody>
                </p:sp>
                <p:grpSp>
                  <p:nvGrpSpPr>
                    <p:cNvPr id="206" name="Group 205">
                      <a:extLst>
                        <a:ext uri="{FF2B5EF4-FFF2-40B4-BE49-F238E27FC236}">
                          <a16:creationId xmlns:a16="http://schemas.microsoft.com/office/drawing/2014/main" id="{B3002265-9818-A4DB-93D9-87F943B50D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71860" y="3541466"/>
                      <a:ext cx="676225" cy="228600"/>
                      <a:chOff x="2694545" y="3998377"/>
                      <a:chExt cx="676225" cy="228600"/>
                    </a:xfrm>
                  </p:grpSpPr>
                  <p:pic>
                    <p:nvPicPr>
                      <p:cNvPr id="207" name="Graphic 206">
                        <a:extLst>
                          <a:ext uri="{FF2B5EF4-FFF2-40B4-BE49-F238E27FC236}">
                            <a16:creationId xmlns:a16="http://schemas.microsoft.com/office/drawing/2014/main" id="{57FEA871-1859-02ED-9DBC-6ABC1CE51CC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94545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8" name="Graphic 207">
                        <a:extLst>
                          <a:ext uri="{FF2B5EF4-FFF2-40B4-BE49-F238E27FC236}">
                            <a16:creationId xmlns:a16="http://schemas.microsoft.com/office/drawing/2014/main" id="{A9AA68B6-1220-4C90-364D-0CE42D9A7A0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135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9" name="Graphic 208">
                        <a:extLst>
                          <a:ext uri="{FF2B5EF4-FFF2-40B4-BE49-F238E27FC236}">
                            <a16:creationId xmlns:a16="http://schemas.microsoft.com/office/drawing/2014/main" id="{2DE13752-4DE0-7FC0-97EF-619B2E9309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421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8DEE89DA-E447-A89C-DE97-E327CAB7CE7F}"/>
                      </a:ext>
                    </a:extLst>
                  </p:cNvPr>
                  <p:cNvGrpSpPr/>
                  <p:nvPr/>
                </p:nvGrpSpPr>
                <p:grpSpPr>
                  <a:xfrm>
                    <a:off x="6545255" y="4736315"/>
                    <a:ext cx="896928" cy="503804"/>
                    <a:chOff x="1747260" y="3973591"/>
                    <a:chExt cx="896928" cy="508418"/>
                  </a:xfrm>
                </p:grpSpPr>
                <p:sp>
                  <p:nvSpPr>
                    <p:cNvPr id="203" name="Rectangle: Rounded Corners 202">
                      <a:extLst>
                        <a:ext uri="{FF2B5EF4-FFF2-40B4-BE49-F238E27FC236}">
                          <a16:creationId xmlns:a16="http://schemas.microsoft.com/office/drawing/2014/main" id="{C080A6E8-5448-B48B-20E8-D0B20813212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1" y="3973591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Manual failover</a:t>
                      </a:r>
                    </a:p>
                  </p:txBody>
                </p:sp>
                <p:sp>
                  <p:nvSpPr>
                    <p:cNvPr id="204" name="Rectangle: Rounded Corners 203">
                      <a:extLst>
                        <a:ext uri="{FF2B5EF4-FFF2-40B4-BE49-F238E27FC236}">
                          <a16:creationId xmlns:a16="http://schemas.microsoft.com/office/drawing/2014/main" id="{F2A68580-1E15-4337-C431-F60058CEDFC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0" y="4256827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Health status</a:t>
                      </a:r>
                    </a:p>
                  </p:txBody>
                </p:sp>
              </p:grp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1B2990D-16E7-C51D-C2A8-41DA62E6D274}"/>
                  </a:ext>
                </a:extLst>
              </p:cNvPr>
              <p:cNvGrpSpPr/>
              <p:nvPr/>
            </p:nvGrpSpPr>
            <p:grpSpPr>
              <a:xfrm>
                <a:off x="4253476" y="996793"/>
                <a:ext cx="3680841" cy="2003979"/>
                <a:chOff x="1487690" y="4349336"/>
                <a:chExt cx="3680841" cy="2003979"/>
              </a:xfrm>
            </p:grpSpPr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2FB06F94-994D-7570-1823-AD4FDEC89F72}"/>
                    </a:ext>
                  </a:extLst>
                </p:cNvPr>
                <p:cNvSpPr/>
                <p:nvPr/>
              </p:nvSpPr>
              <p:spPr bwMode="auto">
                <a:xfrm>
                  <a:off x="1487690" y="4349336"/>
                  <a:ext cx="3678379" cy="161851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2000"/>
                          <a:lumOff val="98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D93E76F1-D384-35DA-217E-4BBD9CBE358A}"/>
                    </a:ext>
                  </a:extLst>
                </p:cNvPr>
                <p:cNvGrpSpPr/>
                <p:nvPr/>
              </p:nvGrpSpPr>
              <p:grpSpPr>
                <a:xfrm>
                  <a:off x="1502739" y="4694898"/>
                  <a:ext cx="701679" cy="830039"/>
                  <a:chOff x="1147587" y="4229237"/>
                  <a:chExt cx="701679" cy="830039"/>
                </a:xfrm>
              </p:grpSpPr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74EBE177-09A0-D342-8CA8-7AD36879A0E6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587" y="4229237"/>
                    <a:ext cx="701679" cy="4339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91440" rIns="0" bIns="91440">
                    <a:sp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SQL Server B </a:t>
                    </a:r>
                  </a:p>
                </p:txBody>
              </p:sp>
              <p:pic>
                <p:nvPicPr>
                  <p:cNvPr id="191" name="Graphic 190" descr="Azure SQL">
                    <a:extLst>
                      <a:ext uri="{FF2B5EF4-FFF2-40B4-BE49-F238E27FC236}">
                        <a16:creationId xmlns:a16="http://schemas.microsoft.com/office/drawing/2014/main" id="{C8FE4270-00A9-FEFB-EE25-DADD4967B7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5547" y="4693516"/>
                    <a:ext cx="365760" cy="365760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9C58848-B238-C8F0-6225-148E520A7233}"/>
                    </a:ext>
                  </a:extLst>
                </p:cNvPr>
                <p:cNvGrpSpPr/>
                <p:nvPr/>
              </p:nvGrpSpPr>
              <p:grpSpPr>
                <a:xfrm>
                  <a:off x="1490152" y="6011614"/>
                  <a:ext cx="3678379" cy="341701"/>
                  <a:chOff x="1490152" y="6029086"/>
                  <a:chExt cx="3678379" cy="341701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FA4A35A7-B888-DFE4-D14B-895B5807F7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90152" y="6029086"/>
                    <a:ext cx="3678379" cy="3417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server B </a:t>
                    </a:r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540851D-DADE-9DB3-D9F5-CDA4BC628E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70714" y="6068961"/>
                    <a:ext cx="274320" cy="274320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7FA37ADD-AE9B-12EB-E83D-A0CA232D4486}"/>
                    </a:ext>
                  </a:extLst>
                </p:cNvPr>
                <p:cNvSpPr/>
                <p:nvPr/>
              </p:nvSpPr>
              <p:spPr bwMode="auto">
                <a:xfrm>
                  <a:off x="2248876" y="5167744"/>
                  <a:ext cx="2860178" cy="73385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F7145A7-A1AC-F452-1CEA-EE2E10186A81}"/>
                    </a:ext>
                  </a:extLst>
                </p:cNvPr>
                <p:cNvSpPr txBox="1"/>
                <p:nvPr/>
              </p:nvSpPr>
              <p:spPr>
                <a:xfrm>
                  <a:off x="2231116" y="5303836"/>
                  <a:ext cx="1077478" cy="461665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AG2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primary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DD23AA68-614A-A9FF-FC0D-2C491695C87C}"/>
                    </a:ext>
                  </a:extLst>
                </p:cNvPr>
                <p:cNvGrpSpPr/>
                <p:nvPr/>
              </p:nvGrpSpPr>
              <p:grpSpPr>
                <a:xfrm>
                  <a:off x="3292514" y="5226921"/>
                  <a:ext cx="1764122" cy="503805"/>
                  <a:chOff x="5678061" y="4736314"/>
                  <a:chExt cx="1764122" cy="503805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731C0422-2FD4-3C28-6A0D-704566EECB65}"/>
                      </a:ext>
                    </a:extLst>
                  </p:cNvPr>
                  <p:cNvGrpSpPr/>
                  <p:nvPr/>
                </p:nvGrpSpPr>
                <p:grpSpPr>
                  <a:xfrm>
                    <a:off x="5678061" y="4736314"/>
                    <a:ext cx="835877" cy="503736"/>
                    <a:chOff x="2495632" y="3320821"/>
                    <a:chExt cx="835877" cy="503736"/>
                  </a:xfrm>
                </p:grpSpPr>
                <p:sp>
                  <p:nvSpPr>
                    <p:cNvPr id="183" name="Rectangle: Rounded Corners 182">
                      <a:extLst>
                        <a:ext uri="{FF2B5EF4-FFF2-40B4-BE49-F238E27FC236}">
                          <a16:creationId xmlns:a16="http://schemas.microsoft.com/office/drawing/2014/main" id="{F9E06440-6F2F-E5E3-B994-D376FAC92D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95632" y="3320821"/>
                      <a:ext cx="835877" cy="50373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AG2 databases</a:t>
                      </a:r>
                    </a:p>
                  </p:txBody>
                </p:sp>
                <p:grpSp>
                  <p:nvGrpSpPr>
                    <p:cNvPr id="184" name="Group 183">
                      <a:extLst>
                        <a:ext uri="{FF2B5EF4-FFF2-40B4-BE49-F238E27FC236}">
                          <a16:creationId xmlns:a16="http://schemas.microsoft.com/office/drawing/2014/main" id="{14310F6C-4EF5-97E2-EE86-9BD86F4739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71860" y="3541466"/>
                      <a:ext cx="676225" cy="228600"/>
                      <a:chOff x="2694545" y="3998377"/>
                      <a:chExt cx="676225" cy="228600"/>
                    </a:xfrm>
                  </p:grpSpPr>
                  <p:pic>
                    <p:nvPicPr>
                      <p:cNvPr id="185" name="Graphic 184">
                        <a:extLst>
                          <a:ext uri="{FF2B5EF4-FFF2-40B4-BE49-F238E27FC236}">
                            <a16:creationId xmlns:a16="http://schemas.microsoft.com/office/drawing/2014/main" id="{B9CE16A4-46F5-8888-D4F4-17D2D590245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94545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6" name="Graphic 185">
                        <a:extLst>
                          <a:ext uri="{FF2B5EF4-FFF2-40B4-BE49-F238E27FC236}">
                            <a16:creationId xmlns:a16="http://schemas.microsoft.com/office/drawing/2014/main" id="{E5307B62-5BD7-92E3-3601-CBCCFA683C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135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87" name="Graphic 186">
                        <a:extLst>
                          <a:ext uri="{FF2B5EF4-FFF2-40B4-BE49-F238E27FC236}">
                            <a16:creationId xmlns:a16="http://schemas.microsoft.com/office/drawing/2014/main" id="{012D3A16-14A6-987A-DFCC-51B8814751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421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BE1696DC-D7A9-CEE4-0778-E5DB9A0412EA}"/>
                      </a:ext>
                    </a:extLst>
                  </p:cNvPr>
                  <p:cNvGrpSpPr/>
                  <p:nvPr/>
                </p:nvGrpSpPr>
                <p:grpSpPr>
                  <a:xfrm>
                    <a:off x="6545255" y="4736315"/>
                    <a:ext cx="896928" cy="503804"/>
                    <a:chOff x="1747260" y="3973591"/>
                    <a:chExt cx="896928" cy="508418"/>
                  </a:xfrm>
                </p:grpSpPr>
                <p:sp>
                  <p:nvSpPr>
                    <p:cNvPr id="181" name="Rectangle: Rounded Corners 180">
                      <a:extLst>
                        <a:ext uri="{FF2B5EF4-FFF2-40B4-BE49-F238E27FC236}">
                          <a16:creationId xmlns:a16="http://schemas.microsoft.com/office/drawing/2014/main" id="{C95B951D-1E9D-B84E-6BF9-D2F9CFA639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1" y="3973591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Health status</a:t>
                      </a:r>
                    </a:p>
                  </p:txBody>
                </p:sp>
                <p:sp>
                  <p:nvSpPr>
                    <p:cNvPr id="182" name="Rectangle: Rounded Corners 181">
                      <a:extLst>
                        <a:ext uri="{FF2B5EF4-FFF2-40B4-BE49-F238E27FC236}">
                          <a16:creationId xmlns:a16="http://schemas.microsoft.com/office/drawing/2014/main" id="{EA44F08D-0232-9241-6B61-15F2836183C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0" y="4256827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Manual failover</a:t>
                      </a:r>
                    </a:p>
                  </p:txBody>
                </p:sp>
              </p:grpSp>
            </p:grp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CEC8D950-A595-1E6A-7301-58C81A3AF02C}"/>
                    </a:ext>
                  </a:extLst>
                </p:cNvPr>
                <p:cNvSpPr/>
                <p:nvPr/>
              </p:nvSpPr>
              <p:spPr bwMode="auto">
                <a:xfrm>
                  <a:off x="2248876" y="4403055"/>
                  <a:ext cx="2860178" cy="73385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626DDF9-606E-4AF5-839C-C729171140DD}"/>
                    </a:ext>
                  </a:extLst>
                </p:cNvPr>
                <p:cNvSpPr txBox="1"/>
                <p:nvPr/>
              </p:nvSpPr>
              <p:spPr>
                <a:xfrm>
                  <a:off x="2231116" y="4539147"/>
                  <a:ext cx="1077478" cy="461665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AG1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secondary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6291958C-8F46-9DC2-EE69-DAF24E291ABD}"/>
                    </a:ext>
                  </a:extLst>
                </p:cNvPr>
                <p:cNvGrpSpPr/>
                <p:nvPr/>
              </p:nvGrpSpPr>
              <p:grpSpPr>
                <a:xfrm>
                  <a:off x="3292513" y="4571604"/>
                  <a:ext cx="1764122" cy="503805"/>
                  <a:chOff x="5678061" y="4736314"/>
                  <a:chExt cx="1764122" cy="503805"/>
                </a:xfrm>
              </p:grpSpPr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1890541C-F690-F779-CA98-ADD570028052}"/>
                      </a:ext>
                    </a:extLst>
                  </p:cNvPr>
                  <p:cNvGrpSpPr/>
                  <p:nvPr/>
                </p:nvGrpSpPr>
                <p:grpSpPr>
                  <a:xfrm>
                    <a:off x="5678061" y="4736314"/>
                    <a:ext cx="835877" cy="503736"/>
                    <a:chOff x="2495632" y="3320821"/>
                    <a:chExt cx="835877" cy="503736"/>
                  </a:xfrm>
                </p:grpSpPr>
                <p:sp>
                  <p:nvSpPr>
                    <p:cNvPr id="146" name="Rectangle: Rounded Corners 145">
                      <a:extLst>
                        <a:ext uri="{FF2B5EF4-FFF2-40B4-BE49-F238E27FC236}">
                          <a16:creationId xmlns:a16="http://schemas.microsoft.com/office/drawing/2014/main" id="{B0CBD755-A638-C252-4EAB-4B941DFCEFF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95632" y="3320821"/>
                      <a:ext cx="835877" cy="50373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AG1 databases</a:t>
                      </a:r>
                    </a:p>
                  </p:txBody>
                </p:sp>
                <p:grpSp>
                  <p:nvGrpSpPr>
                    <p:cNvPr id="147" name="Group 146">
                      <a:extLst>
                        <a:ext uri="{FF2B5EF4-FFF2-40B4-BE49-F238E27FC236}">
                          <a16:creationId xmlns:a16="http://schemas.microsoft.com/office/drawing/2014/main" id="{55A55523-46CF-BC28-FFB1-2177BD1B40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71860" y="3541466"/>
                      <a:ext cx="676225" cy="228600"/>
                      <a:chOff x="2694545" y="3998377"/>
                      <a:chExt cx="676225" cy="228600"/>
                    </a:xfrm>
                  </p:grpSpPr>
                  <p:pic>
                    <p:nvPicPr>
                      <p:cNvPr id="148" name="Graphic 147">
                        <a:extLst>
                          <a:ext uri="{FF2B5EF4-FFF2-40B4-BE49-F238E27FC236}">
                            <a16:creationId xmlns:a16="http://schemas.microsoft.com/office/drawing/2014/main" id="{0E58C6DC-6D01-19CE-5737-AB02384625F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94545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7" name="Graphic 176">
                        <a:extLst>
                          <a:ext uri="{FF2B5EF4-FFF2-40B4-BE49-F238E27FC236}">
                            <a16:creationId xmlns:a16="http://schemas.microsoft.com/office/drawing/2014/main" id="{1EF09FE4-8B12-BC91-99FE-D70505A7A72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135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8" name="Graphic 177">
                        <a:extLst>
                          <a:ext uri="{FF2B5EF4-FFF2-40B4-BE49-F238E27FC236}">
                            <a16:creationId xmlns:a16="http://schemas.microsoft.com/office/drawing/2014/main" id="{87A17BDC-EA9D-55CD-50F6-7B4E897BB2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421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2AD3EA70-6FD1-6346-1EFA-1C39FD83CA34}"/>
                      </a:ext>
                    </a:extLst>
                  </p:cNvPr>
                  <p:cNvGrpSpPr/>
                  <p:nvPr/>
                </p:nvGrpSpPr>
                <p:grpSpPr>
                  <a:xfrm>
                    <a:off x="6545255" y="4736315"/>
                    <a:ext cx="896928" cy="503804"/>
                    <a:chOff x="1747260" y="3973591"/>
                    <a:chExt cx="896928" cy="508418"/>
                  </a:xfrm>
                </p:grpSpPr>
                <p:sp>
                  <p:nvSpPr>
                    <p:cNvPr id="144" name="Rectangle: Rounded Corners 143">
                      <a:extLst>
                        <a:ext uri="{FF2B5EF4-FFF2-40B4-BE49-F238E27FC236}">
                          <a16:creationId xmlns:a16="http://schemas.microsoft.com/office/drawing/2014/main" id="{0D0DCCAC-9799-67EF-19B2-31DD23B2FC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1" y="3973591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Manual failover</a:t>
                      </a:r>
                    </a:p>
                  </p:txBody>
                </p:sp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5AEA5A53-5289-F311-ADC9-3EB205DB066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0" y="4256827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Health status</a:t>
                      </a:r>
                    </a:p>
                  </p:txBody>
                </p:sp>
              </p:grp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E164D67-2548-150A-0CFB-A9622A83F26C}"/>
                  </a:ext>
                </a:extLst>
              </p:cNvPr>
              <p:cNvGrpSpPr/>
              <p:nvPr/>
            </p:nvGrpSpPr>
            <p:grpSpPr>
              <a:xfrm>
                <a:off x="8008083" y="1001326"/>
                <a:ext cx="3678379" cy="2003979"/>
                <a:chOff x="1487690" y="4349336"/>
                <a:chExt cx="3678379" cy="2003979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F4B71619-BB34-785E-664E-71F5DBFD8DA9}"/>
                    </a:ext>
                  </a:extLst>
                </p:cNvPr>
                <p:cNvSpPr/>
                <p:nvPr/>
              </p:nvSpPr>
              <p:spPr bwMode="auto">
                <a:xfrm>
                  <a:off x="1487690" y="4349336"/>
                  <a:ext cx="3678379" cy="161851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2000"/>
                          <a:lumOff val="98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BA92AA9-5A02-2918-7F28-59D8768E6909}"/>
                    </a:ext>
                  </a:extLst>
                </p:cNvPr>
                <p:cNvGrpSpPr/>
                <p:nvPr/>
              </p:nvGrpSpPr>
              <p:grpSpPr>
                <a:xfrm>
                  <a:off x="1502739" y="4694898"/>
                  <a:ext cx="701679" cy="830039"/>
                  <a:chOff x="1147587" y="4229237"/>
                  <a:chExt cx="701679" cy="830039"/>
                </a:xfrm>
              </p:grpSpPr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8171E373-D713-7EC5-5941-6BB5E327E470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587" y="4229237"/>
                    <a:ext cx="701679" cy="4339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91440" rIns="0" bIns="91440">
                    <a:sp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SQL Server C </a:t>
                    </a:r>
                  </a:p>
                </p:txBody>
              </p:sp>
              <p:pic>
                <p:nvPicPr>
                  <p:cNvPr id="132" name="Graphic 131" descr="Azure SQL">
                    <a:extLst>
                      <a:ext uri="{FF2B5EF4-FFF2-40B4-BE49-F238E27FC236}">
                        <a16:creationId xmlns:a16="http://schemas.microsoft.com/office/drawing/2014/main" id="{08E02B24-3327-F8AD-8C88-F7068533BC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5547" y="4693516"/>
                    <a:ext cx="365760" cy="365760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32CFDD7-3EE2-DB94-54B2-A4949A9C8D64}"/>
                    </a:ext>
                  </a:extLst>
                </p:cNvPr>
                <p:cNvGrpSpPr/>
                <p:nvPr/>
              </p:nvGrpSpPr>
              <p:grpSpPr>
                <a:xfrm>
                  <a:off x="1490152" y="6011614"/>
                  <a:ext cx="3675915" cy="341701"/>
                  <a:chOff x="1490152" y="6029086"/>
                  <a:chExt cx="3675915" cy="341701"/>
                </a:xfrm>
              </p:grpSpPr>
              <p:sp>
                <p:nvSpPr>
                  <p:cNvPr id="129" name="Rectangle: Rounded Corners 128">
                    <a:extLst>
                      <a:ext uri="{FF2B5EF4-FFF2-40B4-BE49-F238E27FC236}">
                        <a16:creationId xmlns:a16="http://schemas.microsoft.com/office/drawing/2014/main" id="{4BC92DCB-245C-2B65-5E13-69C9DCBAA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90152" y="6029086"/>
                    <a:ext cx="3675915" cy="3417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1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Arc-enabled server C </a:t>
                    </a:r>
                  </a:p>
                </p:txBody>
              </p:sp>
              <p:pic>
                <p:nvPicPr>
                  <p:cNvPr id="130" name="Graphic 129">
                    <a:extLst>
                      <a:ext uri="{FF2B5EF4-FFF2-40B4-BE49-F238E27FC236}">
                        <a16:creationId xmlns:a16="http://schemas.microsoft.com/office/drawing/2014/main" id="{3E972F58-8F6C-46A3-4808-FC7D90D52B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70714" y="6068961"/>
                    <a:ext cx="274320" cy="274320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2694F991-8FD5-7043-F0B9-A0547AF2C205}"/>
                    </a:ext>
                  </a:extLst>
                </p:cNvPr>
                <p:cNvSpPr/>
                <p:nvPr/>
              </p:nvSpPr>
              <p:spPr bwMode="auto">
                <a:xfrm>
                  <a:off x="2248876" y="5167744"/>
                  <a:ext cx="2860178" cy="73385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6B02BA-723A-0312-2E07-6EE75D119948}"/>
                    </a:ext>
                  </a:extLst>
                </p:cNvPr>
                <p:cNvSpPr txBox="1"/>
                <p:nvPr/>
              </p:nvSpPr>
              <p:spPr>
                <a:xfrm>
                  <a:off x="2231116" y="5303836"/>
                  <a:ext cx="1077478" cy="461665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AG2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secondary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E5177FD-1509-F319-CF77-F026A0AAD114}"/>
                    </a:ext>
                  </a:extLst>
                </p:cNvPr>
                <p:cNvGrpSpPr/>
                <p:nvPr/>
              </p:nvGrpSpPr>
              <p:grpSpPr>
                <a:xfrm>
                  <a:off x="3292514" y="5226921"/>
                  <a:ext cx="1764122" cy="503805"/>
                  <a:chOff x="5678061" y="4736314"/>
                  <a:chExt cx="1764122" cy="503805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3B072412-5937-7104-ECD2-F803C449AEEA}"/>
                      </a:ext>
                    </a:extLst>
                  </p:cNvPr>
                  <p:cNvGrpSpPr/>
                  <p:nvPr/>
                </p:nvGrpSpPr>
                <p:grpSpPr>
                  <a:xfrm>
                    <a:off x="5678061" y="4736314"/>
                    <a:ext cx="835877" cy="503736"/>
                    <a:chOff x="2495632" y="3320821"/>
                    <a:chExt cx="835877" cy="503736"/>
                  </a:xfrm>
                </p:grpSpPr>
                <p:sp>
                  <p:nvSpPr>
                    <p:cNvPr id="82" name="Rectangle: Rounded Corners 81">
                      <a:extLst>
                        <a:ext uri="{FF2B5EF4-FFF2-40B4-BE49-F238E27FC236}">
                          <a16:creationId xmlns:a16="http://schemas.microsoft.com/office/drawing/2014/main" id="{BC06A1C6-61A1-9441-9B8C-E227868ED32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95632" y="3320821"/>
                      <a:ext cx="835877" cy="50373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AG2 databases</a:t>
                      </a:r>
                    </a:p>
                  </p:txBody>
                </p:sp>
                <p:grpSp>
                  <p:nvGrpSpPr>
                    <p:cNvPr id="83" name="Group 82">
                      <a:extLst>
                        <a:ext uri="{FF2B5EF4-FFF2-40B4-BE49-F238E27FC236}">
                          <a16:creationId xmlns:a16="http://schemas.microsoft.com/office/drawing/2014/main" id="{AD279A70-1AB6-9726-B3C8-42472FD41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71860" y="3541466"/>
                      <a:ext cx="676225" cy="228600"/>
                      <a:chOff x="2694545" y="3998377"/>
                      <a:chExt cx="676225" cy="228600"/>
                    </a:xfrm>
                  </p:grpSpPr>
                  <p:pic>
                    <p:nvPicPr>
                      <p:cNvPr id="84" name="Graphic 83">
                        <a:extLst>
                          <a:ext uri="{FF2B5EF4-FFF2-40B4-BE49-F238E27FC236}">
                            <a16:creationId xmlns:a16="http://schemas.microsoft.com/office/drawing/2014/main" id="{B3B18FC5-DA3A-8CA3-2A33-3F566A41654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94545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4" name="Graphic 93">
                        <a:extLst>
                          <a:ext uri="{FF2B5EF4-FFF2-40B4-BE49-F238E27FC236}">
                            <a16:creationId xmlns:a16="http://schemas.microsoft.com/office/drawing/2014/main" id="{5A8EB64E-FCDA-C680-D8A6-70450A960F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135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8" name="Graphic 127">
                        <a:extLst>
                          <a:ext uri="{FF2B5EF4-FFF2-40B4-BE49-F238E27FC236}">
                            <a16:creationId xmlns:a16="http://schemas.microsoft.com/office/drawing/2014/main" id="{882C1E62-D15E-4F0E-6CF7-64A868AC37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421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DFD71524-8595-567A-7088-99C571E8B9A1}"/>
                      </a:ext>
                    </a:extLst>
                  </p:cNvPr>
                  <p:cNvGrpSpPr/>
                  <p:nvPr/>
                </p:nvGrpSpPr>
                <p:grpSpPr>
                  <a:xfrm>
                    <a:off x="6545255" y="4736315"/>
                    <a:ext cx="896928" cy="503804"/>
                    <a:chOff x="1747260" y="3973591"/>
                    <a:chExt cx="896928" cy="508418"/>
                  </a:xfrm>
                </p:grpSpPr>
                <p:sp>
                  <p:nvSpPr>
                    <p:cNvPr id="76" name="Rectangle: Rounded Corners 75">
                      <a:extLst>
                        <a:ext uri="{FF2B5EF4-FFF2-40B4-BE49-F238E27FC236}">
                          <a16:creationId xmlns:a16="http://schemas.microsoft.com/office/drawing/2014/main" id="{FEA06991-DA27-2142-F766-2B63595459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1" y="3973591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Health status</a:t>
                      </a:r>
                    </a:p>
                  </p:txBody>
                </p:sp>
                <p:sp>
                  <p:nvSpPr>
                    <p:cNvPr id="81" name="Rectangle: Rounded Corners 80">
                      <a:extLst>
                        <a:ext uri="{FF2B5EF4-FFF2-40B4-BE49-F238E27FC236}">
                          <a16:creationId xmlns:a16="http://schemas.microsoft.com/office/drawing/2014/main" id="{038329B5-2C2C-AD27-33EE-EDBE4DD6A1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0" y="4256827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Manual failover</a:t>
                      </a:r>
                    </a:p>
                  </p:txBody>
                </p:sp>
              </p:grpSp>
            </p:grp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53825ABA-A13D-EEDC-D47B-7D9926F6B991}"/>
                    </a:ext>
                  </a:extLst>
                </p:cNvPr>
                <p:cNvSpPr/>
                <p:nvPr/>
              </p:nvSpPr>
              <p:spPr bwMode="auto">
                <a:xfrm>
                  <a:off x="2248876" y="4403055"/>
                  <a:ext cx="2860178" cy="73385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562F5E2-FC9B-E762-542F-3D9BBCFB9876}"/>
                    </a:ext>
                  </a:extLst>
                </p:cNvPr>
                <p:cNvSpPr txBox="1"/>
                <p:nvPr/>
              </p:nvSpPr>
              <p:spPr>
                <a:xfrm>
                  <a:off x="2231116" y="4539147"/>
                  <a:ext cx="1077478" cy="461665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SQL AG1 </a:t>
                  </a:r>
                  <a:b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(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secondary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anose="020B0502040204020203" pitchFamily="34" charset="0"/>
                    </a:rPr>
                    <a:t> replica)</a:t>
                  </a: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C7555A0-265F-DD28-5B3E-41999D88D2D6}"/>
                    </a:ext>
                  </a:extLst>
                </p:cNvPr>
                <p:cNvGrpSpPr/>
                <p:nvPr/>
              </p:nvGrpSpPr>
              <p:grpSpPr>
                <a:xfrm>
                  <a:off x="3292513" y="4571604"/>
                  <a:ext cx="1764122" cy="503805"/>
                  <a:chOff x="5678061" y="4736314"/>
                  <a:chExt cx="1764122" cy="503805"/>
                </a:xfrm>
              </p:grpSpPr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ED88CC0F-4C45-2547-E7DC-BFC3A5B90B7D}"/>
                      </a:ext>
                    </a:extLst>
                  </p:cNvPr>
                  <p:cNvGrpSpPr/>
                  <p:nvPr/>
                </p:nvGrpSpPr>
                <p:grpSpPr>
                  <a:xfrm>
                    <a:off x="5678061" y="4736314"/>
                    <a:ext cx="835877" cy="503736"/>
                    <a:chOff x="2495632" y="3320821"/>
                    <a:chExt cx="835877" cy="503736"/>
                  </a:xfrm>
                </p:grpSpPr>
                <p:sp>
                  <p:nvSpPr>
                    <p:cNvPr id="59" name="Rectangle: Rounded Corners 58">
                      <a:extLst>
                        <a:ext uri="{FF2B5EF4-FFF2-40B4-BE49-F238E27FC236}">
                          <a16:creationId xmlns:a16="http://schemas.microsoft.com/office/drawing/2014/main" id="{77188F7B-357F-7989-7594-BAC35F1C85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95632" y="3320821"/>
                      <a:ext cx="835877" cy="503736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AG1 databases</a:t>
                      </a:r>
                    </a:p>
                  </p:txBody>
                </p: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D468E7B3-D9ED-06BE-390E-23429A9F52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71860" y="3541466"/>
                      <a:ext cx="676225" cy="228600"/>
                      <a:chOff x="2694545" y="3998377"/>
                      <a:chExt cx="676225" cy="228600"/>
                    </a:xfrm>
                  </p:grpSpPr>
                  <p:pic>
                    <p:nvPicPr>
                      <p:cNvPr id="61" name="Graphic 60">
                        <a:extLst>
                          <a:ext uri="{FF2B5EF4-FFF2-40B4-BE49-F238E27FC236}">
                            <a16:creationId xmlns:a16="http://schemas.microsoft.com/office/drawing/2014/main" id="{284DFC80-BCBE-CED5-9857-913CAAE3A0C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94545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5" name="Graphic 64">
                        <a:extLst>
                          <a:ext uri="{FF2B5EF4-FFF2-40B4-BE49-F238E27FC236}">
                            <a16:creationId xmlns:a16="http://schemas.microsoft.com/office/drawing/2014/main" id="{D1FE54E9-61F9-5B81-F6E7-D14B912DD29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135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8" name="Graphic 67">
                        <a:extLst>
                          <a:ext uri="{FF2B5EF4-FFF2-40B4-BE49-F238E27FC236}">
                            <a16:creationId xmlns:a16="http://schemas.microsoft.com/office/drawing/2014/main" id="{E8219713-AA7B-2CC7-2B2E-CB71F6C1A06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96DAC541-7B7A-43D3-8B79-37D633B846F1}">
                            <asvg:svgBlip xmlns:asvg="http://schemas.microsoft.com/office/drawing/2016/SVG/main" r:embed="rId2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42170" y="3998377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E35B258F-4906-097D-6034-1AF82785AE48}"/>
                      </a:ext>
                    </a:extLst>
                  </p:cNvPr>
                  <p:cNvGrpSpPr/>
                  <p:nvPr/>
                </p:nvGrpSpPr>
                <p:grpSpPr>
                  <a:xfrm>
                    <a:off x="6545255" y="4736315"/>
                    <a:ext cx="896928" cy="503804"/>
                    <a:chOff x="1747260" y="3973591"/>
                    <a:chExt cx="896928" cy="508418"/>
                  </a:xfrm>
                </p:grpSpPr>
                <p:sp>
                  <p:nvSpPr>
                    <p:cNvPr id="57" name="Rectangle: Rounded Corners 56">
                      <a:extLst>
                        <a:ext uri="{FF2B5EF4-FFF2-40B4-BE49-F238E27FC236}">
                          <a16:creationId xmlns:a16="http://schemas.microsoft.com/office/drawing/2014/main" id="{28D595B0-CBC0-067A-65E6-FF28207CB0F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1" y="3973591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Manual failover</a:t>
                      </a:r>
                    </a:p>
                  </p:txBody>
                </p:sp>
                <p:sp>
                  <p:nvSpPr>
                    <p:cNvPr id="58" name="Rectangle: Rounded Corners 57">
                      <a:extLst>
                        <a:ext uri="{FF2B5EF4-FFF2-40B4-BE49-F238E27FC236}">
                          <a16:creationId xmlns:a16="http://schemas.microsoft.com/office/drawing/2014/main" id="{5241202F-29D6-8A39-4761-8502E4FC6CC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7260" y="4256827"/>
                      <a:ext cx="896927" cy="225182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/>
                        </a:rPr>
                        <a:t>Health status</a:t>
                      </a:r>
                    </a:p>
                  </p:txBody>
                </p:sp>
              </p:grpSp>
            </p:grpSp>
          </p:grp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77BC3B20-6543-3C6D-9F96-DFAD7BBEB824}"/>
                  </a:ext>
                </a:extLst>
              </p:cNvPr>
              <p:cNvCxnSpPr>
                <a:cxnSpLocks/>
                <a:stCxn id="213" idx="2"/>
                <a:endCxn id="81" idx="2"/>
              </p:cNvCxnSpPr>
              <p:nvPr/>
            </p:nvCxnSpPr>
            <p:spPr>
              <a:xfrm rot="16200000" flipH="1">
                <a:off x="7368666" y="-1377184"/>
                <a:ext cx="4533" cy="7515266"/>
              </a:xfrm>
              <a:prstGeom prst="bentConnector3">
                <a:avLst>
                  <a:gd name="adj1" fmla="val 2677498"/>
                </a:avLst>
              </a:prstGeom>
              <a:ln>
                <a:solidFill>
                  <a:srgbClr val="FFC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CA2E91B-698A-DCF7-3160-4122D0D98897}"/>
                  </a:ext>
                </a:extLst>
              </p:cNvPr>
              <p:cNvCxnSpPr>
                <a:endCxn id="182" idx="2"/>
              </p:cNvCxnSpPr>
              <p:nvPr/>
            </p:nvCxnSpPr>
            <p:spPr>
              <a:xfrm flipV="1">
                <a:off x="7373956" y="2378183"/>
                <a:ext cx="2" cy="114363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3F1D8BCC-AE6B-3E69-44D4-BC7D557EDCBF}"/>
                  </a:ext>
                </a:extLst>
              </p:cNvPr>
              <p:cNvCxnSpPr>
                <a:cxnSpLocks/>
                <a:stCxn id="203" idx="0"/>
                <a:endCxn id="57" idx="0"/>
              </p:cNvCxnSpPr>
              <p:nvPr/>
            </p:nvCxnSpPr>
            <p:spPr>
              <a:xfrm rot="16200000" flipH="1">
                <a:off x="7368665" y="-2536305"/>
                <a:ext cx="4533" cy="7515266"/>
              </a:xfrm>
              <a:prstGeom prst="bentConnector3">
                <a:avLst>
                  <a:gd name="adj1" fmla="val -2689610"/>
                </a:avLst>
              </a:prstGeom>
              <a:ln>
                <a:solidFill>
                  <a:srgbClr val="A1F30D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23B8997-6516-5EFE-2CC3-72191A8D4118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>
                <a:off x="7373958" y="1107474"/>
                <a:ext cx="0" cy="111588"/>
              </a:xfrm>
              <a:prstGeom prst="straightConnector1">
                <a:avLst/>
              </a:prstGeom>
              <a:ln>
                <a:solidFill>
                  <a:srgbClr val="A1F30D"/>
                </a:solidFill>
                <a:prstDash val="sys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BEF301-F204-1DC9-EBD4-7E96B2D6CC5B}"/>
                </a:ext>
              </a:extLst>
            </p:cNvPr>
            <p:cNvCxnSpPr>
              <a:cxnSpLocks/>
              <a:stCxn id="265" idx="0"/>
              <a:endCxn id="29" idx="2"/>
            </p:cNvCxnSpPr>
            <p:nvPr/>
          </p:nvCxnSpPr>
          <p:spPr>
            <a:xfrm flipV="1">
              <a:off x="6092665" y="3105760"/>
              <a:ext cx="1928" cy="18819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C400292A-A01E-D353-582E-F1FB53C6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12" y="963337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92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Azure Monitor pipeline – Solution architecture (Public Preview)</a:t>
            </a:r>
            <a:endParaRPr lang="en-US" spc="-50" dirty="0">
              <a:latin typeface="Segoe UI Semibold (Headings)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5A9903-F0E4-B6E2-611C-2384C8A0F00A}"/>
              </a:ext>
            </a:extLst>
          </p:cNvPr>
          <p:cNvSpPr/>
          <p:nvPr/>
        </p:nvSpPr>
        <p:spPr bwMode="auto">
          <a:xfrm>
            <a:off x="81724" y="1072460"/>
            <a:ext cx="3438009" cy="528523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 / Multicloud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06B3F6-FE14-E52F-CF2D-7D37675A3DF1}"/>
              </a:ext>
            </a:extLst>
          </p:cNvPr>
          <p:cNvSpPr/>
          <p:nvPr/>
        </p:nvSpPr>
        <p:spPr bwMode="auto">
          <a:xfrm>
            <a:off x="5815992" y="1072460"/>
            <a:ext cx="6294283" cy="5285232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7D8014-98DA-8667-594F-3B862BD3A91C}"/>
              </a:ext>
            </a:extLst>
          </p:cNvPr>
          <p:cNvSpPr/>
          <p:nvPr/>
        </p:nvSpPr>
        <p:spPr bwMode="auto">
          <a:xfrm>
            <a:off x="2974884" y="2773990"/>
            <a:ext cx="5983552" cy="2332476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 pipeline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C70B3B-4341-E977-326B-8A14268A31BB}"/>
              </a:ext>
            </a:extLst>
          </p:cNvPr>
          <p:cNvGrpSpPr/>
          <p:nvPr/>
        </p:nvGrpSpPr>
        <p:grpSpPr>
          <a:xfrm>
            <a:off x="167846" y="1709266"/>
            <a:ext cx="1781448" cy="4526502"/>
            <a:chOff x="197180" y="1483579"/>
            <a:chExt cx="1781448" cy="452650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4D7D06-DD13-2211-428C-4832C9E53699}"/>
                </a:ext>
              </a:extLst>
            </p:cNvPr>
            <p:cNvSpPr/>
            <p:nvPr/>
          </p:nvSpPr>
          <p:spPr bwMode="auto">
            <a:xfrm>
              <a:off x="197180" y="1483579"/>
              <a:ext cx="1781448" cy="4526502"/>
            </a:xfrm>
            <a:prstGeom prst="roundRect">
              <a:avLst>
                <a:gd name="adj" fmla="val 4979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Edge clients (data sources)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55F578A-5F86-3B96-B75E-BE008AEEC174}"/>
                </a:ext>
              </a:extLst>
            </p:cNvPr>
            <p:cNvSpPr/>
            <p:nvPr/>
          </p:nvSpPr>
          <p:spPr bwMode="auto">
            <a:xfrm>
              <a:off x="265210" y="5172778"/>
              <a:ext cx="1633835" cy="723306"/>
            </a:xfrm>
            <a:prstGeom prst="roundRect">
              <a:avLst>
                <a:gd name="adj" fmla="val 4979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REST API direct ingestion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97D7DD-A76D-FAEA-0816-0EB3B31AFD7B}"/>
                </a:ext>
              </a:extLst>
            </p:cNvPr>
            <p:cNvGrpSpPr/>
            <p:nvPr/>
          </p:nvGrpSpPr>
          <p:grpSpPr>
            <a:xfrm>
              <a:off x="265210" y="4356340"/>
              <a:ext cx="1633835" cy="723306"/>
              <a:chOff x="1959156" y="5153446"/>
              <a:chExt cx="1633835" cy="723306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4F9D541-1CC3-10D1-6C45-025ECE1B97DB}"/>
                  </a:ext>
                </a:extLst>
              </p:cNvPr>
              <p:cNvSpPr/>
              <p:nvPr/>
            </p:nvSpPr>
            <p:spPr bwMode="auto">
              <a:xfrm>
                <a:off x="1959156" y="5153446"/>
                <a:ext cx="1633835" cy="723306"/>
              </a:xfrm>
              <a:prstGeom prst="roundRect">
                <a:avLst>
                  <a:gd name="adj" fmla="val 4979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Edge assets</a:t>
                </a:r>
              </a:p>
            </p:txBody>
          </p: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516A9859-6B4F-5B3C-C1E0-762BCD881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82463" y="5453334"/>
                <a:ext cx="329184" cy="36576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A62169-6DED-7883-91DD-2D7F7C8E71DE}"/>
                </a:ext>
              </a:extLst>
            </p:cNvPr>
            <p:cNvGrpSpPr/>
            <p:nvPr/>
          </p:nvGrpSpPr>
          <p:grpSpPr>
            <a:xfrm>
              <a:off x="265210" y="2723464"/>
              <a:ext cx="1633835" cy="723306"/>
              <a:chOff x="3356757" y="5153446"/>
              <a:chExt cx="1633835" cy="723306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56E9BC6-2E19-6F9F-360E-5F3C96799CE5}"/>
                  </a:ext>
                </a:extLst>
              </p:cNvPr>
              <p:cNvSpPr/>
              <p:nvPr/>
            </p:nvSpPr>
            <p:spPr bwMode="auto">
              <a:xfrm>
                <a:off x="3356757" y="5153446"/>
                <a:ext cx="1633835" cy="723306"/>
              </a:xfrm>
              <a:prstGeom prst="roundRect">
                <a:avLst>
                  <a:gd name="adj" fmla="val 4979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Applications</a:t>
                </a: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1C25AA78-49AB-4F2E-6D32-493D4D0D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63486" y="5453703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852F1FD-D288-B430-F6CE-ECCF563C5107}"/>
                </a:ext>
              </a:extLst>
            </p:cNvPr>
            <p:cNvSpPr/>
            <p:nvPr/>
          </p:nvSpPr>
          <p:spPr bwMode="auto">
            <a:xfrm>
              <a:off x="265210" y="3539902"/>
              <a:ext cx="1633835" cy="723306"/>
            </a:xfrm>
            <a:prstGeom prst="roundRect">
              <a:avLst>
                <a:gd name="adj" fmla="val 4979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Arc-enabled Kubernetes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444D1F0-C276-F580-2CEF-89E767AEDF13}"/>
                </a:ext>
              </a:extLst>
            </p:cNvPr>
            <p:cNvGrpSpPr/>
            <p:nvPr/>
          </p:nvGrpSpPr>
          <p:grpSpPr>
            <a:xfrm>
              <a:off x="265211" y="1907130"/>
              <a:ext cx="1633835" cy="723306"/>
              <a:chOff x="4754358" y="5153446"/>
              <a:chExt cx="1633835" cy="72330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1971D9D-C6FC-46D3-00F9-EA22E78A4984}"/>
                  </a:ext>
                </a:extLst>
              </p:cNvPr>
              <p:cNvSpPr/>
              <p:nvPr/>
            </p:nvSpPr>
            <p:spPr bwMode="auto">
              <a:xfrm>
                <a:off x="4754358" y="5153446"/>
                <a:ext cx="1633835" cy="723306"/>
              </a:xfrm>
              <a:prstGeom prst="roundRect">
                <a:avLst>
                  <a:gd name="adj" fmla="val 4979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OS-based agents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B25CD9F-00FB-919A-74BD-FEE0C090F73F}"/>
                  </a:ext>
                </a:extLst>
              </p:cNvPr>
              <p:cNvGrpSpPr/>
              <p:nvPr/>
            </p:nvGrpSpPr>
            <p:grpSpPr>
              <a:xfrm>
                <a:off x="5266579" y="5500350"/>
                <a:ext cx="614648" cy="274320"/>
                <a:chOff x="8221565" y="4505367"/>
                <a:chExt cx="614648" cy="274320"/>
              </a:xfrm>
            </p:grpSpPr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F8F85807-3CA8-00F7-3A87-F8BB870FB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1565" y="4505367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BE0AA00E-ACD7-E875-581D-FF613E60C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1893" y="4505367"/>
                  <a:ext cx="274320" cy="27432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3BDDB52-23CE-0D35-A41A-E7BE9B68FFB9}"/>
              </a:ext>
            </a:extLst>
          </p:cNvPr>
          <p:cNvSpPr txBox="1"/>
          <p:nvPr/>
        </p:nvSpPr>
        <p:spPr>
          <a:xfrm>
            <a:off x="1978490" y="3580923"/>
            <a:ext cx="98117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96BD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Send telemetry to cloud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CC192B-61FF-8D3E-4E84-2FD6FE962585}"/>
              </a:ext>
            </a:extLst>
          </p:cNvPr>
          <p:cNvSpPr txBox="1"/>
          <p:nvPr/>
        </p:nvSpPr>
        <p:spPr>
          <a:xfrm>
            <a:off x="1917132" y="4551939"/>
            <a:ext cx="11038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Send telemetry to edge pipeline 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0FDB5A3B-BCD1-F6A9-6291-6E783CA0B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605" y="4045472"/>
            <a:ext cx="365760" cy="365760"/>
          </a:xfrm>
          <a:prstGeom prst="rect">
            <a:avLst/>
          </a:prstGeom>
        </p:spPr>
      </p:pic>
      <p:sp>
        <p:nvSpPr>
          <p:cNvPr id="52" name="Cylinder 51">
            <a:extLst>
              <a:ext uri="{FF2B5EF4-FFF2-40B4-BE49-F238E27FC236}">
                <a16:creationId xmlns:a16="http://schemas.microsoft.com/office/drawing/2014/main" id="{FD160AEF-8094-21B6-562D-6C4F6A2EA56E}"/>
              </a:ext>
            </a:extLst>
          </p:cNvPr>
          <p:cNvSpPr/>
          <p:nvPr/>
        </p:nvSpPr>
        <p:spPr bwMode="auto">
          <a:xfrm rot="5400000">
            <a:off x="3401772" y="3910534"/>
            <a:ext cx="728165" cy="1258721"/>
          </a:xfrm>
          <a:prstGeom prst="can">
            <a:avLst/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45720" tIns="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 pipeline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BDE6551-1010-6D93-BCF4-74253EB8D826}"/>
              </a:ext>
            </a:extLst>
          </p:cNvPr>
          <p:cNvCxnSpPr>
            <a:cxnSpLocks/>
            <a:stCxn id="52" idx="1"/>
            <a:endCxn id="66" idx="4"/>
          </p:cNvCxnSpPr>
          <p:nvPr/>
        </p:nvCxnSpPr>
        <p:spPr>
          <a:xfrm>
            <a:off x="4395215" y="4539895"/>
            <a:ext cx="2267894" cy="174129"/>
          </a:xfrm>
          <a:prstGeom prst="bentConnector4">
            <a:avLst>
              <a:gd name="adj1" fmla="val 37351"/>
              <a:gd name="adj2" fmla="val 231282"/>
            </a:avLst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6B96C99-BCB0-CB84-1ADB-A9E6E677098F}"/>
              </a:ext>
            </a:extLst>
          </p:cNvPr>
          <p:cNvSpPr txBox="1"/>
          <p:nvPr/>
        </p:nvSpPr>
        <p:spPr>
          <a:xfrm>
            <a:off x="4279438" y="4574020"/>
            <a:ext cx="10657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Segoe UI" panose="020B0502040204020203" pitchFamily="34" charset="0"/>
              </a:rPr>
              <a:t>Send telemetry to cloud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613036-1AF0-B3A3-0D4A-A141B8876A06}"/>
              </a:ext>
            </a:extLst>
          </p:cNvPr>
          <p:cNvGrpSpPr/>
          <p:nvPr/>
        </p:nvGrpSpPr>
        <p:grpSpPr>
          <a:xfrm>
            <a:off x="5241782" y="3231009"/>
            <a:ext cx="2842655" cy="1483015"/>
            <a:chOff x="5241783" y="2856019"/>
            <a:chExt cx="2842655" cy="1483015"/>
          </a:xfrm>
        </p:grpSpPr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E175C892-98EB-DB82-5F7E-C110E80D7BD4}"/>
                </a:ext>
              </a:extLst>
            </p:cNvPr>
            <p:cNvSpPr/>
            <p:nvPr/>
          </p:nvSpPr>
          <p:spPr bwMode="auto">
            <a:xfrm rot="5400000">
              <a:off x="5921603" y="2176199"/>
              <a:ext cx="1483015" cy="2842655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Cloud pipeline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3698C10-AAE8-0485-74C8-2CD59AA66E6C}"/>
                </a:ext>
              </a:extLst>
            </p:cNvPr>
            <p:cNvGrpSpPr/>
            <p:nvPr/>
          </p:nvGrpSpPr>
          <p:grpSpPr>
            <a:xfrm>
              <a:off x="5419085" y="3245498"/>
              <a:ext cx="2135777" cy="970805"/>
              <a:chOff x="3617209" y="2817422"/>
              <a:chExt cx="2135777" cy="97080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785A9FC3-7836-3321-7657-D1F41B365803}"/>
                  </a:ext>
                </a:extLst>
              </p:cNvPr>
              <p:cNvSpPr/>
              <p:nvPr/>
            </p:nvSpPr>
            <p:spPr bwMode="auto">
              <a:xfrm>
                <a:off x="3617209" y="2817422"/>
                <a:ext cx="2135777" cy="970805"/>
              </a:xfrm>
              <a:prstGeom prst="roundRect">
                <a:avLst>
                  <a:gd name="adj" fmla="val 4979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Data Collection Rule (DCR)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493E7D38-7FB6-F4ED-56C4-436553E6B778}"/>
                  </a:ext>
                </a:extLst>
              </p:cNvPr>
              <p:cNvSpPr/>
              <p:nvPr/>
            </p:nvSpPr>
            <p:spPr bwMode="auto">
              <a:xfrm>
                <a:off x="4053853" y="3164233"/>
                <a:ext cx="1491574" cy="521596"/>
              </a:xfrm>
              <a:prstGeom prst="roundRect">
                <a:avLst>
                  <a:gd name="adj" fmla="val 4979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Telemetry transformation</a:t>
                </a:r>
              </a:p>
            </p:txBody>
          </p:sp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DE01D587-81DC-843D-850D-0EB1E69E8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683015" y="3165664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3124EBFF-7500-DBC7-D27C-DE10AF8C1D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17443" y="2839514"/>
            <a:ext cx="365760" cy="3657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3D0F10D-EEB5-A281-8F78-55C3F6F0CAA3}"/>
              </a:ext>
            </a:extLst>
          </p:cNvPr>
          <p:cNvSpPr txBox="1"/>
          <p:nvPr/>
        </p:nvSpPr>
        <p:spPr>
          <a:xfrm>
            <a:off x="8031101" y="3569486"/>
            <a:ext cx="98117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Send data to data stores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B388006-2F43-3970-5144-3FA4B0B16CE8}"/>
              </a:ext>
            </a:extLst>
          </p:cNvPr>
          <p:cNvCxnSpPr>
            <a:cxnSpLocks/>
            <a:stCxn id="8" idx="3"/>
            <a:endCxn id="66" idx="3"/>
          </p:cNvCxnSpPr>
          <p:nvPr/>
        </p:nvCxnSpPr>
        <p:spPr>
          <a:xfrm>
            <a:off x="1949294" y="3972517"/>
            <a:ext cx="3292488" cy="0"/>
          </a:xfrm>
          <a:prstGeom prst="straightConnector1">
            <a:avLst/>
          </a:prstGeom>
          <a:ln w="12700">
            <a:solidFill>
              <a:srgbClr val="F96BD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A354C9-3A38-C915-AFB1-D1EC457CA851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949294" y="4539895"/>
            <a:ext cx="1187200" cy="12044"/>
          </a:xfrm>
          <a:prstGeom prst="straightConnector1">
            <a:avLst/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Graphic 78">
            <a:extLst>
              <a:ext uri="{FF2B5EF4-FFF2-40B4-BE49-F238E27FC236}">
                <a16:creationId xmlns:a16="http://schemas.microsoft.com/office/drawing/2014/main" id="{EFA9096D-4461-A8A8-C1B0-49EEED2C1F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7846" y="1130474"/>
            <a:ext cx="457200" cy="4572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541817B-4779-04C0-AF48-6B67143ECC09}"/>
              </a:ext>
            </a:extLst>
          </p:cNvPr>
          <p:cNvGrpSpPr/>
          <p:nvPr/>
        </p:nvGrpSpPr>
        <p:grpSpPr>
          <a:xfrm>
            <a:off x="9198281" y="2803110"/>
            <a:ext cx="1115143" cy="2332476"/>
            <a:chOff x="-1864815" y="2650206"/>
            <a:chExt cx="1115143" cy="2332476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8868D897-24D0-A478-048D-DF6C4391660E}"/>
                </a:ext>
              </a:extLst>
            </p:cNvPr>
            <p:cNvSpPr/>
            <p:nvPr/>
          </p:nvSpPr>
          <p:spPr bwMode="auto">
            <a:xfrm>
              <a:off x="-1864815" y="2650206"/>
              <a:ext cx="1115143" cy="2332476"/>
            </a:xfrm>
            <a:prstGeom prst="roundRect">
              <a:avLst>
                <a:gd name="adj" fmla="val 4979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Data stores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16D4D49-AE02-6EC0-E071-C6C90744FFC8}"/>
                </a:ext>
              </a:extLst>
            </p:cNvPr>
            <p:cNvGrpSpPr/>
            <p:nvPr/>
          </p:nvGrpSpPr>
          <p:grpSpPr>
            <a:xfrm>
              <a:off x="-1787727" y="3045739"/>
              <a:ext cx="963167" cy="1822950"/>
              <a:chOff x="-1712457" y="4040511"/>
              <a:chExt cx="963167" cy="1822950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838285A-AF7F-34CD-882B-F94AAE407680}"/>
                  </a:ext>
                </a:extLst>
              </p:cNvPr>
              <p:cNvGrpSpPr/>
              <p:nvPr/>
            </p:nvGrpSpPr>
            <p:grpSpPr>
              <a:xfrm>
                <a:off x="-1712457" y="5000512"/>
                <a:ext cx="963167" cy="862949"/>
                <a:chOff x="4535425" y="5111131"/>
                <a:chExt cx="963167" cy="862949"/>
              </a:xfrm>
            </p:grpSpPr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11A8181B-492A-380C-950B-6272B48FE97B}"/>
                    </a:ext>
                  </a:extLst>
                </p:cNvPr>
                <p:cNvSpPr/>
                <p:nvPr/>
              </p:nvSpPr>
              <p:spPr bwMode="auto">
                <a:xfrm>
                  <a:off x="4535425" y="5111131"/>
                  <a:ext cx="963167" cy="862949"/>
                </a:xfrm>
                <a:prstGeom prst="roundRect">
                  <a:avLst>
                    <a:gd name="adj" fmla="val 4979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Log Analytics workspace</a:t>
                  </a:r>
                </a:p>
              </p:txBody>
            </p:sp>
            <p:pic>
              <p:nvPicPr>
                <p:cNvPr id="91" name="Graphic 90">
                  <a:extLst>
                    <a:ext uri="{FF2B5EF4-FFF2-40B4-BE49-F238E27FC236}">
                      <a16:creationId xmlns:a16="http://schemas.microsoft.com/office/drawing/2014/main" id="{79C37368-9C46-86EC-BFF8-873B99069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3030" y="5542605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3222749B-DC56-C518-2E2F-E2D809098A46}"/>
                  </a:ext>
                </a:extLst>
              </p:cNvPr>
              <p:cNvSpPr/>
              <p:nvPr/>
            </p:nvSpPr>
            <p:spPr bwMode="auto">
              <a:xfrm>
                <a:off x="-1712161" y="4040511"/>
                <a:ext cx="960377" cy="862949"/>
              </a:xfrm>
              <a:prstGeom prst="roundRect">
                <a:avLst>
                  <a:gd name="adj" fmla="val 4979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Monitor workspace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C7EC71EE-00BE-26A0-144B-6AF142CE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1488684" y="3477213"/>
              <a:ext cx="365760" cy="365760"/>
            </a:xfrm>
            <a:prstGeom prst="rect">
              <a:avLst/>
            </a:prstGeom>
          </p:spPr>
        </p:pic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4D8B08-E930-3520-314F-18C4D2D86B8E}"/>
              </a:ext>
            </a:extLst>
          </p:cNvPr>
          <p:cNvCxnSpPr>
            <a:cxnSpLocks/>
            <a:stCxn id="66" idx="1"/>
            <a:endCxn id="85" idx="1"/>
          </p:cNvCxnSpPr>
          <p:nvPr/>
        </p:nvCxnSpPr>
        <p:spPr>
          <a:xfrm flipV="1">
            <a:off x="8084437" y="3969348"/>
            <a:ext cx="1113844" cy="316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A99DD4C3-6801-0C21-0746-3F75F76A4A7B}"/>
              </a:ext>
            </a:extLst>
          </p:cNvPr>
          <p:cNvCxnSpPr>
            <a:cxnSpLocks/>
            <a:stCxn id="85" idx="0"/>
            <a:endCxn id="98" idx="0"/>
          </p:cNvCxnSpPr>
          <p:nvPr/>
        </p:nvCxnSpPr>
        <p:spPr>
          <a:xfrm rot="5400000" flipH="1" flipV="1">
            <a:off x="9964288" y="1500831"/>
            <a:ext cx="1093844" cy="1510714"/>
          </a:xfrm>
          <a:prstGeom prst="bentConnector3">
            <a:avLst>
              <a:gd name="adj1" fmla="val 120899"/>
            </a:avLst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046BC69-1C70-299A-60E8-70D8431EE7A3}"/>
              </a:ext>
            </a:extLst>
          </p:cNvPr>
          <p:cNvSpPr txBox="1"/>
          <p:nvPr/>
        </p:nvSpPr>
        <p:spPr>
          <a:xfrm>
            <a:off x="9658824" y="1136975"/>
            <a:ext cx="169602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Analytics experiences built on top of telemetry collected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40571A9B-49AC-3DFE-625E-63C6A16316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73684" y="1148064"/>
            <a:ext cx="457200" cy="457200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20B23CD9-A200-D8E9-CFD2-BE1B08AD5AA2}"/>
              </a:ext>
            </a:extLst>
          </p:cNvPr>
          <p:cNvGrpSpPr/>
          <p:nvPr/>
        </p:nvGrpSpPr>
        <p:grpSpPr>
          <a:xfrm>
            <a:off x="10515558" y="1709266"/>
            <a:ext cx="1502017" cy="4526502"/>
            <a:chOff x="10515558" y="1709266"/>
            <a:chExt cx="1502017" cy="452650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4D82C6A4-3D4C-C766-6C1B-2501B4962742}"/>
                </a:ext>
              </a:extLst>
            </p:cNvPr>
            <p:cNvSpPr/>
            <p:nvPr/>
          </p:nvSpPr>
          <p:spPr bwMode="auto">
            <a:xfrm>
              <a:off x="10515558" y="1709266"/>
              <a:ext cx="1502017" cy="4526502"/>
            </a:xfrm>
            <a:prstGeom prst="roundRect">
              <a:avLst>
                <a:gd name="adj" fmla="val 4979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Analytics experiences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6B53924-0361-AC06-573D-C22E07197310}"/>
                </a:ext>
              </a:extLst>
            </p:cNvPr>
            <p:cNvSpPr/>
            <p:nvPr/>
          </p:nvSpPr>
          <p:spPr bwMode="auto">
            <a:xfrm>
              <a:off x="10620141" y="5398465"/>
              <a:ext cx="1295206" cy="723306"/>
            </a:xfrm>
            <a:prstGeom prst="roundRect">
              <a:avLst>
                <a:gd name="adj" fmla="val 4979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Event Hub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F8089E1B-42D8-28A7-8F88-908309322ED1}"/>
                </a:ext>
              </a:extLst>
            </p:cNvPr>
            <p:cNvSpPr/>
            <p:nvPr/>
          </p:nvSpPr>
          <p:spPr bwMode="auto">
            <a:xfrm>
              <a:off x="10620141" y="4582027"/>
              <a:ext cx="1295206" cy="723306"/>
            </a:xfrm>
            <a:prstGeom prst="roundRect">
              <a:avLst>
                <a:gd name="adj" fmla="val 4979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Alerts</a:t>
              </a: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503932E-AB56-90B3-1027-851082AEFCD2}"/>
                </a:ext>
              </a:extLst>
            </p:cNvPr>
            <p:cNvSpPr/>
            <p:nvPr/>
          </p:nvSpPr>
          <p:spPr bwMode="auto">
            <a:xfrm>
              <a:off x="10620141" y="2949151"/>
              <a:ext cx="1295206" cy="723306"/>
            </a:xfrm>
            <a:prstGeom prst="roundRect">
              <a:avLst>
                <a:gd name="adj" fmla="val 4979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Grafana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14AB6F34-FF82-40AA-4291-1E21410E031B}"/>
                </a:ext>
              </a:extLst>
            </p:cNvPr>
            <p:cNvSpPr/>
            <p:nvPr/>
          </p:nvSpPr>
          <p:spPr bwMode="auto">
            <a:xfrm>
              <a:off x="10620141" y="3765589"/>
              <a:ext cx="1295206" cy="723306"/>
            </a:xfrm>
            <a:prstGeom prst="roundRect">
              <a:avLst>
                <a:gd name="adj" fmla="val 4979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Insights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CEC91FB-AB0E-DD8D-610C-81B6389A5D8B}"/>
                </a:ext>
              </a:extLst>
            </p:cNvPr>
            <p:cNvGrpSpPr/>
            <p:nvPr/>
          </p:nvGrpSpPr>
          <p:grpSpPr>
            <a:xfrm>
              <a:off x="10620141" y="2132713"/>
              <a:ext cx="1301267" cy="723306"/>
              <a:chOff x="1977166" y="2626500"/>
              <a:chExt cx="1301267" cy="723306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79D4CE83-765A-1DA5-BD77-A852B7901D62}"/>
                  </a:ext>
                </a:extLst>
              </p:cNvPr>
              <p:cNvSpPr/>
              <p:nvPr/>
            </p:nvSpPr>
            <p:spPr bwMode="auto">
              <a:xfrm>
                <a:off x="1977166" y="2626500"/>
                <a:ext cx="1301267" cy="723306"/>
              </a:xfrm>
              <a:prstGeom prst="roundRect">
                <a:avLst>
                  <a:gd name="adj" fmla="val 4979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Workbooks</a:t>
                </a: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13676522-ECA1-B87C-AFA2-28851AFA9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463572" y="2947737"/>
                <a:ext cx="320040" cy="320040"/>
              </a:xfrm>
              <a:prstGeom prst="rect">
                <a:avLst/>
              </a:prstGeom>
            </p:spPr>
          </p:pic>
        </p:grpSp>
        <p:pic>
          <p:nvPicPr>
            <p:cNvPr id="104" name="Picture 2" descr="Grafana Logo PNG Vector (SVG) Free Download">
              <a:extLst>
                <a:ext uri="{FF2B5EF4-FFF2-40B4-BE49-F238E27FC236}">
                  <a16:creationId xmlns:a16="http://schemas.microsoft.com/office/drawing/2014/main" id="{7DB57210-D577-1EE4-3415-C5E6A8E80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099494" y="3249408"/>
              <a:ext cx="336499" cy="36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A1B33AB1-EDDA-45FF-A9A6-710B0ED85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106547" y="5705254"/>
              <a:ext cx="320040" cy="320040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E852B481-FA3B-D775-8B8A-CA2A12914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106547" y="4906071"/>
              <a:ext cx="320040" cy="32004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A94E9FC8-A6BA-0C9E-4458-D9A33899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106547" y="4071648"/>
              <a:ext cx="320040" cy="320040"/>
            </a:xfrm>
            <a:prstGeom prst="rect">
              <a:avLst/>
            </a:prstGeom>
          </p:spPr>
        </p:pic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D33184D6-64FF-35A1-D593-A47AA18C3F0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9538" y="5701601"/>
            <a:ext cx="365760" cy="365760"/>
          </a:xfrm>
          <a:prstGeom prst="rect">
            <a:avLst/>
          </a:prstGeom>
        </p:spPr>
      </p:pic>
      <p:pic>
        <p:nvPicPr>
          <p:cNvPr id="111" name="Picture 110" descr="A blue cloud with arrows and a blue object&#10;&#10;Description automatically generated">
            <a:extLst>
              <a:ext uri="{FF2B5EF4-FFF2-40B4-BE49-F238E27FC236}">
                <a16:creationId xmlns:a16="http://schemas.microsoft.com/office/drawing/2014/main" id="{929FE1CF-D3A8-94AD-21C0-A2FD9D73B3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15" y="4383079"/>
            <a:ext cx="121655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Azure Monitor pipeline – Deployment workflow architecture (Public Preview)</a:t>
            </a:r>
            <a:endParaRPr lang="en-US" spc="-50" dirty="0">
              <a:latin typeface="Segoe UI Semibold (Headings)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D3B6C0-4BE0-3373-AC8B-44D81ADC32AD}"/>
              </a:ext>
            </a:extLst>
          </p:cNvPr>
          <p:cNvSpPr/>
          <p:nvPr/>
        </p:nvSpPr>
        <p:spPr bwMode="auto">
          <a:xfrm>
            <a:off x="66058" y="1024599"/>
            <a:ext cx="4211502" cy="265437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C88A48-97D1-A064-C361-37A6A9F0133C}"/>
              </a:ext>
            </a:extLst>
          </p:cNvPr>
          <p:cNvSpPr/>
          <p:nvPr/>
        </p:nvSpPr>
        <p:spPr bwMode="auto">
          <a:xfrm>
            <a:off x="4584084" y="1780465"/>
            <a:ext cx="7516368" cy="4746866"/>
          </a:xfrm>
          <a:prstGeom prst="roundRect">
            <a:avLst>
              <a:gd name="adj" fmla="val 2253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Edge-located Arc-enabled Kubernetes cluster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7BDDBC-94A8-4B13-E949-C6E912927285}"/>
              </a:ext>
            </a:extLst>
          </p:cNvPr>
          <p:cNvSpPr/>
          <p:nvPr/>
        </p:nvSpPr>
        <p:spPr bwMode="auto">
          <a:xfrm>
            <a:off x="6845067" y="3071852"/>
            <a:ext cx="1735047" cy="1892160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 pipeline controller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A10EF9-773C-432E-18CA-71810E855377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 flipV="1">
            <a:off x="8580114" y="4014371"/>
            <a:ext cx="1343532" cy="356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530389-0944-1244-895A-D71A881628E3}"/>
              </a:ext>
            </a:extLst>
          </p:cNvPr>
          <p:cNvCxnSpPr>
            <a:cxnSpLocks/>
            <a:stCxn id="11" idx="0"/>
            <a:endCxn id="30" idx="1"/>
          </p:cNvCxnSpPr>
          <p:nvPr/>
        </p:nvCxnSpPr>
        <p:spPr>
          <a:xfrm rot="5400000" flipH="1" flipV="1">
            <a:off x="8642036" y="1790245"/>
            <a:ext cx="352162" cy="2211052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F90378-8012-BCC2-2ECB-200496FE288C}"/>
              </a:ext>
            </a:extLst>
          </p:cNvPr>
          <p:cNvCxnSpPr>
            <a:cxnSpLocks/>
            <a:stCxn id="11" idx="2"/>
            <a:endCxn id="20" idx="1"/>
          </p:cNvCxnSpPr>
          <p:nvPr/>
        </p:nvCxnSpPr>
        <p:spPr>
          <a:xfrm rot="16200000" flipH="1">
            <a:off x="8632844" y="4043759"/>
            <a:ext cx="370548" cy="2211054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52BE08-A208-0C6E-C2F5-2776429E59E5}"/>
              </a:ext>
            </a:extLst>
          </p:cNvPr>
          <p:cNvSpPr txBox="1"/>
          <p:nvPr/>
        </p:nvSpPr>
        <p:spPr>
          <a:xfrm>
            <a:off x="10511770" y="4489799"/>
            <a:ext cx="86752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Port forwarding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AD7F20-21A6-64B9-E56C-B1A4017F832F}"/>
              </a:ext>
            </a:extLst>
          </p:cNvPr>
          <p:cNvGrpSpPr/>
          <p:nvPr/>
        </p:nvGrpSpPr>
        <p:grpSpPr>
          <a:xfrm>
            <a:off x="9923645" y="4914196"/>
            <a:ext cx="1313444" cy="840728"/>
            <a:chOff x="8633921" y="2760223"/>
            <a:chExt cx="1313444" cy="84072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EC8BA8-DDC6-FA10-7CC1-2095E6730354}"/>
                </a:ext>
              </a:extLst>
            </p:cNvPr>
            <p:cNvSpPr/>
            <p:nvPr/>
          </p:nvSpPr>
          <p:spPr bwMode="auto">
            <a:xfrm>
              <a:off x="8633921" y="2760223"/>
              <a:ext cx="1313444" cy="84072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Service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879A02E-EBCD-C7C1-7C3B-E4C0E9FD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2221" y="3127097"/>
              <a:ext cx="376843" cy="36576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7470AC-CBAF-1C28-F3A7-C5F06E661E34}"/>
              </a:ext>
            </a:extLst>
          </p:cNvPr>
          <p:cNvGrpSpPr/>
          <p:nvPr/>
        </p:nvGrpSpPr>
        <p:grpSpPr>
          <a:xfrm>
            <a:off x="9923646" y="3594007"/>
            <a:ext cx="1313444" cy="840728"/>
            <a:chOff x="9923646" y="3594007"/>
            <a:chExt cx="1313444" cy="84072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640AFA-5427-8BA0-C920-000EE32BF339}"/>
                </a:ext>
              </a:extLst>
            </p:cNvPr>
            <p:cNvSpPr/>
            <p:nvPr/>
          </p:nvSpPr>
          <p:spPr bwMode="auto">
            <a:xfrm>
              <a:off x="9923646" y="3594007"/>
              <a:ext cx="1313444" cy="84072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StatefulSet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C3CC20A-8A3C-FBDE-3F2B-61110569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1944" y="3980378"/>
              <a:ext cx="376843" cy="36576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2FD57A-C293-700D-2D6D-C95019E6F21C}"/>
              </a:ext>
            </a:extLst>
          </p:cNvPr>
          <p:cNvGrpSpPr/>
          <p:nvPr/>
        </p:nvGrpSpPr>
        <p:grpSpPr>
          <a:xfrm>
            <a:off x="9923643" y="2299326"/>
            <a:ext cx="1313444" cy="840728"/>
            <a:chOff x="8633921" y="3852181"/>
            <a:chExt cx="1313444" cy="84072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1FDBFDB-B798-383D-2F25-4A83B7EBB0BB}"/>
                </a:ext>
              </a:extLst>
            </p:cNvPr>
            <p:cNvSpPr/>
            <p:nvPr/>
          </p:nvSpPr>
          <p:spPr bwMode="auto">
            <a:xfrm>
              <a:off x="8633921" y="3852181"/>
              <a:ext cx="1313444" cy="84072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ConfigMap</a:t>
              </a:r>
              <a:endPara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DACF5AE-77C5-9C24-D74A-0F43679A0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06131" y="4224842"/>
              <a:ext cx="376843" cy="365760"/>
            </a:xfrm>
            <a:prstGeom prst="rect">
              <a:avLst/>
            </a:prstGeom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CD4415-CCB4-C117-3BF9-8572259D8E7F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10580367" y="4434735"/>
            <a:ext cx="1" cy="47946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7D404DF-AE80-A730-7A66-CE96E9CDBB16}"/>
              </a:ext>
            </a:extLst>
          </p:cNvPr>
          <p:cNvCxnSpPr>
            <a:cxnSpLocks/>
          </p:cNvCxnSpPr>
          <p:nvPr/>
        </p:nvCxnSpPr>
        <p:spPr>
          <a:xfrm>
            <a:off x="11237084" y="2876865"/>
            <a:ext cx="3" cy="1005840"/>
          </a:xfrm>
          <a:prstGeom prst="bentConnector3">
            <a:avLst>
              <a:gd name="adj1" fmla="val 76201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4B555AF-F91F-34BB-1E40-D94F7C32B87E}"/>
              </a:ext>
            </a:extLst>
          </p:cNvPr>
          <p:cNvSpPr txBox="1"/>
          <p:nvPr/>
        </p:nvSpPr>
        <p:spPr>
          <a:xfrm>
            <a:off x="10589963" y="3182364"/>
            <a:ext cx="91865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Collector configuration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B960D5-4876-DA05-946A-6B7E79E9DABD}"/>
              </a:ext>
            </a:extLst>
          </p:cNvPr>
          <p:cNvSpPr txBox="1"/>
          <p:nvPr/>
        </p:nvSpPr>
        <p:spPr>
          <a:xfrm>
            <a:off x="8571089" y="3438338"/>
            <a:ext cx="1337510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 a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StatefulSet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with Azure Monitor pipeline instance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2AFA93F0-6C76-CF43-8D78-45276D74A760}"/>
              </a:ext>
            </a:extLst>
          </p:cNvPr>
          <p:cNvSpPr/>
          <p:nvPr/>
        </p:nvSpPr>
        <p:spPr bwMode="auto">
          <a:xfrm>
            <a:off x="9102684" y="409221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2497C0-380F-E415-710B-07C062FEA5C0}"/>
              </a:ext>
            </a:extLst>
          </p:cNvPr>
          <p:cNvSpPr txBox="1"/>
          <p:nvPr/>
        </p:nvSpPr>
        <p:spPr>
          <a:xfrm>
            <a:off x="7964578" y="5370400"/>
            <a:ext cx="173491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 a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Service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to open ports for receiving telemetry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1E96AF63-658D-289B-21C2-4AE53B913EFF}"/>
              </a:ext>
            </a:extLst>
          </p:cNvPr>
          <p:cNvSpPr/>
          <p:nvPr/>
        </p:nvSpPr>
        <p:spPr bwMode="auto">
          <a:xfrm>
            <a:off x="8680957" y="497778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91011A-9D72-1A83-D387-8A38BA977F71}"/>
              </a:ext>
            </a:extLst>
          </p:cNvPr>
          <p:cNvSpPr txBox="1"/>
          <p:nvPr/>
        </p:nvSpPr>
        <p:spPr>
          <a:xfrm>
            <a:off x="7502246" y="2314518"/>
            <a:ext cx="25347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 a </a:t>
            </a:r>
            <a:r>
              <a:rPr kumimoji="0" lang="en-US" sz="900" b="0" i="1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ConfigMap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to internally decipher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OpenTelemetry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collector configuration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FBCEB3C5-3349-2614-7CAA-C9F3E92275B3}"/>
              </a:ext>
            </a:extLst>
          </p:cNvPr>
          <p:cNvSpPr/>
          <p:nvPr/>
        </p:nvSpPr>
        <p:spPr bwMode="auto">
          <a:xfrm>
            <a:off x="8686015" y="279397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4c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1FF2BD4-1FCE-B5BF-0AC0-0C0961525D9C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 flipH="1" flipV="1">
            <a:off x="6845067" y="4017932"/>
            <a:ext cx="4392022" cy="1316628"/>
          </a:xfrm>
          <a:prstGeom prst="bentConnector5">
            <a:avLst>
              <a:gd name="adj1" fmla="val -12492"/>
              <a:gd name="adj2" fmla="val -63778"/>
              <a:gd name="adj3" fmla="val 113371"/>
            </a:avLst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55346A5-7A39-A7B3-ACD5-00A8AA2FA657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 flipH="1">
            <a:off x="6845067" y="4014371"/>
            <a:ext cx="4392023" cy="3561"/>
          </a:xfrm>
          <a:prstGeom prst="bentConnector5">
            <a:avLst>
              <a:gd name="adj1" fmla="val -12477"/>
              <a:gd name="adj2" fmla="val 60620079"/>
              <a:gd name="adj3" fmla="val 113315"/>
            </a:avLst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09D4ADF-3A6F-99F1-F4DE-CA17D11E136A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H="1">
            <a:off x="6845067" y="2719690"/>
            <a:ext cx="4392020" cy="1298242"/>
          </a:xfrm>
          <a:prstGeom prst="bentConnector5">
            <a:avLst>
              <a:gd name="adj1" fmla="val -12448"/>
              <a:gd name="adj2" fmla="val 266003"/>
              <a:gd name="adj3" fmla="val 113360"/>
            </a:avLst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9AF131B-9653-11AA-8097-C72FA56E2CEF}"/>
              </a:ext>
            </a:extLst>
          </p:cNvPr>
          <p:cNvSpPr txBox="1"/>
          <p:nvPr/>
        </p:nvSpPr>
        <p:spPr>
          <a:xfrm>
            <a:off x="6160724" y="6230671"/>
            <a:ext cx="5589106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Reconcile loop based on periodic checks and event notifications to ensure valid configuration is applied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A1F30D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65785-0446-A1D9-7116-D1D8B3BEF19D}"/>
              </a:ext>
            </a:extLst>
          </p:cNvPr>
          <p:cNvSpPr txBox="1"/>
          <p:nvPr/>
        </p:nvSpPr>
        <p:spPr>
          <a:xfrm>
            <a:off x="6154847" y="3611046"/>
            <a:ext cx="68137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Update detection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A1F30D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088BE32-8DFB-31D9-7CA4-CD0EF9AAB193}"/>
              </a:ext>
            </a:extLst>
          </p:cNvPr>
          <p:cNvSpPr/>
          <p:nvPr/>
        </p:nvSpPr>
        <p:spPr bwMode="auto">
          <a:xfrm>
            <a:off x="5002881" y="2299326"/>
            <a:ext cx="2421870" cy="519908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Custom Resource Definition (CRD) 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B3B6131-58AD-490C-D69E-20B2B198CC1D}"/>
              </a:ext>
            </a:extLst>
          </p:cNvPr>
          <p:cNvCxnSpPr>
            <a:cxnSpLocks/>
            <a:stCxn id="55" idx="2"/>
          </p:cNvCxnSpPr>
          <p:nvPr/>
        </p:nvCxnSpPr>
        <p:spPr>
          <a:xfrm rot="16200000" flipH="1">
            <a:off x="6236577" y="2796473"/>
            <a:ext cx="619104" cy="664626"/>
          </a:xfrm>
          <a:prstGeom prst="bentConnector2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BD0D16-9E8B-0D64-29E9-5D62829C1EC1}"/>
              </a:ext>
            </a:extLst>
          </p:cNvPr>
          <p:cNvSpPr txBox="1"/>
          <p:nvPr/>
        </p:nvSpPr>
        <p:spPr>
          <a:xfrm>
            <a:off x="5080251" y="2940841"/>
            <a:ext cx="113356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Read and Write configurations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EE165750-BF99-F32B-652F-01D5B470EDDF}"/>
              </a:ext>
            </a:extLst>
          </p:cNvPr>
          <p:cNvSpPr/>
          <p:nvPr/>
        </p:nvSpPr>
        <p:spPr bwMode="auto">
          <a:xfrm>
            <a:off x="6285337" y="299823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6E7397AD-6DF4-417A-1C55-580F5FE6F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7121" y="1857016"/>
            <a:ext cx="365760" cy="365760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C8CDCEC-D9E6-D2F3-CA69-33DB9BD1FDE3}"/>
              </a:ext>
            </a:extLst>
          </p:cNvPr>
          <p:cNvSpPr/>
          <p:nvPr/>
        </p:nvSpPr>
        <p:spPr bwMode="auto">
          <a:xfrm>
            <a:off x="174138" y="1614943"/>
            <a:ext cx="3996259" cy="1926034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Resource Manager (ARM)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F1E0B76B-D0DF-C990-16F7-95DCC4B92A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791" y="1679087"/>
            <a:ext cx="365760" cy="365760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07E05F-ED06-E442-23CD-EAA93FDFF93B}"/>
              </a:ext>
            </a:extLst>
          </p:cNvPr>
          <p:cNvSpPr/>
          <p:nvPr/>
        </p:nvSpPr>
        <p:spPr bwMode="auto">
          <a:xfrm>
            <a:off x="612818" y="2038139"/>
            <a:ext cx="1335408" cy="474177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Microsoft.Insights</a:t>
            </a:r>
            <a:endParaRPr kumimoji="0" lang="en-US" sz="11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resource provider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10E5D8D-FDE9-588B-27C2-524DFB103596}"/>
              </a:ext>
            </a:extLst>
          </p:cNvPr>
          <p:cNvSpPr/>
          <p:nvPr/>
        </p:nvSpPr>
        <p:spPr bwMode="auto">
          <a:xfrm>
            <a:off x="2386048" y="2038139"/>
            <a:ext cx="1335408" cy="474177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Microsoft.Monitor</a:t>
            </a:r>
            <a:endParaRPr kumimoji="0" lang="en-US" sz="11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resource provider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A81183A-B275-5DC2-4248-DF7952136BA6}"/>
              </a:ext>
            </a:extLst>
          </p:cNvPr>
          <p:cNvSpPr/>
          <p:nvPr/>
        </p:nvSpPr>
        <p:spPr bwMode="auto">
          <a:xfrm>
            <a:off x="1169388" y="2790265"/>
            <a:ext cx="1985651" cy="519908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Kubernetes resource bridge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812B3D8F-9B69-E763-D259-0F52D65095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37557" y="1091172"/>
            <a:ext cx="457200" cy="457200"/>
          </a:xfrm>
          <a:prstGeom prst="rect">
            <a:avLst/>
          </a:prstGeom>
        </p:spPr>
      </p:pic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5AC43B3D-B2E7-E39A-3412-A3A914D986E5}"/>
              </a:ext>
            </a:extLst>
          </p:cNvPr>
          <p:cNvCxnSpPr>
            <a:cxnSpLocks/>
            <a:stCxn id="70" idx="3"/>
            <a:endCxn id="55" idx="1"/>
          </p:cNvCxnSpPr>
          <p:nvPr/>
        </p:nvCxnSpPr>
        <p:spPr>
          <a:xfrm flipV="1">
            <a:off x="3155039" y="2559280"/>
            <a:ext cx="1847842" cy="490939"/>
          </a:xfrm>
          <a:prstGeom prst="bentConnector3">
            <a:avLst>
              <a:gd name="adj1" fmla="val 68734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1D686C1E-AF6D-84E0-4764-FB395881B1F8}"/>
              </a:ext>
            </a:extLst>
          </p:cNvPr>
          <p:cNvSpPr/>
          <p:nvPr/>
        </p:nvSpPr>
        <p:spPr bwMode="auto">
          <a:xfrm>
            <a:off x="3583559" y="314822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2F8C27-32C0-7F77-D6B0-FDBA4AAE75E5}"/>
              </a:ext>
            </a:extLst>
          </p:cNvPr>
          <p:cNvSpPr txBox="1"/>
          <p:nvPr/>
        </p:nvSpPr>
        <p:spPr>
          <a:xfrm>
            <a:off x="3245133" y="2634567"/>
            <a:ext cx="95117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Syncs configurations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646B27B-5ED8-027F-602C-B8EBDFFF774A}"/>
              </a:ext>
            </a:extLst>
          </p:cNvPr>
          <p:cNvCxnSpPr>
            <a:cxnSpLocks/>
            <a:stCxn id="65" idx="3"/>
            <a:endCxn id="68" idx="1"/>
          </p:cNvCxnSpPr>
          <p:nvPr/>
        </p:nvCxnSpPr>
        <p:spPr>
          <a:xfrm>
            <a:off x="1948226" y="2275228"/>
            <a:ext cx="437822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4C93E71F-E8A4-BB2A-959C-9BAE0FEE9011}"/>
              </a:ext>
            </a:extLst>
          </p:cNvPr>
          <p:cNvCxnSpPr>
            <a:cxnSpLocks/>
            <a:stCxn id="65" idx="2"/>
            <a:endCxn id="70" idx="0"/>
          </p:cNvCxnSpPr>
          <p:nvPr/>
        </p:nvCxnSpPr>
        <p:spPr>
          <a:xfrm rot="16200000" flipH="1">
            <a:off x="1582394" y="2210444"/>
            <a:ext cx="277949" cy="88169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D0A104E-6506-1C7E-1BAC-87703A00C728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 rot="5400000">
            <a:off x="2469009" y="2205521"/>
            <a:ext cx="277949" cy="89153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F0F1A0C-4054-55A7-B8CE-5C78AAAAFD15}"/>
              </a:ext>
            </a:extLst>
          </p:cNvPr>
          <p:cNvGrpSpPr/>
          <p:nvPr/>
        </p:nvGrpSpPr>
        <p:grpSpPr>
          <a:xfrm>
            <a:off x="395652" y="4627648"/>
            <a:ext cx="1356501" cy="894792"/>
            <a:chOff x="87694" y="863579"/>
            <a:chExt cx="1356501" cy="894792"/>
          </a:xfrm>
        </p:grpSpPr>
        <p:pic>
          <p:nvPicPr>
            <p:cNvPr id="113" name="Graphic 112" descr="User">
              <a:extLst>
                <a:ext uri="{FF2B5EF4-FFF2-40B4-BE49-F238E27FC236}">
                  <a16:creationId xmlns:a16="http://schemas.microsoft.com/office/drawing/2014/main" id="{F08AFCFB-6D84-1218-AC0A-EC33B93B5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75E9800-4727-271D-9CCB-B5E6A5F56EDB}"/>
                </a:ext>
              </a:extLst>
            </p:cNvPr>
            <p:cNvSpPr txBox="1"/>
            <p:nvPr/>
          </p:nvSpPr>
          <p:spPr>
            <a:xfrm>
              <a:off x="87694" y="1389039"/>
              <a:ext cx="1356501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Operations administrator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621F0AB-376E-86C7-4552-13B81DCBFF83}"/>
              </a:ext>
            </a:extLst>
          </p:cNvPr>
          <p:cNvGrpSpPr/>
          <p:nvPr/>
        </p:nvGrpSpPr>
        <p:grpSpPr>
          <a:xfrm>
            <a:off x="3693882" y="4378829"/>
            <a:ext cx="1778001" cy="1040870"/>
            <a:chOff x="2187491" y="5269886"/>
            <a:chExt cx="1778001" cy="1040870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A75EABA1-9420-7F81-6E41-C88DEA7DE6BE}"/>
                </a:ext>
              </a:extLst>
            </p:cNvPr>
            <p:cNvSpPr/>
            <p:nvPr/>
          </p:nvSpPr>
          <p:spPr bwMode="auto">
            <a:xfrm>
              <a:off x="2187491" y="5269886"/>
              <a:ext cx="1778001" cy="104087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Monitor pipeline Arc cluster extension</a:t>
              </a:r>
            </a:p>
          </p:txBody>
        </p: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944D02B0-50C5-E151-E9E5-046CC7241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93611" y="5800922"/>
              <a:ext cx="365760" cy="365760"/>
            </a:xfrm>
            <a:prstGeom prst="rect">
              <a:avLst/>
            </a:prstGeom>
          </p:spPr>
        </p:pic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0C7F1AE-2F8A-6ECF-AAFA-D80AD7B0EE6C}"/>
              </a:ext>
            </a:extLst>
          </p:cNvPr>
          <p:cNvCxnSpPr>
            <a:cxnSpLocks/>
            <a:stCxn id="113" idx="3"/>
            <a:endCxn id="116" idx="1"/>
          </p:cNvCxnSpPr>
          <p:nvPr/>
        </p:nvCxnSpPr>
        <p:spPr>
          <a:xfrm flipV="1">
            <a:off x="1349391" y="4899264"/>
            <a:ext cx="2344491" cy="3874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28">
            <a:extLst>
              <a:ext uri="{FF2B5EF4-FFF2-40B4-BE49-F238E27FC236}">
                <a16:creationId xmlns:a16="http://schemas.microsoft.com/office/drawing/2014/main" id="{7B0C01E0-0F88-9580-8F99-C25E90ED71BF}"/>
              </a:ext>
            </a:extLst>
          </p:cNvPr>
          <p:cNvSpPr txBox="1"/>
          <p:nvPr/>
        </p:nvSpPr>
        <p:spPr>
          <a:xfrm>
            <a:off x="1494724" y="5522440"/>
            <a:ext cx="210967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Install the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 pipeline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cluster extension on the 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Arc-enabled Kubernetes cluster via Custom Location target</a:t>
            </a:r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20C57933-A6EF-A58A-C922-627297A2DBDE}"/>
              </a:ext>
            </a:extLst>
          </p:cNvPr>
          <p:cNvSpPr/>
          <p:nvPr/>
        </p:nvSpPr>
        <p:spPr bwMode="auto">
          <a:xfrm>
            <a:off x="1563361" y="476095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C2A3B1D-3E94-BA2A-5BDA-BF49D198ECC3}"/>
              </a:ext>
            </a:extLst>
          </p:cNvPr>
          <p:cNvGrpSpPr/>
          <p:nvPr/>
        </p:nvGrpSpPr>
        <p:grpSpPr>
          <a:xfrm>
            <a:off x="2069694" y="4377678"/>
            <a:ext cx="964114" cy="1040870"/>
            <a:chOff x="2156898" y="4946728"/>
            <a:chExt cx="964114" cy="1040870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6D40BF58-5862-A4BD-EC23-3FDA5EEEB2FD}"/>
                </a:ext>
              </a:extLst>
            </p:cNvPr>
            <p:cNvSpPr/>
            <p:nvPr/>
          </p:nvSpPr>
          <p:spPr bwMode="auto">
            <a:xfrm>
              <a:off x="2156898" y="4946728"/>
              <a:ext cx="964114" cy="104087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Custom Location</a:t>
              </a:r>
            </a:p>
          </p:txBody>
        </p:sp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803A5767-3410-0164-8064-6C0E8CE23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453884" y="5522177"/>
              <a:ext cx="365760" cy="365760"/>
            </a:xfrm>
            <a:prstGeom prst="rect">
              <a:avLst/>
            </a:prstGeom>
          </p:spPr>
        </p:pic>
      </p:grp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5DB2C260-1E42-A4CA-4EE2-599A8BFC454E}"/>
              </a:ext>
            </a:extLst>
          </p:cNvPr>
          <p:cNvSpPr/>
          <p:nvPr/>
        </p:nvSpPr>
        <p:spPr bwMode="auto">
          <a:xfrm>
            <a:off x="3214162" y="475993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pic>
        <p:nvPicPr>
          <p:cNvPr id="125" name="Picture 124" descr="A blue cloud with arrows and a blue object&#10;&#10;Description automatically generated">
            <a:extLst>
              <a:ext uri="{FF2B5EF4-FFF2-40B4-BE49-F238E27FC236}">
                <a16:creationId xmlns:a16="http://schemas.microsoft.com/office/drawing/2014/main" id="{E3CD112D-0147-F9EF-86D9-2BEF674B7F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13" y="4430677"/>
            <a:ext cx="121655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6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Azure Monitor pipeline – Data workflow architecture (Public Preview)</a:t>
            </a:r>
            <a:endParaRPr lang="en-US" spc="-50" dirty="0">
              <a:latin typeface="Segoe UI Semibold (Headings)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593095-E01C-1358-FBBD-23467B61C98B}"/>
              </a:ext>
            </a:extLst>
          </p:cNvPr>
          <p:cNvSpPr/>
          <p:nvPr/>
        </p:nvSpPr>
        <p:spPr bwMode="auto">
          <a:xfrm>
            <a:off x="10328992" y="1001764"/>
            <a:ext cx="1781283" cy="3922969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46AD18-662B-35DF-88FF-B179A30EF73C}"/>
              </a:ext>
            </a:extLst>
          </p:cNvPr>
          <p:cNvSpPr/>
          <p:nvPr/>
        </p:nvSpPr>
        <p:spPr bwMode="auto">
          <a:xfrm>
            <a:off x="1773936" y="1001763"/>
            <a:ext cx="8427637" cy="5771786"/>
          </a:xfrm>
          <a:prstGeom prst="roundRect">
            <a:avLst>
              <a:gd name="adj" fmla="val 2253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Edge-located Arc-enabled Kubernetes cluster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7187FF-F1BE-9640-1C5D-E980829BDDAA}"/>
              </a:ext>
            </a:extLst>
          </p:cNvPr>
          <p:cNvSpPr/>
          <p:nvPr/>
        </p:nvSpPr>
        <p:spPr bwMode="auto">
          <a:xfrm>
            <a:off x="3484433" y="1415463"/>
            <a:ext cx="6490248" cy="3869770"/>
          </a:xfrm>
          <a:prstGeom prst="roundRect">
            <a:avLst>
              <a:gd name="adj" fmla="val 4645"/>
            </a:avLst>
          </a:prstGeom>
          <a:solidFill>
            <a:schemeClr val="accent1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StatefulSet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82DB43-AFC2-F03C-FF98-41D8A1FFE6BB}"/>
              </a:ext>
            </a:extLst>
          </p:cNvPr>
          <p:cNvGrpSpPr/>
          <p:nvPr/>
        </p:nvGrpSpPr>
        <p:grpSpPr>
          <a:xfrm>
            <a:off x="3810213" y="5744035"/>
            <a:ext cx="1594555" cy="924426"/>
            <a:chOff x="9885303" y="5088947"/>
            <a:chExt cx="1594555" cy="9244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3364124-6571-49E9-7D1C-8C556BB3A626}"/>
                </a:ext>
              </a:extLst>
            </p:cNvPr>
            <p:cNvSpPr/>
            <p:nvPr/>
          </p:nvSpPr>
          <p:spPr bwMode="auto">
            <a:xfrm>
              <a:off x="9885303" y="5088947"/>
              <a:ext cx="1594555" cy="924426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Persistent Volume Claim (PVC)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C4E1CF-1CA2-4A2F-D9E3-6FADA1A93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3800" y="5549424"/>
              <a:ext cx="377559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7C7439-B6E2-AA6C-3DC4-C57EA2D38EF0}"/>
              </a:ext>
            </a:extLst>
          </p:cNvPr>
          <p:cNvGrpSpPr/>
          <p:nvPr/>
        </p:nvGrpSpPr>
        <p:grpSpPr>
          <a:xfrm>
            <a:off x="1995827" y="2736414"/>
            <a:ext cx="708169" cy="840728"/>
            <a:chOff x="8905207" y="2760223"/>
            <a:chExt cx="708169" cy="8407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D166874-E24F-4AED-5A2F-92E67816448E}"/>
                </a:ext>
              </a:extLst>
            </p:cNvPr>
            <p:cNvSpPr/>
            <p:nvPr/>
          </p:nvSpPr>
          <p:spPr bwMode="auto">
            <a:xfrm>
              <a:off x="8905207" y="2760223"/>
              <a:ext cx="708169" cy="84072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Service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7A4B7B2-5F05-006B-3C83-AE9F8EBE2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5421" y="3087049"/>
              <a:ext cx="376843" cy="365760"/>
            </a:xfrm>
            <a:prstGeom prst="rect">
              <a:avLst/>
            </a:prstGeom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C5D9C4-61B3-8B21-B3E6-A6EA52F15425}"/>
              </a:ext>
            </a:extLst>
          </p:cNvPr>
          <p:cNvSpPr/>
          <p:nvPr/>
        </p:nvSpPr>
        <p:spPr bwMode="auto">
          <a:xfrm>
            <a:off x="3661141" y="2368977"/>
            <a:ext cx="4338320" cy="2779056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 pipeline pod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08BF6E8-43C7-94D7-AC4D-B5B638A601A8}"/>
              </a:ext>
            </a:extLst>
          </p:cNvPr>
          <p:cNvSpPr/>
          <p:nvPr/>
        </p:nvSpPr>
        <p:spPr bwMode="auto">
          <a:xfrm>
            <a:off x="8341685" y="2368976"/>
            <a:ext cx="1533175" cy="845211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Managed service identity adapter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C6B939-0BA0-78EA-1E69-80DD3825694A}"/>
              </a:ext>
            </a:extLst>
          </p:cNvPr>
          <p:cNvGrpSpPr/>
          <p:nvPr/>
        </p:nvGrpSpPr>
        <p:grpSpPr>
          <a:xfrm>
            <a:off x="3810214" y="2918348"/>
            <a:ext cx="4052874" cy="1940009"/>
            <a:chOff x="2168585" y="2913950"/>
            <a:chExt cx="4052874" cy="19400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8A74AF-B88D-53AC-2D63-33DE2A3446BA}"/>
                </a:ext>
              </a:extLst>
            </p:cNvPr>
            <p:cNvSpPr txBox="1"/>
            <p:nvPr/>
          </p:nvSpPr>
          <p:spPr>
            <a:xfrm>
              <a:off x="3834361" y="4484627"/>
              <a:ext cx="721318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Send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telemetry</a:t>
              </a: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A99187B-F501-1577-0623-0175EBC4F8E1}"/>
                </a:ext>
              </a:extLst>
            </p:cNvPr>
            <p:cNvSpPr/>
            <p:nvPr/>
          </p:nvSpPr>
          <p:spPr bwMode="auto">
            <a:xfrm>
              <a:off x="2168585" y="2913950"/>
              <a:ext cx="1594555" cy="48331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Receiver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19EAEA3-A27C-8071-16A0-E6CDFBB2942D}"/>
                </a:ext>
              </a:extLst>
            </p:cNvPr>
            <p:cNvSpPr/>
            <p:nvPr/>
          </p:nvSpPr>
          <p:spPr bwMode="auto">
            <a:xfrm>
              <a:off x="4626904" y="2913950"/>
              <a:ext cx="1594555" cy="48331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Processor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54AFA4B-8C75-A147-EB12-C3CE558C7A6F}"/>
                </a:ext>
              </a:extLst>
            </p:cNvPr>
            <p:cNvSpPr/>
            <p:nvPr/>
          </p:nvSpPr>
          <p:spPr bwMode="auto">
            <a:xfrm>
              <a:off x="4626903" y="3930992"/>
              <a:ext cx="1594555" cy="48331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Exporter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1F256A4-BD7B-BCFA-A741-F5E6DD111230}"/>
                </a:ext>
              </a:extLst>
            </p:cNvPr>
            <p:cNvSpPr/>
            <p:nvPr/>
          </p:nvSpPr>
          <p:spPr bwMode="auto">
            <a:xfrm>
              <a:off x="2168585" y="3935893"/>
              <a:ext cx="1594555" cy="48331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Cache Engine</a:t>
              </a:r>
              <a:endPara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D23CF83-F1D1-912A-F919-F04E46F8C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3140" y="4008059"/>
              <a:ext cx="863763" cy="490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534855B-5F02-EB34-75AF-9DC7C23B8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3140" y="4343339"/>
              <a:ext cx="863763" cy="490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AB36147-5F55-2095-B1B6-FBAB69E172DE}"/>
                </a:ext>
              </a:extLst>
            </p:cNvPr>
            <p:cNvSpPr txBox="1"/>
            <p:nvPr/>
          </p:nvSpPr>
          <p:spPr>
            <a:xfrm>
              <a:off x="3612241" y="3488113"/>
              <a:ext cx="1165559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Failure to send telemetry to cloud</a:t>
              </a: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E79FF26C-F077-317C-A216-FCB5A0AF0C72}"/>
                </a:ext>
              </a:extLst>
            </p:cNvPr>
            <p:cNvSpPr/>
            <p:nvPr/>
          </p:nvSpPr>
          <p:spPr bwMode="auto">
            <a:xfrm>
              <a:off x="4057861" y="387089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4</a:t>
              </a: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813E4185-7157-CCF1-D51B-5CECDBEDEA05}"/>
                </a:ext>
              </a:extLst>
            </p:cNvPr>
            <p:cNvSpPr/>
            <p:nvPr/>
          </p:nvSpPr>
          <p:spPr bwMode="auto">
            <a:xfrm>
              <a:off x="4057860" y="4210040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6F93D7-61E2-72E9-8002-5F10776DEE74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 flipH="1">
              <a:off x="5424181" y="3397268"/>
              <a:ext cx="1" cy="53372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A39A5D8-7684-B824-672E-0343A4929D1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3763140" y="3155609"/>
              <a:ext cx="8637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CFA9844E-AB08-C2E5-5F94-A6747C30EB1A}"/>
              </a:ext>
            </a:extLst>
          </p:cNvPr>
          <p:cNvCxnSpPr>
            <a:cxnSpLocks/>
            <a:stCxn id="22" idx="0"/>
            <a:endCxn id="24" idx="0"/>
          </p:cNvCxnSpPr>
          <p:nvPr/>
        </p:nvCxnSpPr>
        <p:spPr>
          <a:xfrm rot="5400000" flipH="1" flipV="1">
            <a:off x="7469287" y="729991"/>
            <a:ext cx="1" cy="3277972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09A12B9-C3A6-8434-A259-C8274617B1A2}"/>
              </a:ext>
            </a:extLst>
          </p:cNvPr>
          <p:cNvSpPr txBox="1"/>
          <p:nvPr/>
        </p:nvSpPr>
        <p:spPr>
          <a:xfrm>
            <a:off x="5783304" y="1810724"/>
            <a:ext cx="3371966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Get identity token for authenticating against Azure Monitor</a:t>
            </a: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20C180A9-AFB7-C25D-E140-71C24846C309}"/>
              </a:ext>
            </a:extLst>
          </p:cNvPr>
          <p:cNvSpPr/>
          <p:nvPr/>
        </p:nvSpPr>
        <p:spPr bwMode="auto">
          <a:xfrm>
            <a:off x="7332127" y="204192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958E61-E604-8D85-6586-267AED3159D5}"/>
              </a:ext>
            </a:extLst>
          </p:cNvPr>
          <p:cNvGrpSpPr/>
          <p:nvPr/>
        </p:nvGrpSpPr>
        <p:grpSpPr>
          <a:xfrm>
            <a:off x="8308512" y="4150875"/>
            <a:ext cx="1533176" cy="997158"/>
            <a:chOff x="6865326" y="5088945"/>
            <a:chExt cx="1533176" cy="997158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C7CA80A-5418-31AA-A8EF-C2E00EC0ECC4}"/>
                </a:ext>
              </a:extLst>
            </p:cNvPr>
            <p:cNvSpPr/>
            <p:nvPr/>
          </p:nvSpPr>
          <p:spPr bwMode="auto">
            <a:xfrm>
              <a:off x="6865326" y="5088945"/>
              <a:ext cx="1533176" cy="99715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Collector </a:t>
              </a:r>
              <a:r>
                <a:rPr kumimoji="0" lang="en-US" sz="1100" b="0" i="1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ServiceAccount</a:t>
              </a:r>
              <a:endParaRPr kumimoji="0" lang="en-GB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2DB06841-D7F5-B28A-5921-B45E4E913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43492" y="5587524"/>
              <a:ext cx="376843" cy="365760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A69EEBBE-DA38-BBEE-BCBA-E0D1896F13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1323" y="2460782"/>
            <a:ext cx="376843" cy="36576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AF073EC3-6B41-217A-5483-A0B76CACA6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9386" y="1526063"/>
            <a:ext cx="376843" cy="365760"/>
          </a:xfrm>
          <a:prstGeom prst="rect">
            <a:avLst/>
          </a:prstGeom>
        </p:spPr>
      </p:pic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3399ED9-1EB9-C661-13EE-B161661CCAE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299729" y="4924733"/>
            <a:ext cx="5919905" cy="12700"/>
          </a:xfrm>
          <a:prstGeom prst="bentConnector4">
            <a:avLst>
              <a:gd name="adj1" fmla="val 47987"/>
              <a:gd name="adj2" fmla="val 13708921"/>
            </a:avLst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C421A23-87C5-E4B9-1BE6-323DDF051C8B}"/>
              </a:ext>
            </a:extLst>
          </p:cNvPr>
          <p:cNvSpPr txBox="1"/>
          <p:nvPr/>
        </p:nvSpPr>
        <p:spPr>
          <a:xfrm>
            <a:off x="4297616" y="4590367"/>
            <a:ext cx="66294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Write to cache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719D57-32B1-B454-8FE3-DEB5E8A61C2C}"/>
              </a:ext>
            </a:extLst>
          </p:cNvPr>
          <p:cNvSpPr txBox="1"/>
          <p:nvPr/>
        </p:nvSpPr>
        <p:spPr>
          <a:xfrm>
            <a:off x="2638245" y="5331389"/>
            <a:ext cx="137697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Read from cache upon successful connection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7F4141C-CA8C-D14C-E40E-84BA2285E18D}"/>
              </a:ext>
            </a:extLst>
          </p:cNvPr>
          <p:cNvGrpSpPr/>
          <p:nvPr/>
        </p:nvGrpSpPr>
        <p:grpSpPr>
          <a:xfrm>
            <a:off x="4139913" y="4418208"/>
            <a:ext cx="891734" cy="1325827"/>
            <a:chOff x="2683052" y="4418207"/>
            <a:chExt cx="891734" cy="1168347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71F8F65-E09F-6A2F-B521-A93B4442926E}"/>
                </a:ext>
              </a:extLst>
            </p:cNvPr>
            <p:cNvCxnSpPr>
              <a:cxnSpLocks/>
            </p:cNvCxnSpPr>
            <p:nvPr/>
          </p:nvCxnSpPr>
          <p:spPr>
            <a:xfrm>
              <a:off x="2683052" y="4418207"/>
              <a:ext cx="0" cy="116834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B735DD7-5573-D3FA-8BC9-EE944F431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785" y="4423609"/>
              <a:ext cx="1" cy="11629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8BFD65B6-CEB4-E5F1-F103-FDBFDE83B11E}"/>
              </a:ext>
            </a:extLst>
          </p:cNvPr>
          <p:cNvSpPr/>
          <p:nvPr/>
        </p:nvSpPr>
        <p:spPr bwMode="auto">
          <a:xfrm>
            <a:off x="4897823" y="462585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961916FA-A014-F097-CBEB-A441C232FE64}"/>
              </a:ext>
            </a:extLst>
          </p:cNvPr>
          <p:cNvSpPr/>
          <p:nvPr/>
        </p:nvSpPr>
        <p:spPr bwMode="auto">
          <a:xfrm>
            <a:off x="4001006" y="537626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34DED3A-72CE-C400-D654-327E0E63BD36}"/>
              </a:ext>
            </a:extLst>
          </p:cNvPr>
          <p:cNvCxnSpPr>
            <a:cxnSpLocks/>
            <a:stCxn id="14" idx="3"/>
            <a:endCxn id="35" idx="1"/>
          </p:cNvCxnSpPr>
          <p:nvPr/>
        </p:nvCxnSpPr>
        <p:spPr>
          <a:xfrm>
            <a:off x="2703996" y="3156778"/>
            <a:ext cx="1106218" cy="322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1D6ACF0-C273-CE86-CA75-960F53DE7400}"/>
              </a:ext>
            </a:extLst>
          </p:cNvPr>
          <p:cNvSpPr txBox="1"/>
          <p:nvPr/>
        </p:nvSpPr>
        <p:spPr>
          <a:xfrm>
            <a:off x="2708791" y="3217000"/>
            <a:ext cx="7744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Port forwarding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51B61B33-E926-88FD-AD79-AE8B9A574BBA}"/>
              </a:ext>
            </a:extLst>
          </p:cNvPr>
          <p:cNvSpPr/>
          <p:nvPr/>
        </p:nvSpPr>
        <p:spPr bwMode="auto">
          <a:xfrm>
            <a:off x="2957054" y="279624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2a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50A4519-F2E8-EA03-2713-71B471715C45}"/>
              </a:ext>
            </a:extLst>
          </p:cNvPr>
          <p:cNvSpPr/>
          <p:nvPr/>
        </p:nvSpPr>
        <p:spPr bwMode="auto">
          <a:xfrm>
            <a:off x="5475990" y="5746956"/>
            <a:ext cx="1594555" cy="924426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Collector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</a:t>
            </a:r>
            <a:b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100" b="0" i="1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ConfigMap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4700D8CF-6A00-E21A-B3D7-6BAB6EE0F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80110" y="6209169"/>
            <a:ext cx="376843" cy="365760"/>
          </a:xfrm>
          <a:prstGeom prst="rect">
            <a:avLst/>
          </a:prstGeom>
        </p:spPr>
      </p:pic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BCC08CE2-A288-B734-8ED2-FFF741DEB7FE}"/>
              </a:ext>
            </a:extLst>
          </p:cNvPr>
          <p:cNvCxnSpPr>
            <a:cxnSpLocks/>
            <a:stCxn id="22" idx="2"/>
            <a:endCxn id="92" idx="0"/>
          </p:cNvCxnSpPr>
          <p:nvPr/>
        </p:nvCxnSpPr>
        <p:spPr>
          <a:xfrm rot="16200000" flipH="1">
            <a:off x="5752323" y="5226010"/>
            <a:ext cx="598923" cy="442967"/>
          </a:xfrm>
          <a:prstGeom prst="bentConnector3">
            <a:avLst>
              <a:gd name="adj1" fmla="val 77482"/>
            </a:avLst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48B2CA9-ED34-5CF7-74D3-3F6EB3D22F50}"/>
              </a:ext>
            </a:extLst>
          </p:cNvPr>
          <p:cNvSpPr txBox="1"/>
          <p:nvPr/>
        </p:nvSpPr>
        <p:spPr>
          <a:xfrm>
            <a:off x="5830301" y="5353147"/>
            <a:ext cx="2160284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Decipher collector configuration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1423A367-742C-E589-8936-15C7B5CAE59F}"/>
              </a:ext>
            </a:extLst>
          </p:cNvPr>
          <p:cNvSpPr/>
          <p:nvPr/>
        </p:nvSpPr>
        <p:spPr bwMode="auto">
          <a:xfrm>
            <a:off x="5699490" y="538890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2b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DACD6E7-03B9-E734-393D-A6E0AD0F67E3}"/>
              </a:ext>
            </a:extLst>
          </p:cNvPr>
          <p:cNvGrpSpPr/>
          <p:nvPr/>
        </p:nvGrpSpPr>
        <p:grpSpPr>
          <a:xfrm>
            <a:off x="8310749" y="5417950"/>
            <a:ext cx="1533176" cy="1137130"/>
            <a:chOff x="9564056" y="4786654"/>
            <a:chExt cx="1533176" cy="1137130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EEE61809-4AEA-E5CF-5ECD-44646429ACDC}"/>
                </a:ext>
              </a:extLst>
            </p:cNvPr>
            <p:cNvSpPr/>
            <p:nvPr/>
          </p:nvSpPr>
          <p:spPr bwMode="auto">
            <a:xfrm>
              <a:off x="9564056" y="4786654"/>
              <a:ext cx="1533176" cy="99715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Collector </a:t>
              </a: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Role</a:t>
              </a:r>
              <a:endParaRPr kumimoji="0" lang="en-GB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1B7AC5E1-E8FA-6BEE-E885-7ABE23EF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9327" y="5055970"/>
              <a:ext cx="282632" cy="274320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8342A06-B36B-0941-21FE-1E2D5BBB2DC1}"/>
                </a:ext>
              </a:extLst>
            </p:cNvPr>
            <p:cNvGrpSpPr/>
            <p:nvPr/>
          </p:nvGrpSpPr>
          <p:grpSpPr>
            <a:xfrm>
              <a:off x="9642016" y="5247639"/>
              <a:ext cx="1377255" cy="676145"/>
              <a:chOff x="9661585" y="5984239"/>
              <a:chExt cx="1377255" cy="676145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940ACDEE-EA16-ADE7-3F15-E249A0F36A40}"/>
                  </a:ext>
                </a:extLst>
              </p:cNvPr>
              <p:cNvSpPr/>
              <p:nvPr/>
            </p:nvSpPr>
            <p:spPr bwMode="auto">
              <a:xfrm>
                <a:off x="9661585" y="6121399"/>
                <a:ext cx="1377255" cy="538985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Collector </a:t>
                </a:r>
                <a:r>
                  <a:rPr kumimoji="0" lang="en-US" sz="1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Cluster</a:t>
                </a:r>
                <a:r>
                  <a:rPr kumimoji="0" lang="en-US" sz="1000" b="0" i="1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RoleBinding</a:t>
                </a:r>
                <a:endParaRPr kumimoji="0" lang="en-GB" sz="10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60743E0C-81E8-81B9-0F2E-3E777837D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661585" y="5984239"/>
                <a:ext cx="282632" cy="274320"/>
              </a:xfrm>
              <a:prstGeom prst="rect">
                <a:avLst/>
              </a:prstGeom>
            </p:spPr>
          </p:pic>
        </p:grpSp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4315259-B9D4-F6EE-B9CA-EF2AE2F2E2E9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075099" y="5148033"/>
            <a:ext cx="1" cy="266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5C3E4A7-3059-0405-49C2-A8B249EE612E}"/>
              </a:ext>
            </a:extLst>
          </p:cNvPr>
          <p:cNvSpPr txBox="1"/>
          <p:nvPr/>
        </p:nvSpPr>
        <p:spPr>
          <a:xfrm>
            <a:off x="-17505" y="1786475"/>
            <a:ext cx="964148" cy="7848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Receive telemetry and open port configured for forwarding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0305BCA1-3D34-E143-9724-66DDF80F1D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7627" y="1115246"/>
            <a:ext cx="365760" cy="365760"/>
          </a:xfrm>
          <a:prstGeom prst="rect">
            <a:avLst/>
          </a:prstGeom>
        </p:spPr>
      </p:pic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944DD4F-147C-BCF1-E77F-618F20C05218}"/>
              </a:ext>
            </a:extLst>
          </p:cNvPr>
          <p:cNvSpPr/>
          <p:nvPr/>
        </p:nvSpPr>
        <p:spPr bwMode="auto">
          <a:xfrm>
            <a:off x="104419" y="1001963"/>
            <a:ext cx="1606199" cy="706980"/>
          </a:xfrm>
          <a:prstGeom prst="roundRect">
            <a:avLst>
              <a:gd name="adj" fmla="val 4979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Edge/Multicloud clients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(data sources)</a:t>
            </a: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F8CACDB-CA5A-DA7C-B420-0EE0889BCEFF}"/>
              </a:ext>
            </a:extLst>
          </p:cNvPr>
          <p:cNvCxnSpPr>
            <a:cxnSpLocks/>
            <a:stCxn id="107" idx="2"/>
            <a:endCxn id="14" idx="1"/>
          </p:cNvCxnSpPr>
          <p:nvPr/>
        </p:nvCxnSpPr>
        <p:spPr>
          <a:xfrm rot="16200000" flipH="1">
            <a:off x="727756" y="1888706"/>
            <a:ext cx="1447835" cy="1088308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29F81F3E-4B51-EE82-37D1-A4131A5E71BD}"/>
              </a:ext>
            </a:extLst>
          </p:cNvPr>
          <p:cNvSpPr/>
          <p:nvPr/>
        </p:nvSpPr>
        <p:spPr bwMode="auto">
          <a:xfrm>
            <a:off x="768635" y="258972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DAC00826-8B8D-F291-9981-752D1E8D0406}"/>
              </a:ext>
            </a:extLst>
          </p:cNvPr>
          <p:cNvSpPr/>
          <p:nvPr/>
        </p:nvSpPr>
        <p:spPr bwMode="auto">
          <a:xfrm>
            <a:off x="11084128" y="649922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1AFC752-DCFB-A098-1A2A-07089DF615E4}"/>
              </a:ext>
            </a:extLst>
          </p:cNvPr>
          <p:cNvGrpSpPr/>
          <p:nvPr/>
        </p:nvGrpSpPr>
        <p:grpSpPr>
          <a:xfrm>
            <a:off x="10668165" y="2871335"/>
            <a:ext cx="1115143" cy="1298051"/>
            <a:chOff x="-1864815" y="3684631"/>
            <a:chExt cx="1115143" cy="1298051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0652E0C-A52C-F66F-0B1C-10EE8412DB6B}"/>
                </a:ext>
              </a:extLst>
            </p:cNvPr>
            <p:cNvSpPr/>
            <p:nvPr/>
          </p:nvSpPr>
          <p:spPr bwMode="auto">
            <a:xfrm>
              <a:off x="-1864815" y="3684631"/>
              <a:ext cx="1115143" cy="1298051"/>
            </a:xfrm>
            <a:prstGeom prst="roundRect">
              <a:avLst>
                <a:gd name="adj" fmla="val 4979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Data stores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05855BF-7543-12D3-7C9D-E815D43FBD48}"/>
                </a:ext>
              </a:extLst>
            </p:cNvPr>
            <p:cNvGrpSpPr/>
            <p:nvPr/>
          </p:nvGrpSpPr>
          <p:grpSpPr>
            <a:xfrm>
              <a:off x="-1787727" y="4005740"/>
              <a:ext cx="963167" cy="862949"/>
              <a:chOff x="4535425" y="5111131"/>
              <a:chExt cx="963167" cy="862949"/>
            </a:xfrm>
          </p:grpSpPr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431940E2-5788-1BF5-24EE-F5724777DEF5}"/>
                  </a:ext>
                </a:extLst>
              </p:cNvPr>
              <p:cNvSpPr/>
              <p:nvPr/>
            </p:nvSpPr>
            <p:spPr bwMode="auto">
              <a:xfrm>
                <a:off x="4535425" y="5111131"/>
                <a:ext cx="963167" cy="862949"/>
              </a:xfrm>
              <a:prstGeom prst="roundRect">
                <a:avLst>
                  <a:gd name="adj" fmla="val 4979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Log Analytics workspace</a:t>
                </a:r>
              </a:p>
            </p:txBody>
          </p:sp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33CB23C7-CC19-52DA-D8E7-3D81EFEA6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833030" y="5542605"/>
                <a:ext cx="365760" cy="365760"/>
              </a:xfrm>
              <a:prstGeom prst="rect">
                <a:avLst/>
              </a:prstGeom>
            </p:spPr>
          </p:pic>
        </p:grpSp>
      </p:grpSp>
      <p:pic>
        <p:nvPicPr>
          <p:cNvPr id="130" name="Graphic 129">
            <a:extLst>
              <a:ext uri="{FF2B5EF4-FFF2-40B4-BE49-F238E27FC236}">
                <a16:creationId xmlns:a16="http://schemas.microsoft.com/office/drawing/2014/main" id="{2F1D1CE6-5436-DDA5-5E14-D6F9EFB1AF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64267" y="2442525"/>
            <a:ext cx="365760" cy="36576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A4357C8-E157-7698-ED51-EF46E01B12A3}"/>
              </a:ext>
            </a:extLst>
          </p:cNvPr>
          <p:cNvGrpSpPr/>
          <p:nvPr/>
        </p:nvGrpSpPr>
        <p:grpSpPr>
          <a:xfrm>
            <a:off x="10488847" y="1655615"/>
            <a:ext cx="1473778" cy="862039"/>
            <a:chOff x="10543797" y="1709266"/>
            <a:chExt cx="1473778" cy="862039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F552F0-A5AE-F7B5-D3D4-BF66D7DEB46B}"/>
                </a:ext>
              </a:extLst>
            </p:cNvPr>
            <p:cNvSpPr/>
            <p:nvPr/>
          </p:nvSpPr>
          <p:spPr bwMode="auto">
            <a:xfrm>
              <a:off x="10543797" y="1709266"/>
              <a:ext cx="1473778" cy="862039"/>
            </a:xfrm>
            <a:prstGeom prst="roundRect">
              <a:avLst>
                <a:gd name="adj" fmla="val 4979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Analytics experiences</a:t>
              </a:r>
            </a:p>
          </p:txBody>
        </p:sp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46AB4F48-9EBF-5392-DE94-B42D146C6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124461" y="2112820"/>
              <a:ext cx="320040" cy="320040"/>
            </a:xfrm>
            <a:prstGeom prst="rect">
              <a:avLst/>
            </a:prstGeom>
          </p:spPr>
        </p:pic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03DC5A8-ADBF-3D16-BD3F-C046A21A4D0D}"/>
              </a:ext>
            </a:extLst>
          </p:cNvPr>
          <p:cNvCxnSpPr>
            <a:cxnSpLocks/>
            <a:stCxn id="126" idx="0"/>
            <a:endCxn id="132" idx="2"/>
          </p:cNvCxnSpPr>
          <p:nvPr/>
        </p:nvCxnSpPr>
        <p:spPr>
          <a:xfrm flipH="1" flipV="1">
            <a:off x="11225736" y="2517654"/>
            <a:ext cx="1" cy="35368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Graphic 134">
            <a:extLst>
              <a:ext uri="{FF2B5EF4-FFF2-40B4-BE49-F238E27FC236}">
                <a16:creationId xmlns:a16="http://schemas.microsoft.com/office/drawing/2014/main" id="{72217A25-8F08-307B-BDBB-81619721DBB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87127" y="1088014"/>
            <a:ext cx="457200" cy="4572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F3383933-F47C-4193-91D3-A28A604F373C}"/>
              </a:ext>
            </a:extLst>
          </p:cNvPr>
          <p:cNvSpPr txBox="1"/>
          <p:nvPr/>
        </p:nvSpPr>
        <p:spPr>
          <a:xfrm>
            <a:off x="8441238" y="3558491"/>
            <a:ext cx="128466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Send telemetry to Azure Monitor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18FE106A-4F8F-007F-F800-30D24690B329}"/>
              </a:ext>
            </a:extLst>
          </p:cNvPr>
          <p:cNvSpPr/>
          <p:nvPr/>
        </p:nvSpPr>
        <p:spPr bwMode="auto">
          <a:xfrm>
            <a:off x="8262461" y="361531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9</a:t>
            </a: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330D4386-3B52-DEDF-FFD0-E9A7C0125E93}"/>
              </a:ext>
            </a:extLst>
          </p:cNvPr>
          <p:cNvCxnSpPr>
            <a:cxnSpLocks/>
            <a:endCxn id="126" idx="1"/>
          </p:cNvCxnSpPr>
          <p:nvPr/>
        </p:nvCxnSpPr>
        <p:spPr>
          <a:xfrm flipV="1">
            <a:off x="7863087" y="3520361"/>
            <a:ext cx="2805078" cy="529355"/>
          </a:xfrm>
          <a:prstGeom prst="bentConnector3">
            <a:avLst>
              <a:gd name="adj1" fmla="val 61627"/>
            </a:avLst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0AD53AE6-271D-E465-8434-26CEA2AE1DDD}"/>
              </a:ext>
            </a:extLst>
          </p:cNvPr>
          <p:cNvSpPr txBox="1"/>
          <p:nvPr/>
        </p:nvSpPr>
        <p:spPr>
          <a:xfrm>
            <a:off x="10264891" y="5854916"/>
            <a:ext cx="99596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Continuously check for connection to Azure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FAF9B45-883A-D4BE-6B60-4F4473AD8FCC}"/>
              </a:ext>
            </a:extLst>
          </p:cNvPr>
          <p:cNvCxnSpPr>
            <a:cxnSpLocks/>
          </p:cNvCxnSpPr>
          <p:nvPr/>
        </p:nvCxnSpPr>
        <p:spPr>
          <a:xfrm flipV="1">
            <a:off x="5299729" y="4432300"/>
            <a:ext cx="0" cy="49243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D4E9B086-5086-6C60-2483-7DF1AEAF5E79}"/>
              </a:ext>
            </a:extLst>
          </p:cNvPr>
          <p:cNvSpPr/>
          <p:nvPr/>
        </p:nvSpPr>
        <p:spPr bwMode="auto">
          <a:xfrm>
            <a:off x="6503560" y="478267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A908EA0-57AD-B35A-A0E1-2DB6FBA36140}"/>
              </a:ext>
            </a:extLst>
          </p:cNvPr>
          <p:cNvSpPr txBox="1"/>
          <p:nvPr/>
        </p:nvSpPr>
        <p:spPr>
          <a:xfrm>
            <a:off x="6633736" y="4545170"/>
            <a:ext cx="140276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Continuously check for connection to Azure</a:t>
            </a:r>
          </a:p>
        </p:txBody>
      </p:sp>
    </p:spTree>
    <p:extLst>
      <p:ext uri="{BB962C8B-B14F-4D97-AF65-F5344CB8AC3E}">
        <p14:creationId xmlns:p14="http://schemas.microsoft.com/office/powerpoint/2010/main" val="22401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dirty="0"/>
              <a:t>Azure Monitor pipeline – Edge-to-cloud pipeline architecture (Public Preview)</a:t>
            </a:r>
            <a:endParaRPr lang="en-US" spc="-50" dirty="0">
              <a:latin typeface="Segoe UI Semibold (Headings)"/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5077DAB-6F81-A12C-7339-83195456C707}"/>
              </a:ext>
            </a:extLst>
          </p:cNvPr>
          <p:cNvSpPr/>
          <p:nvPr/>
        </p:nvSpPr>
        <p:spPr bwMode="auto">
          <a:xfrm rot="5400000">
            <a:off x="4911101" y="-1660836"/>
            <a:ext cx="1654819" cy="8037401"/>
          </a:xfrm>
          <a:prstGeom prst="can">
            <a:avLst>
              <a:gd name="adj" fmla="val 9338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4572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Cloud pipeline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F122EE-ED1F-F613-6FA3-F1E2842E3B98}"/>
              </a:ext>
            </a:extLst>
          </p:cNvPr>
          <p:cNvSpPr/>
          <p:nvPr/>
        </p:nvSpPr>
        <p:spPr bwMode="auto">
          <a:xfrm>
            <a:off x="1879720" y="1853243"/>
            <a:ext cx="7574634" cy="1138623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Data flow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A043979-6FF2-17FE-ADC5-EB1F8547EAA4}"/>
              </a:ext>
            </a:extLst>
          </p:cNvPr>
          <p:cNvSpPr/>
          <p:nvPr/>
        </p:nvSpPr>
        <p:spPr bwMode="auto">
          <a:xfrm rot="5400000">
            <a:off x="4465920" y="1443335"/>
            <a:ext cx="2545180" cy="8037401"/>
          </a:xfrm>
          <a:prstGeom prst="can">
            <a:avLst>
              <a:gd name="adj" fmla="val 9338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4572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 pipeline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3E5CD7-0871-59D4-E379-B3156B7F30B8}"/>
              </a:ext>
            </a:extLst>
          </p:cNvPr>
          <p:cNvSpPr/>
          <p:nvPr/>
        </p:nvSpPr>
        <p:spPr bwMode="auto">
          <a:xfrm>
            <a:off x="2401957" y="4485972"/>
            <a:ext cx="6468127" cy="957288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Pipeline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15EC1B-5BCD-6CEE-D665-42F38851F84B}"/>
              </a:ext>
            </a:extLst>
          </p:cNvPr>
          <p:cNvSpPr/>
          <p:nvPr/>
        </p:nvSpPr>
        <p:spPr bwMode="auto">
          <a:xfrm>
            <a:off x="2566899" y="4857670"/>
            <a:ext cx="1932323" cy="498995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                      Receiver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81E107-97FA-48CF-2560-83D214261DA2}"/>
              </a:ext>
            </a:extLst>
          </p:cNvPr>
          <p:cNvSpPr/>
          <p:nvPr/>
        </p:nvSpPr>
        <p:spPr bwMode="auto">
          <a:xfrm>
            <a:off x="5175556" y="4856362"/>
            <a:ext cx="920928" cy="498995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Processor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3F11A5-309E-93BE-8350-1375E0DD79D6}"/>
              </a:ext>
            </a:extLst>
          </p:cNvPr>
          <p:cNvGrpSpPr/>
          <p:nvPr/>
        </p:nvGrpSpPr>
        <p:grpSpPr>
          <a:xfrm>
            <a:off x="2627979" y="4924275"/>
            <a:ext cx="877824" cy="370914"/>
            <a:chOff x="219670" y="3491789"/>
            <a:chExt cx="877824" cy="42933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9F9913B-83CA-9C8F-F609-BCE61010E3CB}"/>
                </a:ext>
              </a:extLst>
            </p:cNvPr>
            <p:cNvSpPr/>
            <p:nvPr/>
          </p:nvSpPr>
          <p:spPr bwMode="auto">
            <a:xfrm>
              <a:off x="219670" y="3491789"/>
              <a:ext cx="877824" cy="157509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IP / Port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6F21865-BD1F-91EA-BE65-C0719AD5396B}"/>
                </a:ext>
              </a:extLst>
            </p:cNvPr>
            <p:cNvSpPr/>
            <p:nvPr/>
          </p:nvSpPr>
          <p:spPr bwMode="auto">
            <a:xfrm>
              <a:off x="219670" y="3763613"/>
              <a:ext cx="877824" cy="157509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Data Type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53500E-2F27-C9C6-9E24-0E34F2F96D9C}"/>
              </a:ext>
            </a:extLst>
          </p:cNvPr>
          <p:cNvSpPr/>
          <p:nvPr/>
        </p:nvSpPr>
        <p:spPr bwMode="auto">
          <a:xfrm>
            <a:off x="6772818" y="4856362"/>
            <a:ext cx="1932323" cy="498995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Exporter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AD5D8B-49EF-D642-9E12-B17E86EC2FF5}"/>
              </a:ext>
            </a:extLst>
          </p:cNvPr>
          <p:cNvGrpSpPr/>
          <p:nvPr/>
        </p:nvGrpSpPr>
        <p:grpSpPr>
          <a:xfrm>
            <a:off x="7762474" y="4917120"/>
            <a:ext cx="877824" cy="370914"/>
            <a:chOff x="219670" y="3491789"/>
            <a:chExt cx="877824" cy="42933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9C8FA6F-F50F-7477-2267-80A7416C77B0}"/>
                </a:ext>
              </a:extLst>
            </p:cNvPr>
            <p:cNvSpPr/>
            <p:nvPr/>
          </p:nvSpPr>
          <p:spPr bwMode="auto">
            <a:xfrm>
              <a:off x="219670" y="3491789"/>
              <a:ext cx="877824" cy="157509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D2711E4-087E-32D7-E335-023661FEB4F5}"/>
                </a:ext>
              </a:extLst>
            </p:cNvPr>
            <p:cNvSpPr/>
            <p:nvPr/>
          </p:nvSpPr>
          <p:spPr bwMode="auto">
            <a:xfrm>
              <a:off x="219670" y="3763613"/>
              <a:ext cx="877824" cy="157509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DCR / Stream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712C3C-5204-D6F0-27AD-B0C94E6E42B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499222" y="5105860"/>
            <a:ext cx="676334" cy="1308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BC97A1-D388-0097-20EC-CA11826BF375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6096484" y="5105860"/>
            <a:ext cx="6763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64668EA1-B502-A3F7-3B7C-D86B9D357F25}"/>
              </a:ext>
            </a:extLst>
          </p:cNvPr>
          <p:cNvSpPr/>
          <p:nvPr/>
        </p:nvSpPr>
        <p:spPr bwMode="auto">
          <a:xfrm>
            <a:off x="4683250" y="496869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A7C24-285D-1DBA-AB01-A6623795C8C9}"/>
              </a:ext>
            </a:extLst>
          </p:cNvPr>
          <p:cNvSpPr txBox="1"/>
          <p:nvPr/>
        </p:nvSpPr>
        <p:spPr>
          <a:xfrm>
            <a:off x="4515853" y="4592977"/>
            <a:ext cx="2240334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Receiver forwards data to the exporter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5C9CCFD-F837-BCB6-0488-F61EFD872E03}"/>
              </a:ext>
            </a:extLst>
          </p:cNvPr>
          <p:cNvSpPr/>
          <p:nvPr/>
        </p:nvSpPr>
        <p:spPr bwMode="auto">
          <a:xfrm>
            <a:off x="6280512" y="496848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F6D54B-AAB9-3CFF-5D53-A236DB87284D}"/>
              </a:ext>
            </a:extLst>
          </p:cNvPr>
          <p:cNvGrpSpPr/>
          <p:nvPr/>
        </p:nvGrpSpPr>
        <p:grpSpPr>
          <a:xfrm>
            <a:off x="6971591" y="5930861"/>
            <a:ext cx="1534776" cy="727046"/>
            <a:chOff x="9053976" y="3793202"/>
            <a:chExt cx="1534776" cy="72704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6EB9B03E-F473-3E02-3003-EF18C3369FC0}"/>
                </a:ext>
              </a:extLst>
            </p:cNvPr>
            <p:cNvSpPr/>
            <p:nvPr/>
          </p:nvSpPr>
          <p:spPr bwMode="auto">
            <a:xfrm>
              <a:off x="9053976" y="3793202"/>
              <a:ext cx="1534776" cy="727046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Local cache storage 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3BD7A87-01C6-6F8D-EEB6-FE42E7CA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8484" y="4070445"/>
              <a:ext cx="365760" cy="36576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B7EFBA6-B430-3AB2-B260-6C9921AE9D53}"/>
              </a:ext>
            </a:extLst>
          </p:cNvPr>
          <p:cNvSpPr txBox="1"/>
          <p:nvPr/>
        </p:nvSpPr>
        <p:spPr>
          <a:xfrm>
            <a:off x="5546159" y="5527303"/>
            <a:ext cx="205130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Exporter stores data in the local cache if it can't connect to the DCE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5A71EF-4DEB-A667-D411-1999D64A4CAB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 flipH="1">
            <a:off x="7738979" y="5355357"/>
            <a:ext cx="1" cy="575504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B647EB9B-ED52-9085-0388-FD15F2F9761E}"/>
              </a:ext>
            </a:extLst>
          </p:cNvPr>
          <p:cNvSpPr/>
          <p:nvPr/>
        </p:nvSpPr>
        <p:spPr bwMode="auto">
          <a:xfrm>
            <a:off x="7601784" y="551803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6653BDA-E274-67FF-51D8-32B1BF03EAF1}"/>
              </a:ext>
            </a:extLst>
          </p:cNvPr>
          <p:cNvSpPr/>
          <p:nvPr/>
        </p:nvSpPr>
        <p:spPr bwMode="auto">
          <a:xfrm>
            <a:off x="186055" y="4188339"/>
            <a:ext cx="1478093" cy="706980"/>
          </a:xfrm>
          <a:prstGeom prst="roundRect">
            <a:avLst>
              <a:gd name="adj" fmla="val 4979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Edge/Multicloud clients (data sources)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B6A719C-AE5D-CCA5-D562-F84B4BF5C69B}"/>
              </a:ext>
            </a:extLst>
          </p:cNvPr>
          <p:cNvCxnSpPr>
            <a:cxnSpLocks/>
            <a:stCxn id="45" idx="2"/>
            <a:endCxn id="13" idx="1"/>
          </p:cNvCxnSpPr>
          <p:nvPr/>
        </p:nvCxnSpPr>
        <p:spPr>
          <a:xfrm rot="16200000" flipH="1">
            <a:off x="1628881" y="4191539"/>
            <a:ext cx="69297" cy="1476855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04E47F-2B65-77F3-E288-283822408376}"/>
              </a:ext>
            </a:extLst>
          </p:cNvPr>
          <p:cNvSpPr txBox="1"/>
          <p:nvPr/>
        </p:nvSpPr>
        <p:spPr>
          <a:xfrm>
            <a:off x="73678" y="5371051"/>
            <a:ext cx="170284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Client sends telemetry data to the edge pipeline receiver</a:t>
            </a: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F71F8791-4567-7297-3404-D9874C442581}"/>
              </a:ext>
            </a:extLst>
          </p:cNvPr>
          <p:cNvSpPr/>
          <p:nvPr/>
        </p:nvSpPr>
        <p:spPr bwMode="auto">
          <a:xfrm>
            <a:off x="787941" y="505399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31D495-E8A3-0F9C-0B47-BA5ACC0EDB1A}"/>
              </a:ext>
            </a:extLst>
          </p:cNvPr>
          <p:cNvSpPr txBox="1"/>
          <p:nvPr/>
        </p:nvSpPr>
        <p:spPr>
          <a:xfrm>
            <a:off x="9868637" y="5138865"/>
            <a:ext cx="188267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Exporter tries to send telemetry data to the cloud pipeline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A2E3A07-1D4A-DE42-06C5-F1578AB06866}"/>
              </a:ext>
            </a:extLst>
          </p:cNvPr>
          <p:cNvGrpSpPr/>
          <p:nvPr/>
        </p:nvGrpSpPr>
        <p:grpSpPr>
          <a:xfrm>
            <a:off x="9889451" y="4188339"/>
            <a:ext cx="2223595" cy="791818"/>
            <a:chOff x="9651602" y="4033555"/>
            <a:chExt cx="2223595" cy="79181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F6E9EE6-8D59-B9AA-921F-95C70A87F497}"/>
                </a:ext>
              </a:extLst>
            </p:cNvPr>
            <p:cNvSpPr/>
            <p:nvPr/>
          </p:nvSpPr>
          <p:spPr bwMode="auto">
            <a:xfrm>
              <a:off x="9651602" y="4033555"/>
              <a:ext cx="2223595" cy="791818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Data Collection Endpoint (DCE)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2431CB1E-8282-8790-6F48-1AA28450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80519" y="4333763"/>
              <a:ext cx="365760" cy="365760"/>
            </a:xfrm>
            <a:prstGeom prst="rect">
              <a:avLst/>
            </a:prstGeom>
          </p:spPr>
        </p:pic>
      </p:grp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1F9CB61A-FF2E-F53F-8F80-F760FC1077F1}"/>
              </a:ext>
            </a:extLst>
          </p:cNvPr>
          <p:cNvCxnSpPr>
            <a:cxnSpLocks/>
            <a:stCxn id="21" idx="3"/>
            <a:endCxn id="55" idx="2"/>
          </p:cNvCxnSpPr>
          <p:nvPr/>
        </p:nvCxnSpPr>
        <p:spPr>
          <a:xfrm flipV="1">
            <a:off x="8705141" y="4980157"/>
            <a:ext cx="2296108" cy="125703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82088663-A331-76B4-C1A9-F1149882C657}"/>
              </a:ext>
            </a:extLst>
          </p:cNvPr>
          <p:cNvSpPr/>
          <p:nvPr/>
        </p:nvSpPr>
        <p:spPr bwMode="auto">
          <a:xfrm>
            <a:off x="9607893" y="496651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3b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696900A-E14D-0C25-F11A-39D1D1894F0C}"/>
              </a:ext>
            </a:extLst>
          </p:cNvPr>
          <p:cNvSpPr/>
          <p:nvPr/>
        </p:nvSpPr>
        <p:spPr bwMode="auto">
          <a:xfrm>
            <a:off x="1719808" y="3714555"/>
            <a:ext cx="8037402" cy="402336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 pipeline configuration</a:t>
            </a:r>
          </a:p>
        </p:txBody>
      </p:sp>
      <p:pic>
        <p:nvPicPr>
          <p:cNvPr id="60" name="Picture 59" descr="A blue cloud with arrows and a blue object&#10;&#10;Description automatically generated">
            <a:extLst>
              <a:ext uri="{FF2B5EF4-FFF2-40B4-BE49-F238E27FC236}">
                <a16:creationId xmlns:a16="http://schemas.microsoft.com/office/drawing/2014/main" id="{6A0A141E-C451-7217-0B75-A0FCB54EF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83" y="3685117"/>
            <a:ext cx="1013793" cy="4572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5816D39-3D34-547F-E236-F215B1516A55}"/>
              </a:ext>
            </a:extLst>
          </p:cNvPr>
          <p:cNvGrpSpPr/>
          <p:nvPr/>
        </p:nvGrpSpPr>
        <p:grpSpPr>
          <a:xfrm>
            <a:off x="1982239" y="1934843"/>
            <a:ext cx="7307562" cy="917707"/>
            <a:chOff x="2452646" y="1799334"/>
            <a:chExt cx="7307562" cy="91770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A55745F-1029-144E-3166-EDE64F8EC7B2}"/>
                </a:ext>
              </a:extLst>
            </p:cNvPr>
            <p:cNvGrpSpPr/>
            <p:nvPr/>
          </p:nvGrpSpPr>
          <p:grpSpPr>
            <a:xfrm>
              <a:off x="2452646" y="2218046"/>
              <a:ext cx="1932323" cy="498995"/>
              <a:chOff x="4657088" y="2472556"/>
              <a:chExt cx="1932323" cy="498995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86DAA429-7612-3879-868F-F24AAFE8DBBF}"/>
                  </a:ext>
                </a:extLst>
              </p:cNvPr>
              <p:cNvSpPr/>
              <p:nvPr/>
            </p:nvSpPr>
            <p:spPr bwMode="auto">
              <a:xfrm>
                <a:off x="4657088" y="2472556"/>
                <a:ext cx="1932323" cy="498995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                        Stream</a:t>
                </a: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6AD89234-E41D-90E4-7EC9-B559F9E198C8}"/>
                  </a:ext>
                </a:extLst>
              </p:cNvPr>
              <p:cNvSpPr/>
              <p:nvPr/>
            </p:nvSpPr>
            <p:spPr bwMode="auto">
              <a:xfrm>
                <a:off x="4719234" y="2538722"/>
                <a:ext cx="877824" cy="361293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Incoming schema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F629AFD-0035-65FD-9370-3B65EA34B5CC}"/>
                </a:ext>
              </a:extLst>
            </p:cNvPr>
            <p:cNvGrpSpPr/>
            <p:nvPr/>
          </p:nvGrpSpPr>
          <p:grpSpPr>
            <a:xfrm>
              <a:off x="7827885" y="2214852"/>
              <a:ext cx="1932323" cy="498995"/>
              <a:chOff x="7557415" y="2467124"/>
              <a:chExt cx="1932323" cy="498995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06257142-489B-DF94-7508-5081221B05EA}"/>
                  </a:ext>
                </a:extLst>
              </p:cNvPr>
              <p:cNvSpPr/>
              <p:nvPr/>
            </p:nvSpPr>
            <p:spPr bwMode="auto">
              <a:xfrm>
                <a:off x="7557415" y="2467124"/>
                <a:ext cx="1932323" cy="498995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Destination</a:t>
                </a:r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4E97A5B1-34E5-5838-1413-43C060C2D36E}"/>
                  </a:ext>
                </a:extLst>
              </p:cNvPr>
              <p:cNvSpPr/>
              <p:nvPr/>
            </p:nvSpPr>
            <p:spPr bwMode="auto">
              <a:xfrm>
                <a:off x="8547071" y="2529733"/>
                <a:ext cx="877824" cy="136077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Workspace</a:t>
                </a: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BE4B81C7-5B77-74B8-E039-9B51220508C0}"/>
                  </a:ext>
                </a:extLst>
              </p:cNvPr>
              <p:cNvSpPr/>
              <p:nvPr/>
            </p:nvSpPr>
            <p:spPr bwMode="auto">
              <a:xfrm>
                <a:off x="8547071" y="2764570"/>
                <a:ext cx="877824" cy="136077"/>
              </a:xfrm>
              <a:prstGeom prst="roundRect">
                <a:avLst>
                  <a:gd name="adj" fmla="val 4645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Table</a:t>
                </a:r>
              </a:p>
            </p:txBody>
          </p:sp>
        </p:grp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4E4E70E-2852-C49A-2C8C-8D5BB7C5278B}"/>
                </a:ext>
              </a:extLst>
            </p:cNvPr>
            <p:cNvSpPr/>
            <p:nvPr/>
          </p:nvSpPr>
          <p:spPr bwMode="auto">
            <a:xfrm>
              <a:off x="5025788" y="2214852"/>
              <a:ext cx="2161278" cy="498995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Transformation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C6CF9EFD-2E3E-6C8D-0FED-58C4A99686FC}"/>
                </a:ext>
              </a:extLst>
            </p:cNvPr>
            <p:cNvSpPr/>
            <p:nvPr/>
          </p:nvSpPr>
          <p:spPr bwMode="auto">
            <a:xfrm>
              <a:off x="6231860" y="2279110"/>
              <a:ext cx="877824" cy="361293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Outgoing schema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C0D8DB-D68D-9EC2-752C-FD75192D4665}"/>
                </a:ext>
              </a:extLst>
            </p:cNvPr>
            <p:cNvSpPr txBox="1"/>
            <p:nvPr/>
          </p:nvSpPr>
          <p:spPr>
            <a:xfrm>
              <a:off x="3830121" y="1799334"/>
              <a:ext cx="1744268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Telemetry transforms applied as configured in DCR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3B937EB-C24D-2329-BB89-02E26277E508}"/>
                </a:ext>
              </a:extLst>
            </p:cNvPr>
            <p:cNvCxnSpPr>
              <a:cxnSpLocks/>
              <a:stCxn id="114" idx="3"/>
              <a:endCxn id="70" idx="1"/>
            </p:cNvCxnSpPr>
            <p:nvPr/>
          </p:nvCxnSpPr>
          <p:spPr>
            <a:xfrm flipV="1">
              <a:off x="4384969" y="2464350"/>
              <a:ext cx="640819" cy="319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19B3E656-0668-8B4E-38C6-FFF00D1A23EC}"/>
                </a:ext>
              </a:extLst>
            </p:cNvPr>
            <p:cNvSpPr/>
            <p:nvPr/>
          </p:nvSpPr>
          <p:spPr bwMode="auto">
            <a:xfrm>
              <a:off x="4565095" y="2322597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5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9D3C02D-5EE7-D147-3207-078A21A715BB}"/>
                </a:ext>
              </a:extLst>
            </p:cNvPr>
            <p:cNvCxnSpPr>
              <a:cxnSpLocks/>
              <a:stCxn id="70" idx="3"/>
              <a:endCxn id="94" idx="1"/>
            </p:cNvCxnSpPr>
            <p:nvPr/>
          </p:nvCxnSpPr>
          <p:spPr>
            <a:xfrm>
              <a:off x="7187066" y="2464350"/>
              <a:ext cx="6408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402DACF6-EF08-F82F-B628-5895DF83C1DB}"/>
                </a:ext>
              </a:extLst>
            </p:cNvPr>
            <p:cNvSpPr/>
            <p:nvPr/>
          </p:nvSpPr>
          <p:spPr bwMode="auto">
            <a:xfrm>
              <a:off x="7369999" y="2322597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6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80A434D-4D26-5BA5-A487-1DD1107A0AAC}"/>
              </a:ext>
            </a:extLst>
          </p:cNvPr>
          <p:cNvGrpSpPr/>
          <p:nvPr/>
        </p:nvGrpSpPr>
        <p:grpSpPr>
          <a:xfrm>
            <a:off x="10999301" y="1853243"/>
            <a:ext cx="1115143" cy="1319252"/>
            <a:chOff x="-1864815" y="3663430"/>
            <a:chExt cx="1115143" cy="1319252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F0DDB693-62DF-156F-A8C3-C3646AEC3D7C}"/>
                </a:ext>
              </a:extLst>
            </p:cNvPr>
            <p:cNvSpPr/>
            <p:nvPr/>
          </p:nvSpPr>
          <p:spPr bwMode="auto">
            <a:xfrm>
              <a:off x="-1864815" y="3663430"/>
              <a:ext cx="1115143" cy="1319252"/>
            </a:xfrm>
            <a:prstGeom prst="roundRect">
              <a:avLst>
                <a:gd name="adj" fmla="val 4979"/>
              </a:avLst>
            </a:prstGeom>
            <a:solidFill>
              <a:schemeClr val="accent6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Data stores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03B010D-0258-F62D-8AC3-7B49BDFCFC4D}"/>
                </a:ext>
              </a:extLst>
            </p:cNvPr>
            <p:cNvGrpSpPr/>
            <p:nvPr/>
          </p:nvGrpSpPr>
          <p:grpSpPr>
            <a:xfrm>
              <a:off x="-1787727" y="4005740"/>
              <a:ext cx="963167" cy="862949"/>
              <a:chOff x="4535425" y="5111131"/>
              <a:chExt cx="963167" cy="862949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4FB4146B-B19A-9BC8-6A3E-E2A85F4A2CCA}"/>
                  </a:ext>
                </a:extLst>
              </p:cNvPr>
              <p:cNvSpPr/>
              <p:nvPr/>
            </p:nvSpPr>
            <p:spPr bwMode="auto">
              <a:xfrm>
                <a:off x="4535425" y="5111131"/>
                <a:ext cx="963167" cy="862949"/>
              </a:xfrm>
              <a:prstGeom prst="roundRect">
                <a:avLst>
                  <a:gd name="adj" fmla="val 4979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Log Analytics workspace</a:t>
                </a:r>
              </a:p>
            </p:txBody>
          </p:sp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5D4E35D4-88B2-B2A7-479B-F09CD65CB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33030" y="5542605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CB70DD6D-90E0-4D0D-BB9E-CD576225D0B4}"/>
              </a:ext>
            </a:extLst>
          </p:cNvPr>
          <p:cNvSpPr txBox="1"/>
          <p:nvPr/>
        </p:nvSpPr>
        <p:spPr>
          <a:xfrm>
            <a:off x="6002305" y="2044757"/>
            <a:ext cx="2068894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Forward transformed telemetry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85397AA-75FC-6824-9137-D17D21403B07}"/>
              </a:ext>
            </a:extLst>
          </p:cNvPr>
          <p:cNvSpPr txBox="1"/>
          <p:nvPr/>
        </p:nvSpPr>
        <p:spPr>
          <a:xfrm>
            <a:off x="9760317" y="2222566"/>
            <a:ext cx="124093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Send telemetry data to destination</a:t>
            </a:r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322B7C0E-C2BB-E2EF-8A85-36F6F2C8E2DD}"/>
              </a:ext>
            </a:extLst>
          </p:cNvPr>
          <p:cNvSpPr/>
          <p:nvPr/>
        </p:nvSpPr>
        <p:spPr bwMode="auto">
          <a:xfrm>
            <a:off x="10241096" y="191784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FD15F5C-D459-6BFA-A736-0F3977FECFBD}"/>
              </a:ext>
            </a:extLst>
          </p:cNvPr>
          <p:cNvCxnSpPr>
            <a:cxnSpLocks/>
            <a:stCxn id="55" idx="0"/>
            <a:endCxn id="10" idx="1"/>
          </p:cNvCxnSpPr>
          <p:nvPr/>
        </p:nvCxnSpPr>
        <p:spPr>
          <a:xfrm rot="16200000" flipV="1">
            <a:off x="5557593" y="-1255318"/>
            <a:ext cx="1765784" cy="9121529"/>
          </a:xfrm>
          <a:prstGeom prst="bentConnector4">
            <a:avLst>
              <a:gd name="adj1" fmla="val 33549"/>
              <a:gd name="adj2" fmla="val 105188"/>
            </a:avLst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7F7D0E4-0C25-E0E3-4D33-DEC45544CC87}"/>
              </a:ext>
            </a:extLst>
          </p:cNvPr>
          <p:cNvSpPr/>
          <p:nvPr/>
        </p:nvSpPr>
        <p:spPr bwMode="auto">
          <a:xfrm>
            <a:off x="1719808" y="1031634"/>
            <a:ext cx="8037402" cy="398231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Data Collection Rule (DCR)</a:t>
            </a:r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3CDDB5B8-AC2E-A348-1D58-2DB2C63477D2}"/>
              </a:ext>
            </a:extLst>
          </p:cNvPr>
          <p:cNvSpPr/>
          <p:nvPr/>
        </p:nvSpPr>
        <p:spPr bwMode="auto">
          <a:xfrm>
            <a:off x="1258903" y="228345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9DEF9C5-0715-B3C5-484D-701ED0E567DF}"/>
              </a:ext>
            </a:extLst>
          </p:cNvPr>
          <p:cNvSpPr txBox="1"/>
          <p:nvPr/>
        </p:nvSpPr>
        <p:spPr>
          <a:xfrm>
            <a:off x="83296" y="2807200"/>
            <a:ext cx="13692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Cloud pipeline accepts the incoming data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66272842-788F-ABA3-4BE5-DA0668EEB6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9720" y="1093087"/>
            <a:ext cx="274320" cy="274320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558884D-3711-43FE-FC59-3444099DB130}"/>
              </a:ext>
            </a:extLst>
          </p:cNvPr>
          <p:cNvCxnSpPr>
            <a:cxnSpLocks/>
          </p:cNvCxnSpPr>
          <p:nvPr/>
        </p:nvCxnSpPr>
        <p:spPr>
          <a:xfrm flipV="1">
            <a:off x="9289801" y="2597902"/>
            <a:ext cx="17095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1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104D-836F-9418-B1D3-EF3A8B99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69E-8AE8-F257-A040-1690F9E2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403719"/>
          </a:xfrm>
        </p:spPr>
        <p:txBody>
          <a:bodyPr/>
          <a:lstStyle/>
          <a:p>
            <a:r>
              <a:rPr lang="en-US" dirty="0"/>
              <a:t>Arc-enabled servers – Azure Key Vault Integration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AE6CE6-A6FB-4F75-3A93-A8568393A87D}"/>
              </a:ext>
            </a:extLst>
          </p:cNvPr>
          <p:cNvGrpSpPr/>
          <p:nvPr/>
        </p:nvGrpSpPr>
        <p:grpSpPr>
          <a:xfrm>
            <a:off x="206362" y="984118"/>
            <a:ext cx="11779274" cy="5134846"/>
            <a:chOff x="206362" y="984118"/>
            <a:chExt cx="11779274" cy="5134846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72291428-D7EE-06C5-46F1-062BEE394773}"/>
                </a:ext>
              </a:extLst>
            </p:cNvPr>
            <p:cNvSpPr/>
            <p:nvPr/>
          </p:nvSpPr>
          <p:spPr bwMode="auto">
            <a:xfrm>
              <a:off x="7242705" y="3135580"/>
              <a:ext cx="4742931" cy="298338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Arc-enabled server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266ADCA1-32F7-7DA4-DF9B-928048BB35A4}"/>
                </a:ext>
              </a:extLst>
            </p:cNvPr>
            <p:cNvSpPr/>
            <p:nvPr/>
          </p:nvSpPr>
          <p:spPr bwMode="auto">
            <a:xfrm>
              <a:off x="7484855" y="3703384"/>
              <a:ext cx="1621802" cy="75000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AKV Extension Background Service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CE7BDAA4-4826-E173-BA5A-FF0F55C21795}"/>
                </a:ext>
              </a:extLst>
            </p:cNvPr>
            <p:cNvSpPr/>
            <p:nvPr/>
          </p:nvSpPr>
          <p:spPr bwMode="auto">
            <a:xfrm>
              <a:off x="10214976" y="3703384"/>
              <a:ext cx="1621802" cy="75000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App/Service</a:t>
              </a:r>
            </a:p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(i.e. Web Server)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7953CA8-176B-AD66-99FE-FCD7839DEC5A}"/>
                </a:ext>
              </a:extLst>
            </p:cNvPr>
            <p:cNvSpPr/>
            <p:nvPr/>
          </p:nvSpPr>
          <p:spPr bwMode="auto">
            <a:xfrm>
              <a:off x="10214976" y="5133438"/>
              <a:ext cx="1621802" cy="75000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Cert Store</a:t>
              </a:r>
            </a:p>
          </p:txBody>
        </p: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8E2810C9-FFEE-DF91-C652-CF9A8FB45B99}"/>
                </a:ext>
              </a:extLst>
            </p:cNvPr>
            <p:cNvCxnSpPr>
              <a:cxnSpLocks/>
              <a:stCxn id="80" idx="2"/>
              <a:endCxn id="86" idx="1"/>
            </p:cNvCxnSpPr>
            <p:nvPr/>
          </p:nvCxnSpPr>
          <p:spPr>
            <a:xfrm rot="16200000" flipH="1">
              <a:off x="8727841" y="4021302"/>
              <a:ext cx="1055053" cy="1919220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93AE1DB-58EB-C923-7061-92E48D4B4153}"/>
                </a:ext>
              </a:extLst>
            </p:cNvPr>
            <p:cNvSpPr txBox="1"/>
            <p:nvPr/>
          </p:nvSpPr>
          <p:spPr>
            <a:xfrm>
              <a:off x="9001667" y="4539497"/>
              <a:ext cx="2150988" cy="5078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/>
                <a:t>App/Service consumes local cert store certificate</a:t>
              </a:r>
            </a:p>
            <a:p>
              <a:r>
                <a:rPr lang="en-US"/>
                <a:t>(as well rebind upon renewal)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5DB451C-6F04-47A2-861B-8EE5DA782FB5}"/>
                </a:ext>
              </a:extLst>
            </p:cNvPr>
            <p:cNvSpPr txBox="1"/>
            <p:nvPr/>
          </p:nvSpPr>
          <p:spPr>
            <a:xfrm>
              <a:off x="7643005" y="5508439"/>
              <a:ext cx="2571971" cy="5078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/>
                <a:t>The certificates and private keys are stored in the local certificate store (Windows) or as files in a directory (Linux)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5E7A56F-D5ED-B70E-C346-342BEB8B3E0F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11025877" y="4453386"/>
              <a:ext cx="0" cy="6800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677FAEE0-F691-5B00-F5CA-77B0F85FBA11}"/>
                </a:ext>
              </a:extLst>
            </p:cNvPr>
            <p:cNvSpPr/>
            <p:nvPr/>
          </p:nvSpPr>
          <p:spPr bwMode="auto">
            <a:xfrm>
              <a:off x="7884276" y="518377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4</a:t>
              </a:r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434F6C88-9F13-B5AE-5415-DBEBAD7703C7}"/>
                </a:ext>
              </a:extLst>
            </p:cNvPr>
            <p:cNvSpPr/>
            <p:nvPr/>
          </p:nvSpPr>
          <p:spPr bwMode="auto">
            <a:xfrm>
              <a:off x="8864507" y="4656251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5</a:t>
              </a:r>
            </a:p>
          </p:txBody>
        </p:sp>
        <p:pic>
          <p:nvPicPr>
            <p:cNvPr id="113" name="Graphic 112" descr="Server icon">
              <a:extLst>
                <a:ext uri="{FF2B5EF4-FFF2-40B4-BE49-F238E27FC236}">
                  <a16:creationId xmlns:a16="http://schemas.microsoft.com/office/drawing/2014/main" id="{09EDB4E9-F9EA-7485-9959-76704BEF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01975" y="3213569"/>
              <a:ext cx="365760" cy="365760"/>
            </a:xfrm>
            <a:prstGeom prst="rect">
              <a:avLst/>
            </a:prstGeom>
          </p:spPr>
        </p:pic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EEE2BD5F-AE35-CC10-6286-D367DE026614}"/>
                </a:ext>
              </a:extLst>
            </p:cNvPr>
            <p:cNvGrpSpPr/>
            <p:nvPr/>
          </p:nvGrpSpPr>
          <p:grpSpPr>
            <a:xfrm>
              <a:off x="2157581" y="4813608"/>
              <a:ext cx="2714775" cy="1305356"/>
              <a:chOff x="4052107" y="3356754"/>
              <a:chExt cx="2714775" cy="1305356"/>
            </a:xfrm>
          </p:grpSpPr>
          <p:sp>
            <p:nvSpPr>
              <p:cNvPr id="1057" name="Rectangle: Rounded Corners 1056">
                <a:extLst>
                  <a:ext uri="{FF2B5EF4-FFF2-40B4-BE49-F238E27FC236}">
                    <a16:creationId xmlns:a16="http://schemas.microsoft.com/office/drawing/2014/main" id="{A36158AC-AFC4-0921-44EC-68768C2665BB}"/>
                  </a:ext>
                </a:extLst>
              </p:cNvPr>
              <p:cNvSpPr/>
              <p:nvPr/>
            </p:nvSpPr>
            <p:spPr bwMode="auto">
              <a:xfrm>
                <a:off x="4052107" y="3356754"/>
                <a:ext cx="2714775" cy="130535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Hybrid Compute resource provider</a:t>
                </a:r>
              </a:p>
            </p:txBody>
          </p:sp>
          <p:sp>
            <p:nvSpPr>
              <p:cNvPr id="1058" name="Rectangle: Rounded Corners 1057">
                <a:extLst>
                  <a:ext uri="{FF2B5EF4-FFF2-40B4-BE49-F238E27FC236}">
                    <a16:creationId xmlns:a16="http://schemas.microsoft.com/office/drawing/2014/main" id="{1089AC33-4AFB-AEF1-A02A-04CAEBB82267}"/>
                  </a:ext>
                </a:extLst>
              </p:cNvPr>
              <p:cNvSpPr/>
              <p:nvPr/>
            </p:nvSpPr>
            <p:spPr bwMode="auto">
              <a:xfrm>
                <a:off x="4529719" y="3829611"/>
                <a:ext cx="1759549" cy="75000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8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2000"/>
                        <a:lumOff val="98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Extension service</a:t>
                </a:r>
              </a:p>
            </p:txBody>
          </p:sp>
        </p:grpSp>
        <p:pic>
          <p:nvPicPr>
            <p:cNvPr id="1061" name="Graphic 1060">
              <a:extLst>
                <a:ext uri="{FF2B5EF4-FFF2-40B4-BE49-F238E27FC236}">
                  <a16:creationId xmlns:a16="http://schemas.microsoft.com/office/drawing/2014/main" id="{2ED4E1F2-08C2-D1BA-CE5B-7BC40098F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2086" y="5617768"/>
              <a:ext cx="365760" cy="365760"/>
            </a:xfrm>
            <a:prstGeom prst="rect">
              <a:avLst/>
            </a:prstGeom>
          </p:spPr>
        </p:pic>
        <p:cxnSp>
          <p:nvCxnSpPr>
            <p:cNvPr id="1062" name="Connector: Elbow 1061">
              <a:extLst>
                <a:ext uri="{FF2B5EF4-FFF2-40B4-BE49-F238E27FC236}">
                  <a16:creationId xmlns:a16="http://schemas.microsoft.com/office/drawing/2014/main" id="{ACB6EFA5-BEAA-ECC8-DE45-F35B36C04A7D}"/>
                </a:ext>
              </a:extLst>
            </p:cNvPr>
            <p:cNvCxnSpPr>
              <a:cxnSpLocks/>
              <a:stCxn id="1057" idx="3"/>
            </p:cNvCxnSpPr>
            <p:nvPr/>
          </p:nvCxnSpPr>
          <p:spPr>
            <a:xfrm flipV="1">
              <a:off x="4872356" y="4308788"/>
              <a:ext cx="2612499" cy="1157498"/>
            </a:xfrm>
            <a:prstGeom prst="bentConnector3">
              <a:avLst>
                <a:gd name="adj1" fmla="val 3971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D98AD19C-FF9E-60F8-928E-8146FD6C5FD4}"/>
                </a:ext>
              </a:extLst>
            </p:cNvPr>
            <p:cNvSpPr/>
            <p:nvPr/>
          </p:nvSpPr>
          <p:spPr>
            <a:xfrm>
              <a:off x="5203194" y="4379706"/>
              <a:ext cx="1753880" cy="5078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900">
                  <a:latin typeface="Segoe UI Semibold"/>
                  <a:cs typeface="Segoe UI" pitchFamily="34" charset="0"/>
                </a:rPr>
                <a:t>Certificates URIs are used as parameters and syncs based on user-defined time intervals</a:t>
              </a:r>
            </a:p>
          </p:txBody>
        </p: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419B84C1-645D-59AD-0901-391A69E3117B}"/>
                </a:ext>
              </a:extLst>
            </p:cNvPr>
            <p:cNvGrpSpPr/>
            <p:nvPr/>
          </p:nvGrpSpPr>
          <p:grpSpPr>
            <a:xfrm>
              <a:off x="5905292" y="4939556"/>
              <a:ext cx="349284" cy="274320"/>
              <a:chOff x="6006210" y="4922629"/>
              <a:chExt cx="349284" cy="274320"/>
            </a:xfrm>
          </p:grpSpPr>
          <p:sp>
            <p:nvSpPr>
              <p:cNvPr id="1073" name="Flowchart: Connector 1072">
                <a:extLst>
                  <a:ext uri="{FF2B5EF4-FFF2-40B4-BE49-F238E27FC236}">
                    <a16:creationId xmlns:a16="http://schemas.microsoft.com/office/drawing/2014/main" id="{D5E939DB-DC12-3179-33B7-E396FDD6006F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2E83214F-EEEC-86AA-EB14-4B6BFB71557C}"/>
                  </a:ext>
                </a:extLst>
              </p:cNvPr>
              <p:cNvSpPr txBox="1"/>
              <p:nvPr/>
            </p:nvSpPr>
            <p:spPr>
              <a:xfrm>
                <a:off x="6006210" y="4928950"/>
                <a:ext cx="349284" cy="2462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00">
                    <a:latin typeface="Segoe UI Semibold"/>
                    <a:cs typeface="Segoe UI" pitchFamily="34" charset="0"/>
                  </a:rPr>
                  <a:t>2b</a:t>
                </a:r>
                <a:endParaRPr lang="en-US" sz="1000"/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73F0A749-2351-50CA-0322-C08A19C3B77A}"/>
                </a:ext>
              </a:extLst>
            </p:cNvPr>
            <p:cNvGrpSpPr/>
            <p:nvPr/>
          </p:nvGrpSpPr>
          <p:grpSpPr>
            <a:xfrm>
              <a:off x="2157581" y="3132748"/>
              <a:ext cx="2714775" cy="1305356"/>
              <a:chOff x="4052107" y="3356754"/>
              <a:chExt cx="2714775" cy="1305356"/>
            </a:xfrm>
          </p:grpSpPr>
          <p:sp>
            <p:nvSpPr>
              <p:cNvPr id="1079" name="Rectangle: Rounded Corners 1078">
                <a:extLst>
                  <a:ext uri="{FF2B5EF4-FFF2-40B4-BE49-F238E27FC236}">
                    <a16:creationId xmlns:a16="http://schemas.microsoft.com/office/drawing/2014/main" id="{2A2D269D-6856-93E2-1FDF-91AA509C6FDE}"/>
                  </a:ext>
                </a:extLst>
              </p:cNvPr>
              <p:cNvSpPr/>
              <p:nvPr/>
            </p:nvSpPr>
            <p:spPr bwMode="auto">
              <a:xfrm>
                <a:off x="4052107" y="3356754"/>
                <a:ext cx="2714775" cy="130535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Azure Key Vault (AKV)</a:t>
                </a:r>
              </a:p>
            </p:txBody>
          </p:sp>
          <p:sp>
            <p:nvSpPr>
              <p:cNvPr id="1080" name="Rectangle: Rounded Corners 1079">
                <a:extLst>
                  <a:ext uri="{FF2B5EF4-FFF2-40B4-BE49-F238E27FC236}">
                    <a16:creationId xmlns:a16="http://schemas.microsoft.com/office/drawing/2014/main" id="{4A83CE2C-6DD8-6400-ED39-60E7DC9513AE}"/>
                  </a:ext>
                </a:extLst>
              </p:cNvPr>
              <p:cNvSpPr/>
              <p:nvPr/>
            </p:nvSpPr>
            <p:spPr bwMode="auto">
              <a:xfrm>
                <a:off x="4529719" y="3829611"/>
                <a:ext cx="1759549" cy="750002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2000"/>
                        <a:lumOff val="98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solidFill>
                      <a:srgbClr val="FFFFFF"/>
                    </a:solidFill>
                    <a:latin typeface="Segoe UI Semibold"/>
                    <a:cs typeface="Segoe UI" pitchFamily="34" charset="0"/>
                  </a:rPr>
                  <a:t>User certificates</a:t>
                </a:r>
              </a:p>
            </p:txBody>
          </p:sp>
        </p:grpSp>
        <p:pic>
          <p:nvPicPr>
            <p:cNvPr id="1082" name="Graphic 1081">
              <a:extLst>
                <a:ext uri="{FF2B5EF4-FFF2-40B4-BE49-F238E27FC236}">
                  <a16:creationId xmlns:a16="http://schemas.microsoft.com/office/drawing/2014/main" id="{FD3FCDA3-1126-56DA-DE28-0DADAE7B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2086" y="3943028"/>
              <a:ext cx="365760" cy="365760"/>
            </a:xfrm>
            <a:prstGeom prst="rect">
              <a:avLst/>
            </a:prstGeom>
          </p:spPr>
        </p:pic>
        <p:pic>
          <p:nvPicPr>
            <p:cNvPr id="1083" name="Graphic 1082">
              <a:extLst>
                <a:ext uri="{FF2B5EF4-FFF2-40B4-BE49-F238E27FC236}">
                  <a16:creationId xmlns:a16="http://schemas.microsoft.com/office/drawing/2014/main" id="{E3156B23-6C54-B77A-270B-0C30EFE4A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03306" y="3191507"/>
              <a:ext cx="365760" cy="365760"/>
            </a:xfrm>
            <a:prstGeom prst="rect">
              <a:avLst/>
            </a:prstGeom>
          </p:spPr>
        </p:pic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71D7EDE6-BB6F-C474-821E-9C8869DFB57F}"/>
                </a:ext>
              </a:extLst>
            </p:cNvPr>
            <p:cNvSpPr/>
            <p:nvPr/>
          </p:nvSpPr>
          <p:spPr>
            <a:xfrm>
              <a:off x="4899904" y="3103773"/>
              <a:ext cx="2363594" cy="923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900">
                  <a:latin typeface="Segoe UI Semibold"/>
                  <a:cs typeface="Segoe UI" pitchFamily="34" charset="0"/>
                </a:rPr>
                <a:t>AKV Extension background service </a:t>
              </a:r>
            </a:p>
            <a:p>
              <a:pPr algn="ctr"/>
              <a:r>
                <a:rPr lang="en-US" sz="900">
                  <a:latin typeface="Segoe UI Semibold"/>
                  <a:cs typeface="Segoe UI" pitchFamily="34" charset="0"/>
                </a:rPr>
                <a:t>retrieve AKV certificates based on interval specified in the extension configuration. </a:t>
              </a:r>
              <a:br>
                <a:rPr lang="en-US" sz="900">
                  <a:latin typeface="Segoe UI Semibold"/>
                  <a:cs typeface="Segoe UI" pitchFamily="34" charset="0"/>
                </a:rPr>
              </a:br>
              <a:r>
                <a:rPr lang="en-US" sz="900">
                  <a:latin typeface="Segoe UI Semibold"/>
                  <a:cs typeface="Segoe UI" pitchFamily="34" charset="0"/>
                </a:rPr>
                <a:t>The AKV agent will then sync down the new certificate and private key automatically at its next sync interval </a:t>
              </a:r>
            </a:p>
          </p:txBody>
        </p:sp>
        <p:cxnSp>
          <p:nvCxnSpPr>
            <p:cNvPr id="1086" name="Connector: Elbow 1085">
              <a:extLst>
                <a:ext uri="{FF2B5EF4-FFF2-40B4-BE49-F238E27FC236}">
                  <a16:creationId xmlns:a16="http://schemas.microsoft.com/office/drawing/2014/main" id="{5F1E4964-AD12-6B85-D3A5-938A3FFA88F1}"/>
                </a:ext>
              </a:extLst>
            </p:cNvPr>
            <p:cNvCxnSpPr>
              <a:cxnSpLocks/>
              <a:stCxn id="1079" idx="3"/>
              <a:endCxn id="80" idx="1"/>
            </p:cNvCxnSpPr>
            <p:nvPr/>
          </p:nvCxnSpPr>
          <p:spPr>
            <a:xfrm>
              <a:off x="4872355" y="3785427"/>
              <a:ext cx="2612500" cy="292959"/>
            </a:xfrm>
            <a:prstGeom prst="bentConnector3">
              <a:avLst>
                <a:gd name="adj1" fmla="val 349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222ABD8E-E874-7543-A09E-012134C73667}"/>
                </a:ext>
              </a:extLst>
            </p:cNvPr>
            <p:cNvGrpSpPr/>
            <p:nvPr/>
          </p:nvGrpSpPr>
          <p:grpSpPr>
            <a:xfrm>
              <a:off x="5905292" y="2826293"/>
              <a:ext cx="349284" cy="274320"/>
              <a:chOff x="6006210" y="4922629"/>
              <a:chExt cx="349284" cy="274320"/>
            </a:xfrm>
          </p:grpSpPr>
          <p:sp>
            <p:nvSpPr>
              <p:cNvPr id="1096" name="Flowchart: Connector 1095">
                <a:extLst>
                  <a:ext uri="{FF2B5EF4-FFF2-40B4-BE49-F238E27FC236}">
                    <a16:creationId xmlns:a16="http://schemas.microsoft.com/office/drawing/2014/main" id="{7DD5EE6D-83FD-3A39-8127-3F0E3C5BD7C1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53AAD7EC-7B7B-8AAB-3842-0F80E161EA74}"/>
                  </a:ext>
                </a:extLst>
              </p:cNvPr>
              <p:cNvSpPr txBox="1"/>
              <p:nvPr/>
            </p:nvSpPr>
            <p:spPr>
              <a:xfrm>
                <a:off x="6006210" y="4928950"/>
                <a:ext cx="349284" cy="2462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00">
                    <a:latin typeface="Segoe UI Semibold"/>
                    <a:cs typeface="Segoe UI" pitchFamily="34" charset="0"/>
                  </a:rPr>
                  <a:t>3b</a:t>
                </a:r>
                <a:endParaRPr lang="en-US" sz="1000"/>
              </a:p>
            </p:txBody>
          </p:sp>
        </p:grpSp>
        <p:sp>
          <p:nvSpPr>
            <p:cNvPr id="1100" name="Rectangle: Rounded Corners 1099">
              <a:extLst>
                <a:ext uri="{FF2B5EF4-FFF2-40B4-BE49-F238E27FC236}">
                  <a16:creationId xmlns:a16="http://schemas.microsoft.com/office/drawing/2014/main" id="{048C3ADE-8DF4-C9A3-7C52-8FCE922EF0E6}"/>
                </a:ext>
              </a:extLst>
            </p:cNvPr>
            <p:cNvSpPr/>
            <p:nvPr/>
          </p:nvSpPr>
          <p:spPr bwMode="auto">
            <a:xfrm>
              <a:off x="7484854" y="1448689"/>
              <a:ext cx="1618488" cy="750002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Microsoft Entra ID</a:t>
              </a:r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80F0120B-8D42-3376-88A1-1587532BBD80}"/>
                </a:ext>
              </a:extLst>
            </p:cNvPr>
            <p:cNvSpPr/>
            <p:nvPr/>
          </p:nvSpPr>
          <p:spPr>
            <a:xfrm>
              <a:off x="8294099" y="2424885"/>
              <a:ext cx="2150837" cy="5078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900">
                  <a:latin typeface="Segoe UI Semibold"/>
                  <a:cs typeface="Segoe UI" pitchFamily="34" charset="0"/>
                </a:rPr>
                <a:t>AKV Extension background service request for a Managed Identity token in order to retrieve certificates</a:t>
              </a:r>
            </a:p>
          </p:txBody>
        </p:sp>
        <p:cxnSp>
          <p:nvCxnSpPr>
            <p:cNvPr id="1105" name="Straight Arrow Connector 1104">
              <a:extLst>
                <a:ext uri="{FF2B5EF4-FFF2-40B4-BE49-F238E27FC236}">
                  <a16:creationId xmlns:a16="http://schemas.microsoft.com/office/drawing/2014/main" id="{1A93F6CA-0B43-800A-7EA7-A0CBC8144827}"/>
                </a:ext>
              </a:extLst>
            </p:cNvPr>
            <p:cNvCxnSpPr>
              <a:endCxn id="1100" idx="2"/>
            </p:cNvCxnSpPr>
            <p:nvPr/>
          </p:nvCxnSpPr>
          <p:spPr>
            <a:xfrm flipH="1" flipV="1">
              <a:off x="8294098" y="2198692"/>
              <a:ext cx="1658" cy="15046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6" name="Group 1105">
              <a:extLst>
                <a:ext uri="{FF2B5EF4-FFF2-40B4-BE49-F238E27FC236}">
                  <a16:creationId xmlns:a16="http://schemas.microsoft.com/office/drawing/2014/main" id="{7EA1AFF2-92C6-A787-2BA8-43AA3EFF56B4}"/>
                </a:ext>
              </a:extLst>
            </p:cNvPr>
            <p:cNvGrpSpPr/>
            <p:nvPr/>
          </p:nvGrpSpPr>
          <p:grpSpPr>
            <a:xfrm>
              <a:off x="10372760" y="2553581"/>
              <a:ext cx="349284" cy="274320"/>
              <a:chOff x="6006210" y="4922629"/>
              <a:chExt cx="349284" cy="274320"/>
            </a:xfrm>
          </p:grpSpPr>
          <p:sp>
            <p:nvSpPr>
              <p:cNvPr id="1107" name="Flowchart: Connector 1106">
                <a:extLst>
                  <a:ext uri="{FF2B5EF4-FFF2-40B4-BE49-F238E27FC236}">
                    <a16:creationId xmlns:a16="http://schemas.microsoft.com/office/drawing/2014/main" id="{CD6B53FF-67F3-655F-635B-8EED891D23A4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108" name="TextBox 1107">
                <a:extLst>
                  <a:ext uri="{FF2B5EF4-FFF2-40B4-BE49-F238E27FC236}">
                    <a16:creationId xmlns:a16="http://schemas.microsoft.com/office/drawing/2014/main" id="{006B5519-09BB-2422-84EC-0C03D2D49311}"/>
                  </a:ext>
                </a:extLst>
              </p:cNvPr>
              <p:cNvSpPr txBox="1"/>
              <p:nvPr/>
            </p:nvSpPr>
            <p:spPr>
              <a:xfrm>
                <a:off x="6006210" y="4928950"/>
                <a:ext cx="349284" cy="2462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00">
                    <a:latin typeface="Segoe UI Semibold"/>
                    <a:cs typeface="Segoe UI" pitchFamily="34" charset="0"/>
                  </a:rPr>
                  <a:t>3a</a:t>
                </a:r>
                <a:endParaRPr lang="en-US" sz="1000"/>
              </a:p>
            </p:txBody>
          </p:sp>
        </p:grp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F2189F11-6F6F-E9BC-304C-A2477DEED551}"/>
                </a:ext>
              </a:extLst>
            </p:cNvPr>
            <p:cNvSpPr/>
            <p:nvPr/>
          </p:nvSpPr>
          <p:spPr>
            <a:xfrm>
              <a:off x="4305886" y="1845805"/>
              <a:ext cx="2957613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900">
                  <a:latin typeface="Segoe UI Semibold"/>
                  <a:cs typeface="Segoe UI" pitchFamily="34" charset="0"/>
                </a:rPr>
                <a:t>AKV is configured with Azure Managed Identity for allowing the Arc-enabled server to access certificates  </a:t>
              </a:r>
            </a:p>
          </p:txBody>
        </p:sp>
        <p:cxnSp>
          <p:nvCxnSpPr>
            <p:cNvPr id="1111" name="Connector: Elbow 1110">
              <a:extLst>
                <a:ext uri="{FF2B5EF4-FFF2-40B4-BE49-F238E27FC236}">
                  <a16:creationId xmlns:a16="http://schemas.microsoft.com/office/drawing/2014/main" id="{D3FA5490-4BC2-439F-1CD7-B680C303AEA5}"/>
                </a:ext>
              </a:extLst>
            </p:cNvPr>
            <p:cNvCxnSpPr>
              <a:cxnSpLocks/>
              <a:endCxn id="1100" idx="1"/>
            </p:cNvCxnSpPr>
            <p:nvPr/>
          </p:nvCxnSpPr>
          <p:spPr>
            <a:xfrm flipV="1">
              <a:off x="4047323" y="1823690"/>
              <a:ext cx="3437531" cy="1309058"/>
            </a:xfrm>
            <a:prstGeom prst="bentConnector3">
              <a:avLst>
                <a:gd name="adj1" fmla="val 4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4" name="Group 1113">
              <a:extLst>
                <a:ext uri="{FF2B5EF4-FFF2-40B4-BE49-F238E27FC236}">
                  <a16:creationId xmlns:a16="http://schemas.microsoft.com/office/drawing/2014/main" id="{8F63566C-995C-A290-6D0A-CFF05DFD4730}"/>
                </a:ext>
              </a:extLst>
            </p:cNvPr>
            <p:cNvGrpSpPr/>
            <p:nvPr/>
          </p:nvGrpSpPr>
          <p:grpSpPr>
            <a:xfrm>
              <a:off x="4047323" y="1893310"/>
              <a:ext cx="349284" cy="274320"/>
              <a:chOff x="6006210" y="4922629"/>
              <a:chExt cx="349284" cy="274320"/>
            </a:xfrm>
          </p:grpSpPr>
          <p:sp>
            <p:nvSpPr>
              <p:cNvPr id="1115" name="Flowchart: Connector 1114">
                <a:extLst>
                  <a:ext uri="{FF2B5EF4-FFF2-40B4-BE49-F238E27FC236}">
                    <a16:creationId xmlns:a16="http://schemas.microsoft.com/office/drawing/2014/main" id="{32B17ACF-0059-ED93-68ED-C6A1EA2ECD34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116" name="TextBox 1115">
                <a:extLst>
                  <a:ext uri="{FF2B5EF4-FFF2-40B4-BE49-F238E27FC236}">
                    <a16:creationId xmlns:a16="http://schemas.microsoft.com/office/drawing/2014/main" id="{D8BF8DD9-FE18-ABD8-FF0A-1B3A033158D1}"/>
                  </a:ext>
                </a:extLst>
              </p:cNvPr>
              <p:cNvSpPr txBox="1"/>
              <p:nvPr/>
            </p:nvSpPr>
            <p:spPr>
              <a:xfrm>
                <a:off x="6006210" y="4928950"/>
                <a:ext cx="349284" cy="2462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00">
                    <a:latin typeface="Segoe UI Semibold"/>
                    <a:cs typeface="Segoe UI" pitchFamily="34" charset="0"/>
                  </a:rPr>
                  <a:t>1b</a:t>
                </a:r>
                <a:endParaRPr lang="en-US" sz="1000"/>
              </a:p>
            </p:txBody>
          </p:sp>
        </p:grpSp>
        <p:sp>
          <p:nvSpPr>
            <p:cNvPr id="1119" name="Rectangle: Rounded Corners 1118">
              <a:extLst>
                <a:ext uri="{FF2B5EF4-FFF2-40B4-BE49-F238E27FC236}">
                  <a16:creationId xmlns:a16="http://schemas.microsoft.com/office/drawing/2014/main" id="{1C253D14-DB2E-3348-31CB-291B3B42D967}"/>
                </a:ext>
              </a:extLst>
            </p:cNvPr>
            <p:cNvSpPr/>
            <p:nvPr/>
          </p:nvSpPr>
          <p:spPr bwMode="auto">
            <a:xfrm>
              <a:off x="2157581" y="1105304"/>
              <a:ext cx="2714775" cy="49740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Public Key Infrastructure (PKI)</a:t>
              </a:r>
            </a:p>
          </p:txBody>
        </p:sp>
        <p:pic>
          <p:nvPicPr>
            <p:cNvPr id="1122" name="Graphic 1121">
              <a:extLst>
                <a:ext uri="{FF2B5EF4-FFF2-40B4-BE49-F238E27FC236}">
                  <a16:creationId xmlns:a16="http://schemas.microsoft.com/office/drawing/2014/main" id="{B96A17BE-33B1-D8AC-87B7-627EC73E3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03306" y="1170747"/>
              <a:ext cx="365760" cy="365760"/>
            </a:xfrm>
            <a:prstGeom prst="rect">
              <a:avLst/>
            </a:prstGeom>
          </p:spPr>
        </p:pic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3A479482-66CA-D5CD-9362-864E701B4A51}"/>
                </a:ext>
              </a:extLst>
            </p:cNvPr>
            <p:cNvSpPr txBox="1"/>
            <p:nvPr/>
          </p:nvSpPr>
          <p:spPr>
            <a:xfrm>
              <a:off x="1845817" y="2100122"/>
              <a:ext cx="1686206" cy="6463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r>
                <a:rPr lang="en-US"/>
                <a:t>Upon renewal time, the certificates are renewed only in AKV (renewed PKI certs can be uploaded as well)</a:t>
              </a:r>
            </a:p>
          </p:txBody>
        </p:sp>
        <p:cxnSp>
          <p:nvCxnSpPr>
            <p:cNvPr id="1129" name="Straight Arrow Connector 1128">
              <a:extLst>
                <a:ext uri="{FF2B5EF4-FFF2-40B4-BE49-F238E27FC236}">
                  <a16:creationId xmlns:a16="http://schemas.microsoft.com/office/drawing/2014/main" id="{D1B0B224-A408-57FA-54C1-E11333E7A6CB}"/>
                </a:ext>
              </a:extLst>
            </p:cNvPr>
            <p:cNvCxnSpPr>
              <a:cxnSpLocks/>
              <a:stCxn id="1119" idx="2"/>
              <a:endCxn id="1079" idx="0"/>
            </p:cNvCxnSpPr>
            <p:nvPr/>
          </p:nvCxnSpPr>
          <p:spPr>
            <a:xfrm>
              <a:off x="3514968" y="1602712"/>
              <a:ext cx="0" cy="15300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2" name="Flowchart: Connector 1131">
              <a:extLst>
                <a:ext uri="{FF2B5EF4-FFF2-40B4-BE49-F238E27FC236}">
                  <a16:creationId xmlns:a16="http://schemas.microsoft.com/office/drawing/2014/main" id="{5FD60646-64E8-9AC6-DC2A-B4685D1A13AE}"/>
                </a:ext>
              </a:extLst>
            </p:cNvPr>
            <p:cNvSpPr/>
            <p:nvPr/>
          </p:nvSpPr>
          <p:spPr bwMode="auto">
            <a:xfrm>
              <a:off x="2498032" y="1806850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6</a:t>
              </a:r>
            </a:p>
          </p:txBody>
        </p:sp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8C652D82-EA34-C4DE-FC01-DB0EE23D3A41}"/>
                </a:ext>
              </a:extLst>
            </p:cNvPr>
            <p:cNvGrpSpPr/>
            <p:nvPr/>
          </p:nvGrpSpPr>
          <p:grpSpPr>
            <a:xfrm>
              <a:off x="206362" y="984118"/>
              <a:ext cx="556358" cy="739020"/>
              <a:chOff x="482946" y="1555462"/>
              <a:chExt cx="556358" cy="739020"/>
            </a:xfrm>
          </p:grpSpPr>
          <p:pic>
            <p:nvPicPr>
              <p:cNvPr id="1133" name="Graphic 1132" descr="User">
                <a:extLst>
                  <a:ext uri="{FF2B5EF4-FFF2-40B4-BE49-F238E27FC236}">
                    <a16:creationId xmlns:a16="http://schemas.microsoft.com/office/drawing/2014/main" id="{93ADB581-3508-665C-3855-3C5159E76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82946" y="1555462"/>
                <a:ext cx="550979" cy="550979"/>
              </a:xfrm>
              <a:prstGeom prst="rect">
                <a:avLst/>
              </a:prstGeom>
            </p:spPr>
          </p:pic>
          <p:sp>
            <p:nvSpPr>
              <p:cNvPr id="1134" name="TextBox 1133">
                <a:extLst>
                  <a:ext uri="{FF2B5EF4-FFF2-40B4-BE49-F238E27FC236}">
                    <a16:creationId xmlns:a16="http://schemas.microsoft.com/office/drawing/2014/main" id="{758DC8AE-92C0-BC24-771C-C235D88BAE8D}"/>
                  </a:ext>
                </a:extLst>
              </p:cNvPr>
              <p:cNvSpPr txBox="1"/>
              <p:nvPr/>
            </p:nvSpPr>
            <p:spPr>
              <a:xfrm>
                <a:off x="488324" y="2063650"/>
                <a:ext cx="550980" cy="2308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 defTabSz="914473">
                  <a:defRPr/>
                </a:pPr>
                <a:r>
                  <a:rPr lang="en-US" sz="900">
                    <a:latin typeface="Segoe UI Semibold"/>
                    <a:cs typeface="Segoe UI" pitchFamily="34" charset="0"/>
                  </a:rPr>
                  <a:t>ITOps</a:t>
                </a:r>
              </a:p>
            </p:txBody>
          </p:sp>
        </p:grp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C5CFFC06-C91C-C456-831D-D4BFB434F519}"/>
                </a:ext>
              </a:extLst>
            </p:cNvPr>
            <p:cNvSpPr/>
            <p:nvPr/>
          </p:nvSpPr>
          <p:spPr>
            <a:xfrm>
              <a:off x="433869" y="5036172"/>
              <a:ext cx="1687875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900">
                  <a:latin typeface="Segoe UI Semibold"/>
                  <a:cs typeface="Segoe UI" pitchFamily="34" charset="0"/>
                </a:rPr>
                <a:t>AKV extension is deployed on the Arc-enabled server</a:t>
              </a:r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B0DD3B62-9718-B266-72DB-E1029E0D1743}"/>
                </a:ext>
              </a:extLst>
            </p:cNvPr>
            <p:cNvSpPr/>
            <p:nvPr/>
          </p:nvSpPr>
          <p:spPr>
            <a:xfrm>
              <a:off x="592069" y="3357389"/>
              <a:ext cx="1422696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900">
                  <a:latin typeface="Segoe UI Semibold"/>
                  <a:cs typeface="Segoe UI" pitchFamily="34" charset="0"/>
                </a:rPr>
                <a:t>IT Ops administrator deploy Azure Key Vault</a:t>
              </a:r>
            </a:p>
          </p:txBody>
        </p:sp>
        <p:cxnSp>
          <p:nvCxnSpPr>
            <p:cNvPr id="1140" name="Connector: Elbow 1139">
              <a:extLst>
                <a:ext uri="{FF2B5EF4-FFF2-40B4-BE49-F238E27FC236}">
                  <a16:creationId xmlns:a16="http://schemas.microsoft.com/office/drawing/2014/main" id="{71F0FFBD-D677-43A8-D210-B37971CC1D45}"/>
                </a:ext>
              </a:extLst>
            </p:cNvPr>
            <p:cNvCxnSpPr>
              <a:cxnSpLocks/>
              <a:endCxn id="1079" idx="1"/>
            </p:cNvCxnSpPr>
            <p:nvPr/>
          </p:nvCxnSpPr>
          <p:spPr>
            <a:xfrm rot="16200000" flipH="1">
              <a:off x="331969" y="1959815"/>
              <a:ext cx="2062290" cy="158893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ctor: Elbow 1146">
              <a:extLst>
                <a:ext uri="{FF2B5EF4-FFF2-40B4-BE49-F238E27FC236}">
                  <a16:creationId xmlns:a16="http://schemas.microsoft.com/office/drawing/2014/main" id="{40C795D2-9F49-4A13-1623-6485FDB22739}"/>
                </a:ext>
              </a:extLst>
            </p:cNvPr>
            <p:cNvCxnSpPr>
              <a:cxnSpLocks/>
              <a:endCxn id="1057" idx="1"/>
            </p:cNvCxnSpPr>
            <p:nvPr/>
          </p:nvCxnSpPr>
          <p:spPr>
            <a:xfrm rot="16200000" flipH="1">
              <a:off x="-593011" y="2715695"/>
              <a:ext cx="3743150" cy="175803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1" name="Group 1150">
              <a:extLst>
                <a:ext uri="{FF2B5EF4-FFF2-40B4-BE49-F238E27FC236}">
                  <a16:creationId xmlns:a16="http://schemas.microsoft.com/office/drawing/2014/main" id="{BD206A21-3744-3CC9-D456-95CBA59B94D2}"/>
                </a:ext>
              </a:extLst>
            </p:cNvPr>
            <p:cNvGrpSpPr/>
            <p:nvPr/>
          </p:nvGrpSpPr>
          <p:grpSpPr>
            <a:xfrm>
              <a:off x="1128782" y="3078835"/>
              <a:ext cx="349284" cy="274320"/>
              <a:chOff x="6006210" y="4922629"/>
              <a:chExt cx="349284" cy="274320"/>
            </a:xfrm>
          </p:grpSpPr>
          <p:sp>
            <p:nvSpPr>
              <p:cNvPr id="1152" name="Flowchart: Connector 1151">
                <a:extLst>
                  <a:ext uri="{FF2B5EF4-FFF2-40B4-BE49-F238E27FC236}">
                    <a16:creationId xmlns:a16="http://schemas.microsoft.com/office/drawing/2014/main" id="{59CC4971-1BB3-2CD3-4DE2-C73D2F8CA8D0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153" name="TextBox 1152">
                <a:extLst>
                  <a:ext uri="{FF2B5EF4-FFF2-40B4-BE49-F238E27FC236}">
                    <a16:creationId xmlns:a16="http://schemas.microsoft.com/office/drawing/2014/main" id="{A0DF6576-C711-2F06-424E-845E0FB9130F}"/>
                  </a:ext>
                </a:extLst>
              </p:cNvPr>
              <p:cNvSpPr txBox="1"/>
              <p:nvPr/>
            </p:nvSpPr>
            <p:spPr>
              <a:xfrm>
                <a:off x="6006210" y="4928950"/>
                <a:ext cx="349284" cy="2462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00">
                    <a:latin typeface="Segoe UI Semibold"/>
                    <a:cs typeface="Segoe UI" pitchFamily="34" charset="0"/>
                  </a:rPr>
                  <a:t>1a</a:t>
                </a:r>
                <a:endParaRPr lang="en-US" sz="1000"/>
              </a:p>
            </p:txBody>
          </p:sp>
        </p:grpSp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DD56AD9E-D8A9-A374-F678-EDA65AE5AF48}"/>
                </a:ext>
              </a:extLst>
            </p:cNvPr>
            <p:cNvGrpSpPr/>
            <p:nvPr/>
          </p:nvGrpSpPr>
          <p:grpSpPr>
            <a:xfrm>
              <a:off x="1107128" y="4750377"/>
              <a:ext cx="349284" cy="274320"/>
              <a:chOff x="6006210" y="4922629"/>
              <a:chExt cx="349284" cy="274320"/>
            </a:xfrm>
          </p:grpSpPr>
          <p:sp>
            <p:nvSpPr>
              <p:cNvPr id="1155" name="Flowchart: Connector 1154">
                <a:extLst>
                  <a:ext uri="{FF2B5EF4-FFF2-40B4-BE49-F238E27FC236}">
                    <a16:creationId xmlns:a16="http://schemas.microsoft.com/office/drawing/2014/main" id="{8D6ADB45-A8BE-E94F-5743-FDB57A3EED6A}"/>
                  </a:ext>
                </a:extLst>
              </p:cNvPr>
              <p:cNvSpPr/>
              <p:nvPr/>
            </p:nvSpPr>
            <p:spPr bwMode="auto">
              <a:xfrm>
                <a:off x="6043692" y="4922629"/>
                <a:ext cx="274320" cy="274320"/>
              </a:xfrm>
              <a:prstGeom prst="flowChartConnector">
                <a:avLst/>
              </a:prstGeom>
              <a:solidFill>
                <a:schemeClr val="accent4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A59BFAFC-A5CB-EC9D-614E-E4E46AAFFF6E}"/>
                  </a:ext>
                </a:extLst>
              </p:cNvPr>
              <p:cNvSpPr txBox="1"/>
              <p:nvPr/>
            </p:nvSpPr>
            <p:spPr>
              <a:xfrm>
                <a:off x="6006210" y="4928950"/>
                <a:ext cx="349284" cy="2462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000">
                    <a:latin typeface="Segoe UI Semibold"/>
                    <a:cs typeface="Segoe UI" pitchFamily="34" charset="0"/>
                  </a:rPr>
                  <a:t>2a</a:t>
                </a:r>
                <a:endParaRPr lang="en-US" sz="1000"/>
              </a:p>
            </p:txBody>
          </p:sp>
        </p:grp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7A0C12B5-09A3-C0A4-026A-96423C494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1218" y="179514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lang="en-US" sz="2200" dirty="0"/>
              <a:t>Multicloud connector enabled by Azure Arc – Solution architecture</a:t>
            </a:r>
            <a:endParaRPr lang="en-US" sz="2200" spc="-50" dirty="0">
              <a:latin typeface="Segoe UI Semibold (Headings)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0409E5-A879-3E11-A756-F838D15E747F}"/>
              </a:ext>
            </a:extLst>
          </p:cNvPr>
          <p:cNvSpPr/>
          <p:nvPr/>
        </p:nvSpPr>
        <p:spPr bwMode="auto">
          <a:xfrm>
            <a:off x="245587" y="1575772"/>
            <a:ext cx="11700825" cy="214098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4632C7-8AC2-20C8-2732-19134469CDA3}"/>
              </a:ext>
            </a:extLst>
          </p:cNvPr>
          <p:cNvSpPr/>
          <p:nvPr/>
        </p:nvSpPr>
        <p:spPr bwMode="auto">
          <a:xfrm>
            <a:off x="245588" y="4134921"/>
            <a:ext cx="11700825" cy="2674390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50FEC-8EEF-B8EA-119C-10EA6C4E9262}"/>
              </a:ext>
            </a:extLst>
          </p:cNvPr>
          <p:cNvSpPr txBox="1"/>
          <p:nvPr/>
        </p:nvSpPr>
        <p:spPr>
          <a:xfrm>
            <a:off x="245587" y="4519786"/>
            <a:ext cx="868680" cy="489365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AWS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540C0-3FCA-0FF0-5845-0026C66CDA70}"/>
              </a:ext>
            </a:extLst>
          </p:cNvPr>
          <p:cNvSpPr txBox="1"/>
          <p:nvPr/>
        </p:nvSpPr>
        <p:spPr>
          <a:xfrm>
            <a:off x="252465" y="5525877"/>
            <a:ext cx="867746" cy="489365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AWS Resources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243D7D-FD5C-FF72-8D0E-9A1494ACFE02}"/>
              </a:ext>
            </a:extLst>
          </p:cNvPr>
          <p:cNvSpPr/>
          <p:nvPr/>
        </p:nvSpPr>
        <p:spPr bwMode="auto">
          <a:xfrm>
            <a:off x="9346052" y="4361841"/>
            <a:ext cx="912274" cy="1828800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Additional AWS services integration with Multicloud connector enabled by Azure Arc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15E32-1BC5-89B3-4A85-24EF7BB4F0FA}"/>
              </a:ext>
            </a:extLst>
          </p:cNvPr>
          <p:cNvGrpSpPr/>
          <p:nvPr/>
        </p:nvGrpSpPr>
        <p:grpSpPr>
          <a:xfrm>
            <a:off x="1132205" y="4373705"/>
            <a:ext cx="1575880" cy="1826039"/>
            <a:chOff x="964012" y="4623332"/>
            <a:chExt cx="1575880" cy="182603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50075E-5349-9E08-92A1-F4586C561ABC}"/>
                </a:ext>
              </a:extLst>
            </p:cNvPr>
            <p:cNvSpPr/>
            <p:nvPr/>
          </p:nvSpPr>
          <p:spPr bwMode="auto">
            <a:xfrm>
              <a:off x="964012" y="5465264"/>
              <a:ext cx="1575880" cy="98410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B9C169A-7041-BB60-E9A4-70418B5BC9C3}"/>
                </a:ext>
              </a:extLst>
            </p:cNvPr>
            <p:cNvSpPr/>
            <p:nvPr/>
          </p:nvSpPr>
          <p:spPr bwMode="auto">
            <a:xfrm>
              <a:off x="964012" y="4623332"/>
              <a:ext cx="1575880" cy="77372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EC2</a:t>
              </a:r>
            </a:p>
          </p:txBody>
        </p:sp>
        <p:pic>
          <p:nvPicPr>
            <p:cNvPr id="19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8CDCF1E-42F0-F156-EB38-192A04D21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1573132" y="4937074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Graphic 21" descr="EC2 instance contents group icon. ">
              <a:extLst>
                <a:ext uri="{FF2B5EF4-FFF2-40B4-BE49-F238E27FC236}">
                  <a16:creationId xmlns:a16="http://schemas.microsoft.com/office/drawing/2014/main" id="{C7F518F1-5576-63FA-CEBC-EF7205683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75696" y="5643635"/>
              <a:ext cx="365760" cy="36576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061FE-F8CA-20EE-5398-FE71387E390A}"/>
                </a:ext>
              </a:extLst>
            </p:cNvPr>
            <p:cNvSpPr txBox="1"/>
            <p:nvPr/>
          </p:nvSpPr>
          <p:spPr>
            <a:xfrm>
              <a:off x="997626" y="6025828"/>
              <a:ext cx="721900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Instances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6" name="Graphic 25" descr="Public subnet group icon. ">
              <a:extLst>
                <a:ext uri="{FF2B5EF4-FFF2-40B4-BE49-F238E27FC236}">
                  <a16:creationId xmlns:a16="http://schemas.microsoft.com/office/drawing/2014/main" id="{DE011517-9F91-DB2A-A36A-318E1E432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994068" y="5646426"/>
              <a:ext cx="365760" cy="36576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018436-248B-5F67-8406-5B302B5EA4A9}"/>
                </a:ext>
              </a:extLst>
            </p:cNvPr>
            <p:cNvSpPr txBox="1"/>
            <p:nvPr/>
          </p:nvSpPr>
          <p:spPr>
            <a:xfrm>
              <a:off x="1847618" y="6025828"/>
              <a:ext cx="658659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Subnets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867338-D106-6D19-9FB5-0A21D969FEAE}"/>
              </a:ext>
            </a:extLst>
          </p:cNvPr>
          <p:cNvGrpSpPr/>
          <p:nvPr/>
        </p:nvGrpSpPr>
        <p:grpSpPr>
          <a:xfrm>
            <a:off x="2779805" y="4373705"/>
            <a:ext cx="1575880" cy="1826039"/>
            <a:chOff x="2691753" y="4623331"/>
            <a:chExt cx="1575880" cy="182603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011F718-FE7C-C08D-1363-2B1AD70FEF7E}"/>
                </a:ext>
              </a:extLst>
            </p:cNvPr>
            <p:cNvSpPr/>
            <p:nvPr/>
          </p:nvSpPr>
          <p:spPr bwMode="auto">
            <a:xfrm>
              <a:off x="2691753" y="5465263"/>
              <a:ext cx="1575880" cy="98410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ED8FBA3-EF4A-FB98-B9AD-DC0A1FDCBB30}"/>
                </a:ext>
              </a:extLst>
            </p:cNvPr>
            <p:cNvSpPr/>
            <p:nvPr/>
          </p:nvSpPr>
          <p:spPr bwMode="auto">
            <a:xfrm>
              <a:off x="2691753" y="4623331"/>
              <a:ext cx="1575880" cy="77372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S3</a:t>
              </a:r>
            </a:p>
          </p:txBody>
        </p:sp>
        <p:pic>
          <p:nvPicPr>
            <p:cNvPr id="40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AE1B4C6F-B15A-1298-CC1D-AA5FEDD63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3296813" y="4942085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4C1B3AB-3492-BD94-18D8-8C4782F02785}"/>
                </a:ext>
              </a:extLst>
            </p:cNvPr>
            <p:cNvGrpSpPr/>
            <p:nvPr/>
          </p:nvGrpSpPr>
          <p:grpSpPr>
            <a:xfrm>
              <a:off x="2705767" y="5643635"/>
              <a:ext cx="1453317" cy="776661"/>
              <a:chOff x="2667984" y="5643635"/>
              <a:chExt cx="1453317" cy="776661"/>
            </a:xfrm>
          </p:grpSpPr>
          <p:pic>
            <p:nvPicPr>
              <p:cNvPr id="46" name="Graphic 45" descr="Access points resource icon for the Amazon S3 service..">
                <a:extLst>
                  <a:ext uri="{FF2B5EF4-FFF2-40B4-BE49-F238E27FC236}">
                    <a16:creationId xmlns:a16="http://schemas.microsoft.com/office/drawing/2014/main" id="{D8AFBF06-AB02-6CCC-18B2-956C2D0A1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653170" y="5643635"/>
                <a:ext cx="365760" cy="36576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0778EF-4C73-32A5-2AAA-BF13700C7672}"/>
                  </a:ext>
                </a:extLst>
              </p:cNvPr>
              <p:cNvSpPr txBox="1"/>
              <p:nvPr/>
            </p:nvSpPr>
            <p:spPr>
              <a:xfrm>
                <a:off x="3550799" y="6020186"/>
                <a:ext cx="570502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  <a:latin typeface="Segoe UI Semibold"/>
                  </a:defRPr>
                </a:lvl1pPr>
              </a:lstStyle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Access points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pic>
            <p:nvPicPr>
              <p:cNvPr id="48" name="Graphic 47" descr="General purpose bucket resource icon for the Amazon S3 service.">
                <a:extLst>
                  <a:ext uri="{FF2B5EF4-FFF2-40B4-BE49-F238E27FC236}">
                    <a16:creationId xmlns:a16="http://schemas.microsoft.com/office/drawing/2014/main" id="{330017AE-3B0D-3CB3-F8F8-2014D8F19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873152" y="5643635"/>
                <a:ext cx="365760" cy="36576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5A9DC4-4A6F-4D22-17CD-08370DEDB0EE}"/>
                  </a:ext>
                </a:extLst>
              </p:cNvPr>
              <p:cNvSpPr txBox="1"/>
              <p:nvPr/>
            </p:nvSpPr>
            <p:spPr>
              <a:xfrm>
                <a:off x="2667984" y="6026200"/>
                <a:ext cx="775244" cy="2462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  <a:latin typeface="Segoe UI Semibold"/>
                  </a:defRPr>
                </a:lvl1pPr>
              </a:lstStyle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Buckets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9E136AE-24F6-3CF9-FF62-D8AC49159FAB}"/>
              </a:ext>
            </a:extLst>
          </p:cNvPr>
          <p:cNvGrpSpPr/>
          <p:nvPr/>
        </p:nvGrpSpPr>
        <p:grpSpPr>
          <a:xfrm>
            <a:off x="4420861" y="4364603"/>
            <a:ext cx="1575880" cy="1835140"/>
            <a:chOff x="4270918" y="4614230"/>
            <a:chExt cx="1575880" cy="183514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69F50A7-D387-EF76-AC97-10C06BE0F817}"/>
                </a:ext>
              </a:extLst>
            </p:cNvPr>
            <p:cNvSpPr/>
            <p:nvPr/>
          </p:nvSpPr>
          <p:spPr bwMode="auto">
            <a:xfrm>
              <a:off x="4270918" y="5465263"/>
              <a:ext cx="1575880" cy="98410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47FA4C5-CA0B-19A4-61F1-0AD22DCF5A17}"/>
                </a:ext>
              </a:extLst>
            </p:cNvPr>
            <p:cNvSpPr/>
            <p:nvPr/>
          </p:nvSpPr>
          <p:spPr bwMode="auto">
            <a:xfrm>
              <a:off x="4270918" y="4614230"/>
              <a:ext cx="1575880" cy="7815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RDS</a:t>
              </a:r>
            </a:p>
          </p:txBody>
        </p:sp>
        <p:pic>
          <p:nvPicPr>
            <p:cNvPr id="66" name="Graphic 6" descr="Amazon Relational Database Service (Amazon RDS) service icon.">
              <a:extLst>
                <a:ext uri="{FF2B5EF4-FFF2-40B4-BE49-F238E27FC236}">
                  <a16:creationId xmlns:a16="http://schemas.microsoft.com/office/drawing/2014/main" id="{CE1ECE83-51EA-9B53-9286-F271DB20E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 bwMode="auto">
            <a:xfrm>
              <a:off x="4872315" y="4942086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8C83CB-C6A8-FF3B-15EB-8C76347AE38D}"/>
                </a:ext>
              </a:extLst>
            </p:cNvPr>
            <p:cNvGrpSpPr/>
            <p:nvPr/>
          </p:nvGrpSpPr>
          <p:grpSpPr>
            <a:xfrm>
              <a:off x="4304976" y="5639241"/>
              <a:ext cx="1515093" cy="781056"/>
              <a:chOff x="4304976" y="5639241"/>
              <a:chExt cx="1515093" cy="781056"/>
            </a:xfrm>
          </p:grpSpPr>
          <p:pic>
            <p:nvPicPr>
              <p:cNvPr id="69" name="Graphic 68" descr="Multi-AZ DB cluster resource icon for the Amazon RDS service.">
                <a:extLst>
                  <a:ext uri="{FF2B5EF4-FFF2-40B4-BE49-F238E27FC236}">
                    <a16:creationId xmlns:a16="http://schemas.microsoft.com/office/drawing/2014/main" id="{15092B95-49B5-FB82-6498-BDD88C7CA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267846" y="5639241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71" name="Graphic 70" descr="Amazon RDS instance instance icon for the Database category.">
                <a:extLst>
                  <a:ext uri="{FF2B5EF4-FFF2-40B4-BE49-F238E27FC236}">
                    <a16:creationId xmlns:a16="http://schemas.microsoft.com/office/drawing/2014/main" id="{2CD7139D-6669-1FAD-6BA0-0B9F3A341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491439" y="5639241"/>
                <a:ext cx="365760" cy="365760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982D92D-60BC-E9AE-544F-38CA6198026A}"/>
                  </a:ext>
                </a:extLst>
              </p:cNvPr>
              <p:cNvSpPr txBox="1"/>
              <p:nvPr/>
            </p:nvSpPr>
            <p:spPr>
              <a:xfrm>
                <a:off x="4304976" y="6020187"/>
                <a:ext cx="738686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  <a:latin typeface="Segoe UI Semibold"/>
                  </a:defRPr>
                </a:lvl1pPr>
              </a:lstStyle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DB instances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CB8A365-9704-8CB5-66E2-36C75791BF1B}"/>
                  </a:ext>
                </a:extLst>
              </p:cNvPr>
              <p:cNvSpPr txBox="1"/>
              <p:nvPr/>
            </p:nvSpPr>
            <p:spPr>
              <a:xfrm>
                <a:off x="5081383" y="6020187"/>
                <a:ext cx="738686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  <a:latin typeface="Segoe UI Semibold"/>
                  </a:defRPr>
                </a:lvl1pPr>
              </a:lstStyle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DB clusters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F06ED75-2501-6DFF-5676-131BE568483A}"/>
              </a:ext>
            </a:extLst>
          </p:cNvPr>
          <p:cNvGrpSpPr/>
          <p:nvPr/>
        </p:nvGrpSpPr>
        <p:grpSpPr>
          <a:xfrm>
            <a:off x="6062928" y="4373705"/>
            <a:ext cx="1575880" cy="1826038"/>
            <a:chOff x="5912985" y="4623332"/>
            <a:chExt cx="1575880" cy="1826038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D0DBA3AF-821F-0AE1-C77C-69F394B0D551}"/>
                </a:ext>
              </a:extLst>
            </p:cNvPr>
            <p:cNvSpPr/>
            <p:nvPr/>
          </p:nvSpPr>
          <p:spPr bwMode="auto">
            <a:xfrm>
              <a:off x="5912985" y="4623332"/>
              <a:ext cx="1575880" cy="7815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CloudFormation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B9EC9B31-5B08-C3EC-BA50-60A6835651DC}"/>
                </a:ext>
              </a:extLst>
            </p:cNvPr>
            <p:cNvSpPr/>
            <p:nvPr/>
          </p:nvSpPr>
          <p:spPr bwMode="auto">
            <a:xfrm>
              <a:off x="5912985" y="5465263"/>
              <a:ext cx="1575880" cy="98410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33C0565-4BEC-E334-4117-0371D517C7E8}"/>
                </a:ext>
              </a:extLst>
            </p:cNvPr>
            <p:cNvSpPr txBox="1"/>
            <p:nvPr/>
          </p:nvSpPr>
          <p:spPr>
            <a:xfrm>
              <a:off x="5947042" y="6031419"/>
              <a:ext cx="738686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Stacks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0CCEB87-C6DA-3288-E594-F54033A8AE20}"/>
                </a:ext>
              </a:extLst>
            </p:cNvPr>
            <p:cNvSpPr txBox="1"/>
            <p:nvPr/>
          </p:nvSpPr>
          <p:spPr>
            <a:xfrm>
              <a:off x="6719785" y="6027372"/>
              <a:ext cx="73868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Stacks sets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85" name="Graphic 21" descr="AWS CloudFormation service icon.">
              <a:extLst>
                <a:ext uri="{FF2B5EF4-FFF2-40B4-BE49-F238E27FC236}">
                  <a16:creationId xmlns:a16="http://schemas.microsoft.com/office/drawing/2014/main" id="{196061C9-393D-4545-252C-4E9E5D2B1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 bwMode="auto">
            <a:xfrm>
              <a:off x="6518045" y="4942086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Graphic 85" descr="Change set resource icon for the AWS CloudFormation service.">
              <a:extLst>
                <a:ext uri="{FF2B5EF4-FFF2-40B4-BE49-F238E27FC236}">
                  <a16:creationId xmlns:a16="http://schemas.microsoft.com/office/drawing/2014/main" id="{B1EAB752-64C4-C734-93E3-A80D9797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06248" y="5646426"/>
              <a:ext cx="365760" cy="365760"/>
            </a:xfrm>
            <a:prstGeom prst="rect">
              <a:avLst/>
            </a:prstGeom>
          </p:spPr>
        </p:pic>
        <p:pic>
          <p:nvPicPr>
            <p:cNvPr id="87" name="Graphic 86" descr="Stack resource icon for the AWS CloudFormation service.">
              <a:extLst>
                <a:ext uri="{FF2B5EF4-FFF2-40B4-BE49-F238E27FC236}">
                  <a16:creationId xmlns:a16="http://schemas.microsoft.com/office/drawing/2014/main" id="{DD91F28C-E3E8-9E07-B14D-65D43C4C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129841" y="5646426"/>
              <a:ext cx="365760" cy="36576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5E12771-1361-5CCC-485A-BC28EF144739}"/>
              </a:ext>
            </a:extLst>
          </p:cNvPr>
          <p:cNvGrpSpPr/>
          <p:nvPr/>
        </p:nvGrpSpPr>
        <p:grpSpPr>
          <a:xfrm>
            <a:off x="7709517" y="4373705"/>
            <a:ext cx="1575880" cy="1816936"/>
            <a:chOff x="7559574" y="4623332"/>
            <a:chExt cx="1575880" cy="181693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2B7F52DE-0B6A-BFEB-E2A5-FC95B602AA47}"/>
                </a:ext>
              </a:extLst>
            </p:cNvPr>
            <p:cNvSpPr/>
            <p:nvPr/>
          </p:nvSpPr>
          <p:spPr bwMode="auto">
            <a:xfrm>
              <a:off x="7559574" y="4623332"/>
              <a:ext cx="1575880" cy="7815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Lambda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F05FA54-A165-C672-CD1E-7712CF0BC0CD}"/>
                </a:ext>
              </a:extLst>
            </p:cNvPr>
            <p:cNvSpPr/>
            <p:nvPr/>
          </p:nvSpPr>
          <p:spPr bwMode="auto">
            <a:xfrm>
              <a:off x="7559574" y="5456161"/>
              <a:ext cx="1575880" cy="98410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55F00F0-3916-4B11-29EB-DA18A6952068}"/>
                </a:ext>
              </a:extLst>
            </p:cNvPr>
            <p:cNvSpPr txBox="1"/>
            <p:nvPr/>
          </p:nvSpPr>
          <p:spPr>
            <a:xfrm>
              <a:off x="7945582" y="6025827"/>
              <a:ext cx="803863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Functions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92" name="Graphic 10" descr="AWS Lambda service icon.">
              <a:extLst>
                <a:ext uri="{FF2B5EF4-FFF2-40B4-BE49-F238E27FC236}">
                  <a16:creationId xmlns:a16="http://schemas.microsoft.com/office/drawing/2014/main" id="{9B43D423-18BB-6AFF-D609-E8AAF6053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 bwMode="auto">
            <a:xfrm>
              <a:off x="8164634" y="4941432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Graphic 13" descr="Lambda function resource icon for the AWS Lambda service icon.">
              <a:extLst>
                <a:ext uri="{FF2B5EF4-FFF2-40B4-BE49-F238E27FC236}">
                  <a16:creationId xmlns:a16="http://schemas.microsoft.com/office/drawing/2014/main" id="{FD66499A-9B2F-6EF6-785A-BEB656524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/>
          </p:blipFill>
          <p:spPr bwMode="auto">
            <a:xfrm>
              <a:off x="8164634" y="5646426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908A484-F443-D23A-5874-AEF3FC28EE98}"/>
              </a:ext>
            </a:extLst>
          </p:cNvPr>
          <p:cNvSpPr/>
          <p:nvPr/>
        </p:nvSpPr>
        <p:spPr bwMode="auto">
          <a:xfrm>
            <a:off x="1132205" y="6260145"/>
            <a:ext cx="10095902" cy="471082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A1F30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AWS APIs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3713E09-1162-BEC6-EE6B-D52C72077831}"/>
              </a:ext>
            </a:extLst>
          </p:cNvPr>
          <p:cNvGrpSpPr/>
          <p:nvPr/>
        </p:nvGrpSpPr>
        <p:grpSpPr>
          <a:xfrm>
            <a:off x="893031" y="2111314"/>
            <a:ext cx="10405938" cy="1405705"/>
            <a:chOff x="651294" y="1797478"/>
            <a:chExt cx="10405938" cy="151007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D45DDFF-8815-DCB9-143E-5026B3CD691A}"/>
                </a:ext>
              </a:extLst>
            </p:cNvPr>
            <p:cNvGrpSpPr/>
            <p:nvPr/>
          </p:nvGrpSpPr>
          <p:grpSpPr>
            <a:xfrm>
              <a:off x="651294" y="1797478"/>
              <a:ext cx="2883517" cy="1510077"/>
              <a:chOff x="1337539" y="1918923"/>
              <a:chExt cx="2883517" cy="1510077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A9BF5527-EFB9-B230-2CCD-2C8FBBEC1796}"/>
                  </a:ext>
                </a:extLst>
              </p:cNvPr>
              <p:cNvSpPr/>
              <p:nvPr/>
            </p:nvSpPr>
            <p:spPr bwMode="auto">
              <a:xfrm>
                <a:off x="1337539" y="1918923"/>
                <a:ext cx="2883517" cy="1510077"/>
              </a:xfrm>
              <a:prstGeom prst="roundRect">
                <a:avLst>
                  <a:gd name="adj" fmla="val 4645"/>
                </a:avLst>
              </a:prstGeom>
              <a:solidFill>
                <a:srgbClr val="007D9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Microsoft.HybridConnectivity</a:t>
                </a:r>
                <a: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b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resource provider</a:t>
                </a:r>
              </a:p>
            </p:txBody>
          </p: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92AC118B-4914-9389-7B4E-3B0AF5F44565}"/>
                  </a:ext>
                </a:extLst>
              </p:cNvPr>
              <p:cNvSpPr/>
              <p:nvPr/>
            </p:nvSpPr>
            <p:spPr bwMode="auto">
              <a:xfrm>
                <a:off x="1691728" y="2388269"/>
                <a:ext cx="2249424" cy="932688"/>
              </a:xfrm>
              <a:prstGeom prst="roundRect">
                <a:avLst>
                  <a:gd name="adj" fmla="val 4645"/>
                </a:avLst>
              </a:prstGeom>
              <a:solidFill>
                <a:srgbClr val="09AB8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Connector: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171450" marR="0" lvl="0" indent="-17145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AWS Account info</a:t>
                </a:r>
              </a:p>
              <a:p>
                <a:pPr marL="171450" marR="0" lvl="0" indent="-17145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Solutions onboarded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401137-25B0-D5A0-3594-3F00D5930DF1}"/>
                </a:ext>
              </a:extLst>
            </p:cNvPr>
            <p:cNvGrpSpPr/>
            <p:nvPr/>
          </p:nvGrpSpPr>
          <p:grpSpPr>
            <a:xfrm>
              <a:off x="3605297" y="1797478"/>
              <a:ext cx="2883517" cy="1510077"/>
              <a:chOff x="4321416" y="1918923"/>
              <a:chExt cx="2883517" cy="1510077"/>
            </a:xfrm>
          </p:grpSpPr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FAFC48B8-C1C3-0051-DF1C-4CD401E4845A}"/>
                  </a:ext>
                </a:extLst>
              </p:cNvPr>
              <p:cNvSpPr/>
              <p:nvPr/>
            </p:nvSpPr>
            <p:spPr bwMode="auto">
              <a:xfrm>
                <a:off x="4321416" y="1918923"/>
                <a:ext cx="2883517" cy="1510077"/>
              </a:xfrm>
              <a:prstGeom prst="roundRect">
                <a:avLst>
                  <a:gd name="adj" fmla="val 4645"/>
                </a:avLst>
              </a:prstGeom>
              <a:solidFill>
                <a:srgbClr val="007D9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Microsoft.AwsConnector</a:t>
                </a:r>
                <a: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b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resource provider</a:t>
                </a:r>
              </a:p>
            </p:txBody>
          </p: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1F14DC55-C9EE-EE27-AF9F-3D4B6DD1A22E}"/>
                  </a:ext>
                </a:extLst>
              </p:cNvPr>
              <p:cNvSpPr/>
              <p:nvPr/>
            </p:nvSpPr>
            <p:spPr bwMode="auto">
              <a:xfrm>
                <a:off x="4675605" y="2388269"/>
                <a:ext cx="2249424" cy="932688"/>
              </a:xfrm>
              <a:prstGeom prst="roundRect">
                <a:avLst>
                  <a:gd name="adj" fmla="val 4645"/>
                </a:avLst>
              </a:prstGeom>
              <a:solidFill>
                <a:srgbClr val="09AB8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Inventory resources (with all resource metadata):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171450" marR="0" lvl="0" indent="-17145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EC2Subnets</a:t>
                </a:r>
              </a:p>
              <a:p>
                <a:pPr marL="171450" marR="0" lvl="0" indent="-17145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S3Buckets</a:t>
                </a:r>
              </a:p>
              <a:p>
                <a:pPr marL="171450" marR="0" lvl="0" indent="-17145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RdsDBInstances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0C5489-D769-36F0-1D47-213E5AEDE0D8}"/>
                </a:ext>
              </a:extLst>
            </p:cNvPr>
            <p:cNvGrpSpPr/>
            <p:nvPr/>
          </p:nvGrpSpPr>
          <p:grpSpPr>
            <a:xfrm>
              <a:off x="6559300" y="1797478"/>
              <a:ext cx="2883517" cy="1510077"/>
              <a:chOff x="7305293" y="1918923"/>
              <a:chExt cx="2883517" cy="1510077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3D57A657-C5BD-B845-7F1F-0C1A122A0B17}"/>
                  </a:ext>
                </a:extLst>
              </p:cNvPr>
              <p:cNvSpPr/>
              <p:nvPr/>
            </p:nvSpPr>
            <p:spPr bwMode="auto">
              <a:xfrm>
                <a:off x="7305293" y="1918923"/>
                <a:ext cx="2883517" cy="1510077"/>
              </a:xfrm>
              <a:prstGeom prst="roundRect">
                <a:avLst>
                  <a:gd name="adj" fmla="val 4645"/>
                </a:avLst>
              </a:prstGeom>
              <a:solidFill>
                <a:srgbClr val="007D9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Microsoft.HybridCompute</a:t>
                </a:r>
                <a: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b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resource provider</a:t>
                </a:r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3BE28CF2-FD4D-D2F2-6478-7DCBC1F0D522}"/>
                  </a:ext>
                </a:extLst>
              </p:cNvPr>
              <p:cNvSpPr/>
              <p:nvPr/>
            </p:nvSpPr>
            <p:spPr bwMode="auto">
              <a:xfrm>
                <a:off x="7659482" y="2388269"/>
                <a:ext cx="2249424" cy="932688"/>
              </a:xfrm>
              <a:prstGeom prst="roundRect">
                <a:avLst>
                  <a:gd name="adj" fmla="val 4645"/>
                </a:avLst>
              </a:prstGeom>
              <a:solidFill>
                <a:srgbClr val="09AB8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servers: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171450" marR="0" lvl="0" indent="-17145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EC2 Instance as Arc server (with management services opt-in)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7491A72-8670-0B68-E14D-DA3422D8BA28}"/>
                </a:ext>
              </a:extLst>
            </p:cNvPr>
            <p:cNvGrpSpPr/>
            <p:nvPr/>
          </p:nvGrpSpPr>
          <p:grpSpPr>
            <a:xfrm>
              <a:off x="9514568" y="1797478"/>
              <a:ext cx="1542664" cy="1510077"/>
              <a:chOff x="10263095" y="1918923"/>
              <a:chExt cx="1542664" cy="1510077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91A6517E-199D-6E46-04C5-1BC0AF394F38}"/>
                  </a:ext>
                </a:extLst>
              </p:cNvPr>
              <p:cNvSpPr/>
              <p:nvPr/>
            </p:nvSpPr>
            <p:spPr bwMode="auto">
              <a:xfrm>
                <a:off x="10263095" y="1918923"/>
                <a:ext cx="1542664" cy="151007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Resource Graph (ARG)</a:t>
                </a:r>
              </a:p>
            </p:txBody>
          </p:sp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DB03E87D-857B-508E-352E-E5D2E71AF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10805827" y="2520617"/>
                <a:ext cx="457200" cy="457200"/>
              </a:xfrm>
              <a:prstGeom prst="rect">
                <a:avLst/>
              </a:prstGeom>
            </p:spPr>
          </p:pic>
        </p:grpSp>
      </p:grpSp>
      <p:pic>
        <p:nvPicPr>
          <p:cNvPr id="109" name="Picture 108" descr="A yellow and black logo&#10;&#10;Description automatically generated with low confidence">
            <a:extLst>
              <a:ext uri="{FF2B5EF4-FFF2-40B4-BE49-F238E27FC236}">
                <a16:creationId xmlns:a16="http://schemas.microsoft.com/office/drawing/2014/main" id="{1B755B28-0D63-63CE-7C2D-B6C3DE57D6B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9" y="6325482"/>
            <a:ext cx="611215" cy="365760"/>
          </a:xfrm>
          <a:prstGeom prst="rect">
            <a:avLst/>
          </a:prstGeom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6391176-8616-45DA-D3BD-34EC6864CAAF}"/>
              </a:ext>
            </a:extLst>
          </p:cNvPr>
          <p:cNvSpPr/>
          <p:nvPr/>
        </p:nvSpPr>
        <p:spPr bwMode="auto">
          <a:xfrm>
            <a:off x="4161049" y="3870331"/>
            <a:ext cx="3869900" cy="350476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Access via CloudFormation Stacks (OpenID Connect) 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D66625F6-C095-0CC4-E013-8C92B7912189}"/>
              </a:ext>
            </a:extLst>
          </p:cNvPr>
          <p:cNvCxnSpPr>
            <a:cxnSpLocks/>
            <a:stCxn id="110" idx="3"/>
            <a:endCxn id="95" idx="3"/>
          </p:cNvCxnSpPr>
          <p:nvPr/>
        </p:nvCxnSpPr>
        <p:spPr>
          <a:xfrm>
            <a:off x="8030949" y="4045569"/>
            <a:ext cx="3197158" cy="2450117"/>
          </a:xfrm>
          <a:prstGeom prst="bentConnector3">
            <a:avLst>
              <a:gd name="adj1" fmla="val 107150"/>
            </a:avLst>
          </a:prstGeom>
          <a:ln w="12700">
            <a:solidFill>
              <a:srgbClr val="A1F30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76676299-AC65-B454-8254-02BF38F623E4}"/>
              </a:ext>
            </a:extLst>
          </p:cNvPr>
          <p:cNvCxnSpPr>
            <a:cxnSpLocks/>
            <a:stCxn id="110" idx="1"/>
            <a:endCxn id="107" idx="2"/>
          </p:cNvCxnSpPr>
          <p:nvPr/>
        </p:nvCxnSpPr>
        <p:spPr>
          <a:xfrm rot="10800000">
            <a:off x="2334791" y="3517019"/>
            <a:ext cx="1826259" cy="528550"/>
          </a:xfrm>
          <a:prstGeom prst="bentConnector2">
            <a:avLst/>
          </a:prstGeom>
          <a:ln w="12700">
            <a:solidFill>
              <a:srgbClr val="A1F30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514C490-0281-40F7-014A-20B87608B962}"/>
              </a:ext>
            </a:extLst>
          </p:cNvPr>
          <p:cNvCxnSpPr>
            <a:stCxn id="107" idx="0"/>
            <a:endCxn id="103" idx="0"/>
          </p:cNvCxnSpPr>
          <p:nvPr/>
        </p:nvCxnSpPr>
        <p:spPr>
          <a:xfrm rot="5400000" flipH="1" flipV="1">
            <a:off x="5288793" y="-842689"/>
            <a:ext cx="12700" cy="5908006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864818B-FA51-9FE4-A1E4-E4FDA23171C1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5288793" y="1784101"/>
            <a:ext cx="0" cy="3272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2585583F-208B-B0D5-117A-8F455F71EDBC}"/>
              </a:ext>
            </a:extLst>
          </p:cNvPr>
          <p:cNvSpPr txBox="1"/>
          <p:nvPr/>
        </p:nvSpPr>
        <p:spPr>
          <a:xfrm>
            <a:off x="2465192" y="1635865"/>
            <a:ext cx="2717170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Resource providers keeps resources updated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96FAC684-374A-E2E0-7ECE-45547100A215}"/>
              </a:ext>
            </a:extLst>
          </p:cNvPr>
          <p:cNvSpPr/>
          <p:nvPr/>
        </p:nvSpPr>
        <p:spPr bwMode="auto">
          <a:xfrm>
            <a:off x="8105635" y="166503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95704212-079F-3D1B-856C-B5EBA0EFEA80}"/>
              </a:ext>
            </a:extLst>
          </p:cNvPr>
          <p:cNvSpPr/>
          <p:nvPr/>
        </p:nvSpPr>
        <p:spPr bwMode="auto">
          <a:xfrm>
            <a:off x="5151632" y="166969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F96942DA-29A6-A512-C662-7B691680C89C}"/>
              </a:ext>
            </a:extLst>
          </p:cNvPr>
          <p:cNvSpPr/>
          <p:nvPr/>
        </p:nvSpPr>
        <p:spPr bwMode="auto">
          <a:xfrm>
            <a:off x="2204176" y="166510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D099F07-7F54-C904-1B93-D80CD993DEF8}"/>
              </a:ext>
            </a:extLst>
          </p:cNvPr>
          <p:cNvSpPr txBox="1"/>
          <p:nvPr/>
        </p:nvSpPr>
        <p:spPr>
          <a:xfrm>
            <a:off x="8416574" y="3788406"/>
            <a:ext cx="1932210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Continues sync with AWS APIs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CB22979-410F-1F7B-FD42-BD787C7F4E9F}"/>
              </a:ext>
            </a:extLst>
          </p:cNvPr>
          <p:cNvSpPr txBox="1"/>
          <p:nvPr/>
        </p:nvSpPr>
        <p:spPr>
          <a:xfrm>
            <a:off x="2271843" y="3788406"/>
            <a:ext cx="1932210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Continues sync with AWS APIs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id="{7AD7CF44-A19A-34E2-365A-8AB5B95FF27F}"/>
              </a:ext>
            </a:extLst>
          </p:cNvPr>
          <p:cNvSpPr/>
          <p:nvPr/>
        </p:nvSpPr>
        <p:spPr bwMode="auto">
          <a:xfrm>
            <a:off x="10258326" y="380280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id="{C93004FA-C535-EBA9-6FF2-16ECBA7EEF91}"/>
              </a:ext>
            </a:extLst>
          </p:cNvPr>
          <p:cNvSpPr/>
          <p:nvPr/>
        </p:nvSpPr>
        <p:spPr bwMode="auto">
          <a:xfrm>
            <a:off x="1999309" y="380672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D9E2B0F-139A-26AC-A515-26AEC3BB7DEF}"/>
              </a:ext>
            </a:extLst>
          </p:cNvPr>
          <p:cNvGrpSpPr/>
          <p:nvPr/>
        </p:nvGrpSpPr>
        <p:grpSpPr>
          <a:xfrm>
            <a:off x="5417748" y="799590"/>
            <a:ext cx="1356501" cy="732357"/>
            <a:chOff x="87694" y="863579"/>
            <a:chExt cx="1356501" cy="732357"/>
          </a:xfrm>
        </p:grpSpPr>
        <p:pic>
          <p:nvPicPr>
            <p:cNvPr id="138" name="Graphic 137" descr="User">
              <a:extLst>
                <a:ext uri="{FF2B5EF4-FFF2-40B4-BE49-F238E27FC236}">
                  <a16:creationId xmlns:a16="http://schemas.microsoft.com/office/drawing/2014/main" id="{2BFD1E11-13BD-015F-B680-DE9D1DE0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48E52E4-AB1D-38ED-AABA-05F66F15C902}"/>
                </a:ext>
              </a:extLst>
            </p:cNvPr>
            <p:cNvSpPr txBox="1"/>
            <p:nvPr/>
          </p:nvSpPr>
          <p:spPr>
            <a:xfrm>
              <a:off x="87694" y="1365104"/>
              <a:ext cx="1356501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Administrator</a:t>
              </a:r>
            </a:p>
          </p:txBody>
        </p:sp>
      </p:grp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D997E0B4-C570-66C8-0F6B-C795EC990090}"/>
              </a:ext>
            </a:extLst>
          </p:cNvPr>
          <p:cNvCxnSpPr>
            <a:cxnSpLocks/>
            <a:stCxn id="138" idx="3"/>
            <a:endCxn id="101" idx="0"/>
          </p:cNvCxnSpPr>
          <p:nvPr/>
        </p:nvCxnSpPr>
        <p:spPr>
          <a:xfrm>
            <a:off x="6371487" y="1075080"/>
            <a:ext cx="4156150" cy="1036234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A53FA0BB-87B1-8B01-BBEE-4C37829E54BD}"/>
              </a:ext>
            </a:extLst>
          </p:cNvPr>
          <p:cNvSpPr txBox="1"/>
          <p:nvPr/>
        </p:nvSpPr>
        <p:spPr>
          <a:xfrm>
            <a:off x="6992972" y="1117082"/>
            <a:ext cx="2717170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Perform Multicloud-related queries against ARG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FEF888D1-2DE9-D09F-B6BA-6401C605AD08}"/>
              </a:ext>
            </a:extLst>
          </p:cNvPr>
          <p:cNvSpPr/>
          <p:nvPr/>
        </p:nvSpPr>
        <p:spPr bwMode="auto">
          <a:xfrm>
            <a:off x="6669394" y="93333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CD87C769-1B67-97E4-DDB1-F312BB8110E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5566" y="1638097"/>
            <a:ext cx="457200" cy="457200"/>
          </a:xfrm>
          <a:prstGeom prst="rect">
            <a:avLst/>
          </a:prstGeom>
        </p:spPr>
      </p:pic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F5D186FB-9597-5BB0-1DBE-2352C5C04F80}"/>
              </a:ext>
            </a:extLst>
          </p:cNvPr>
          <p:cNvSpPr/>
          <p:nvPr/>
        </p:nvSpPr>
        <p:spPr bwMode="auto">
          <a:xfrm>
            <a:off x="10315833" y="4361841"/>
            <a:ext cx="912274" cy="1828800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Future AWS services integration</a:t>
            </a:r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556DF1A0-2B12-3BD1-6706-5718BB6A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9527869" y="5525877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6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2022"/>
          </a:xfrm>
        </p:spPr>
        <p:txBody>
          <a:bodyPr/>
          <a:lstStyle/>
          <a:p>
            <a:r>
              <a:rPr lang="en-US" sz="2200" dirty="0"/>
              <a:t>Multicloud connector enabled by Azure Arc – </a:t>
            </a:r>
            <a:r>
              <a:rPr lang="en-US" sz="2200"/>
              <a:t>Workflow architecture</a:t>
            </a:r>
            <a:endParaRPr lang="en-US" sz="2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43E3D8-9C42-611C-958D-7E7E21CFAACE}"/>
              </a:ext>
            </a:extLst>
          </p:cNvPr>
          <p:cNvSpPr/>
          <p:nvPr/>
        </p:nvSpPr>
        <p:spPr bwMode="auto">
          <a:xfrm>
            <a:off x="4650331" y="1018534"/>
            <a:ext cx="6104164" cy="1378921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C4A591-4FE9-5251-198C-CD90A2CAEF6D}"/>
              </a:ext>
            </a:extLst>
          </p:cNvPr>
          <p:cNvSpPr/>
          <p:nvPr/>
        </p:nvSpPr>
        <p:spPr bwMode="auto">
          <a:xfrm>
            <a:off x="2341696" y="2974848"/>
            <a:ext cx="9669148" cy="3776763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A25878-99AB-5602-1207-E6E969A04F9B}"/>
              </a:ext>
            </a:extLst>
          </p:cNvPr>
          <p:cNvSpPr/>
          <p:nvPr/>
        </p:nvSpPr>
        <p:spPr bwMode="auto">
          <a:xfrm>
            <a:off x="2552638" y="3154680"/>
            <a:ext cx="7497042" cy="3506071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Resource Manager (ARM)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72DD7E-063F-D260-4FE4-06EAD959F6E4}"/>
              </a:ext>
            </a:extLst>
          </p:cNvPr>
          <p:cNvSpPr/>
          <p:nvPr/>
        </p:nvSpPr>
        <p:spPr bwMode="auto">
          <a:xfrm>
            <a:off x="2854317" y="3480869"/>
            <a:ext cx="2032418" cy="562032"/>
          </a:xfrm>
          <a:prstGeom prst="roundRect">
            <a:avLst>
              <a:gd name="adj" fmla="val 4645"/>
            </a:avLst>
          </a:prstGeom>
          <a:solidFill>
            <a:srgbClr val="007D9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Microsoft.HybridConnectivity</a:t>
            </a: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b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resource provider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3BD42-81E8-8DF4-0C8A-9A1220BCDDA3}"/>
              </a:ext>
            </a:extLst>
          </p:cNvPr>
          <p:cNvGrpSpPr/>
          <p:nvPr/>
        </p:nvGrpSpPr>
        <p:grpSpPr>
          <a:xfrm>
            <a:off x="4819844" y="4777286"/>
            <a:ext cx="3795550" cy="562032"/>
            <a:chOff x="4719074" y="4135187"/>
            <a:chExt cx="3795550" cy="85743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137E9B8-16AB-82F6-C071-F38907B07322}"/>
                </a:ext>
              </a:extLst>
            </p:cNvPr>
            <p:cNvSpPr/>
            <p:nvPr/>
          </p:nvSpPr>
          <p:spPr bwMode="auto">
            <a:xfrm>
              <a:off x="6688663" y="4135188"/>
              <a:ext cx="1825961" cy="85743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Microsoft.AwsConnector</a:t>
              </a: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</a:t>
              </a:r>
              <a:b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resource provider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4E8FBC-901B-93F6-E3FC-839463EFDB03}"/>
                </a:ext>
              </a:extLst>
            </p:cNvPr>
            <p:cNvSpPr/>
            <p:nvPr/>
          </p:nvSpPr>
          <p:spPr bwMode="auto">
            <a:xfrm>
              <a:off x="4719074" y="4135187"/>
              <a:ext cx="1825961" cy="857438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Microsoft.HybridCompute</a:t>
              </a: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</a:t>
              </a:r>
              <a:b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resource provider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DA5E60-7E59-3B3D-4465-8DF384FB2588}"/>
              </a:ext>
            </a:extLst>
          </p:cNvPr>
          <p:cNvGrpSpPr/>
          <p:nvPr/>
        </p:nvGrpSpPr>
        <p:grpSpPr>
          <a:xfrm>
            <a:off x="3000329" y="5383511"/>
            <a:ext cx="1542664" cy="857438"/>
            <a:chOff x="3459137" y="4135187"/>
            <a:chExt cx="1542664" cy="85743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A2D402-BA1B-A165-6E2F-41285EC52DF2}"/>
                </a:ext>
              </a:extLst>
            </p:cNvPr>
            <p:cNvSpPr/>
            <p:nvPr/>
          </p:nvSpPr>
          <p:spPr bwMode="auto">
            <a:xfrm>
              <a:off x="3459137" y="4135187"/>
              <a:ext cx="1542664" cy="85743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Resource Graph (ARG)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EBA0CAF-21DA-BA00-0364-5D2B8222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47589" y="4563906"/>
              <a:ext cx="365760" cy="365760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DDF120-F69C-AADA-36A4-208AC3C83D41}"/>
              </a:ext>
            </a:extLst>
          </p:cNvPr>
          <p:cNvSpPr/>
          <p:nvPr/>
        </p:nvSpPr>
        <p:spPr bwMode="auto">
          <a:xfrm>
            <a:off x="5952384" y="3579903"/>
            <a:ext cx="1542664" cy="36647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 Sync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(Async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onSchedule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6C631C9-D732-88EB-7E13-BCFC538DE7A7}"/>
              </a:ext>
            </a:extLst>
          </p:cNvPr>
          <p:cNvSpPr/>
          <p:nvPr/>
        </p:nvSpPr>
        <p:spPr bwMode="auto">
          <a:xfrm>
            <a:off x="4819844" y="5823969"/>
            <a:ext cx="3795550" cy="41660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resources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8F6E52C-1752-3ADF-C3A1-005722E0653A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 rot="5400000">
            <a:off x="6967692" y="5089246"/>
            <a:ext cx="484651" cy="984795"/>
          </a:xfrm>
          <a:prstGeom prst="bentConnector3">
            <a:avLst>
              <a:gd name="adj1" fmla="val 50000"/>
            </a:avLst>
          </a:prstGeom>
          <a:ln w="12700">
            <a:solidFill>
              <a:srgbClr val="FE22F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EEC38B6-83A4-31D3-4950-8B26BEF3D414}"/>
              </a:ext>
            </a:extLst>
          </p:cNvPr>
          <p:cNvCxnSpPr>
            <a:cxnSpLocks/>
            <a:stCxn id="17" idx="2"/>
            <a:endCxn id="25" idx="0"/>
          </p:cNvCxnSpPr>
          <p:nvPr/>
        </p:nvCxnSpPr>
        <p:spPr>
          <a:xfrm rot="16200000" flipH="1">
            <a:off x="5982897" y="5089246"/>
            <a:ext cx="484651" cy="984794"/>
          </a:xfrm>
          <a:prstGeom prst="bentConnector3">
            <a:avLst>
              <a:gd name="adj1" fmla="val 50000"/>
            </a:avLst>
          </a:prstGeom>
          <a:ln w="12700">
            <a:solidFill>
              <a:srgbClr val="FE22F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6A923E1-81BB-76AF-34AD-E8A55BD0E57D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>
          <a:xfrm rot="16200000" flipH="1">
            <a:off x="6797612" y="3872485"/>
            <a:ext cx="830906" cy="978698"/>
          </a:xfrm>
          <a:prstGeom prst="bentConnector3">
            <a:avLst>
              <a:gd name="adj1" fmla="val 50000"/>
            </a:avLst>
          </a:prstGeom>
          <a:ln w="12700">
            <a:solidFill>
              <a:srgbClr val="FE22F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B2EEE1D-6260-4DCE-E745-6DA726E3561D}"/>
              </a:ext>
            </a:extLst>
          </p:cNvPr>
          <p:cNvCxnSpPr>
            <a:cxnSpLocks/>
            <a:stCxn id="23" idx="2"/>
            <a:endCxn id="17" idx="0"/>
          </p:cNvCxnSpPr>
          <p:nvPr/>
        </p:nvCxnSpPr>
        <p:spPr>
          <a:xfrm rot="5400000">
            <a:off x="5812819" y="3866388"/>
            <a:ext cx="830905" cy="990891"/>
          </a:xfrm>
          <a:prstGeom prst="bentConnector3">
            <a:avLst>
              <a:gd name="adj1" fmla="val 50000"/>
            </a:avLst>
          </a:prstGeom>
          <a:ln w="12700">
            <a:solidFill>
              <a:srgbClr val="FE22F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2BFF32-FD88-7FBB-F356-74A215D067F8}"/>
              </a:ext>
            </a:extLst>
          </p:cNvPr>
          <p:cNvSpPr/>
          <p:nvPr/>
        </p:nvSpPr>
        <p:spPr bwMode="auto">
          <a:xfrm>
            <a:off x="8225562" y="3579903"/>
            <a:ext cx="1542664" cy="36647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Identity Operator</a:t>
            </a:r>
          </a:p>
        </p:txBody>
      </p:sp>
      <p:pic>
        <p:nvPicPr>
          <p:cNvPr id="33" name="Graphic 32" descr="Azure arc icon">
            <a:extLst>
              <a:ext uri="{FF2B5EF4-FFF2-40B4-BE49-F238E27FC236}">
                <a16:creationId xmlns:a16="http://schemas.microsoft.com/office/drawing/2014/main" id="{8E2ADEC9-465E-D071-8320-AF60A1B46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6735" y="5839407"/>
            <a:ext cx="385731" cy="385731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912D1E1-6AAA-1842-56FB-98E1A630A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23" y="6216173"/>
            <a:ext cx="365760" cy="36576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C886C45-9BB0-DFAC-71DF-C899373F6D0C}"/>
              </a:ext>
            </a:extLst>
          </p:cNvPr>
          <p:cNvGrpSpPr/>
          <p:nvPr/>
        </p:nvGrpSpPr>
        <p:grpSpPr>
          <a:xfrm>
            <a:off x="10253429" y="4434876"/>
            <a:ext cx="1554480" cy="792909"/>
            <a:chOff x="10168781" y="3599123"/>
            <a:chExt cx="1554480" cy="7929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0157BF1-B21F-F870-7586-D6EA941782FE}"/>
                </a:ext>
              </a:extLst>
            </p:cNvPr>
            <p:cNvSpPr/>
            <p:nvPr/>
          </p:nvSpPr>
          <p:spPr bwMode="auto">
            <a:xfrm>
              <a:off x="10168781" y="3599123"/>
              <a:ext cx="1554480" cy="79290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 Entra ID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B974AD7-EC9B-C54A-899C-E573E1DC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63141" y="3960894"/>
              <a:ext cx="365760" cy="365760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1D9393F-E197-53B2-6DEE-1EB1E3DE7347}"/>
              </a:ext>
            </a:extLst>
          </p:cNvPr>
          <p:cNvCxnSpPr>
            <a:cxnSpLocks/>
            <a:stCxn id="32" idx="2"/>
            <a:endCxn id="37" idx="1"/>
          </p:cNvCxnSpPr>
          <p:nvPr/>
        </p:nvCxnSpPr>
        <p:spPr>
          <a:xfrm rot="16200000" flipH="1">
            <a:off x="9182686" y="3760588"/>
            <a:ext cx="884950" cy="1256535"/>
          </a:xfrm>
          <a:prstGeom prst="bentConnector2">
            <a:avLst/>
          </a:prstGeom>
          <a:ln w="12700">
            <a:solidFill>
              <a:srgbClr val="A1F30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DD80C1-A3AA-A55A-30EA-C40723F40D04}"/>
              </a:ext>
            </a:extLst>
          </p:cNvPr>
          <p:cNvCxnSpPr>
            <a:cxnSpLocks/>
          </p:cNvCxnSpPr>
          <p:nvPr/>
        </p:nvCxnSpPr>
        <p:spPr>
          <a:xfrm flipH="1">
            <a:off x="7495048" y="3666348"/>
            <a:ext cx="730514" cy="0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D70CB3-00FA-7AB8-6F19-9C142781B346}"/>
              </a:ext>
            </a:extLst>
          </p:cNvPr>
          <p:cNvCxnSpPr>
            <a:cxnSpLocks/>
          </p:cNvCxnSpPr>
          <p:nvPr/>
        </p:nvCxnSpPr>
        <p:spPr>
          <a:xfrm flipH="1">
            <a:off x="7495048" y="3857421"/>
            <a:ext cx="730514" cy="0"/>
          </a:xfrm>
          <a:prstGeom prst="straightConnector1">
            <a:avLst/>
          </a:prstGeom>
          <a:ln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2E53F95A-D442-DB83-177A-8E84E8B07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6918" y="3068332"/>
            <a:ext cx="457200" cy="4572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E06D66A-B52B-19B1-1C38-DCE43D018531}"/>
              </a:ext>
            </a:extLst>
          </p:cNvPr>
          <p:cNvGrpSpPr/>
          <p:nvPr/>
        </p:nvGrpSpPr>
        <p:grpSpPr>
          <a:xfrm>
            <a:off x="8904627" y="1727372"/>
            <a:ext cx="1555517" cy="445536"/>
            <a:chOff x="7720324" y="1374400"/>
            <a:chExt cx="1555517" cy="445536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4F94C89-DFF9-CCCF-6C20-834C810FA985}"/>
                </a:ext>
              </a:extLst>
            </p:cNvPr>
            <p:cNvSpPr/>
            <p:nvPr/>
          </p:nvSpPr>
          <p:spPr bwMode="auto">
            <a:xfrm>
              <a:off x="7720324" y="1374400"/>
              <a:ext cx="1555517" cy="4455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IAM 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Role(s)</a:t>
              </a:r>
            </a:p>
          </p:txBody>
        </p:sp>
        <p:pic>
          <p:nvPicPr>
            <p:cNvPr id="53" name="Graphic 52" descr="Role resource icon for the IAM service.">
              <a:extLst>
                <a:ext uri="{FF2B5EF4-FFF2-40B4-BE49-F238E27FC236}">
                  <a16:creationId xmlns:a16="http://schemas.microsoft.com/office/drawing/2014/main" id="{C329FF7C-8732-70ED-CCAC-814EE2FC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56091" y="1413232"/>
              <a:ext cx="365760" cy="36576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4C60DD-A80A-6A13-E27E-1F527D094810}"/>
              </a:ext>
            </a:extLst>
          </p:cNvPr>
          <p:cNvCxnSpPr>
            <a:stCxn id="65" idx="3"/>
            <a:endCxn id="51" idx="1"/>
          </p:cNvCxnSpPr>
          <p:nvPr/>
        </p:nvCxnSpPr>
        <p:spPr>
          <a:xfrm>
            <a:off x="8483633" y="1950140"/>
            <a:ext cx="42099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10512C-E54E-F0CD-B86D-FAD03492CCE9}"/>
              </a:ext>
            </a:extLst>
          </p:cNvPr>
          <p:cNvGrpSpPr/>
          <p:nvPr/>
        </p:nvGrpSpPr>
        <p:grpSpPr>
          <a:xfrm>
            <a:off x="4951605" y="1116522"/>
            <a:ext cx="3532028" cy="1056386"/>
            <a:chOff x="5208034" y="1250799"/>
            <a:chExt cx="3532028" cy="105638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49BCBAD-8263-E4E8-208B-17242A58BB4B}"/>
                </a:ext>
              </a:extLst>
            </p:cNvPr>
            <p:cNvGrpSpPr/>
            <p:nvPr/>
          </p:nvGrpSpPr>
          <p:grpSpPr>
            <a:xfrm>
              <a:off x="7184545" y="1861649"/>
              <a:ext cx="1555517" cy="445536"/>
              <a:chOff x="5448787" y="1505481"/>
              <a:chExt cx="1555517" cy="445536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0045B3A-C3DA-8EAF-C7B4-5D7EF39FC35B}"/>
                  </a:ext>
                </a:extLst>
              </p:cNvPr>
              <p:cNvSpPr/>
              <p:nvPr/>
            </p:nvSpPr>
            <p:spPr bwMode="auto">
              <a:xfrm>
                <a:off x="5448787" y="1505481"/>
                <a:ext cx="1555517" cy="4455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Account</a:t>
                </a:r>
              </a:p>
            </p:txBody>
          </p:sp>
          <p:pic>
            <p:nvPicPr>
              <p:cNvPr id="68" name="Graphic 67" descr="AWS account group icon.">
                <a:extLst>
                  <a:ext uri="{FF2B5EF4-FFF2-40B4-BE49-F238E27FC236}">
                    <a16:creationId xmlns:a16="http://schemas.microsoft.com/office/drawing/2014/main" id="{FCECFDAE-8C8A-EE58-BD71-C9906363A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5531232" y="1584967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5EAA97C-11EF-8FD1-20E0-CBD84336913D}"/>
                </a:ext>
              </a:extLst>
            </p:cNvPr>
            <p:cNvGrpSpPr/>
            <p:nvPr/>
          </p:nvGrpSpPr>
          <p:grpSpPr>
            <a:xfrm>
              <a:off x="5208034" y="1861649"/>
              <a:ext cx="1555517" cy="445536"/>
              <a:chOff x="4676677" y="1810561"/>
              <a:chExt cx="1555517" cy="445536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B99EF333-6D7A-1DA3-E560-268A3BE0FB38}"/>
                  </a:ext>
                </a:extLst>
              </p:cNvPr>
              <p:cNvSpPr/>
              <p:nvPr/>
            </p:nvSpPr>
            <p:spPr bwMode="auto">
              <a:xfrm>
                <a:off x="4676677" y="1810561"/>
                <a:ext cx="1555517" cy="4455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AWS APIs </a:t>
                </a:r>
              </a:p>
            </p:txBody>
          </p:sp>
          <p:pic>
            <p:nvPicPr>
              <p:cNvPr id="61" name="Graphic 17" descr="AWS Cloud Control API service icon.">
                <a:extLst>
                  <a:ext uri="{FF2B5EF4-FFF2-40B4-BE49-F238E27FC236}">
                    <a16:creationId xmlns:a16="http://schemas.microsoft.com/office/drawing/2014/main" id="{A31F613F-E008-667A-FCA2-ABF191DA7B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 bwMode="auto">
              <a:xfrm>
                <a:off x="4736175" y="1890047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F4C516B3-895E-B1F1-718D-36A2D3AA364C}"/>
                </a:ext>
              </a:extLst>
            </p:cNvPr>
            <p:cNvCxnSpPr>
              <a:cxnSpLocks/>
              <a:stCxn id="60" idx="0"/>
              <a:endCxn id="65" idx="0"/>
            </p:cNvCxnSpPr>
            <p:nvPr/>
          </p:nvCxnSpPr>
          <p:spPr>
            <a:xfrm rot="5400000" flipH="1" flipV="1">
              <a:off x="6974048" y="873394"/>
              <a:ext cx="12700" cy="1976511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5A6B6B0-FA00-1E8F-3AA4-244286105078}"/>
                </a:ext>
              </a:extLst>
            </p:cNvPr>
            <p:cNvSpPr txBox="1"/>
            <p:nvPr/>
          </p:nvSpPr>
          <p:spPr>
            <a:xfrm>
              <a:off x="5755739" y="1250799"/>
              <a:ext cx="2449317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Arc Multicloud connector leveraging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AWS management APIs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34C77A9-DA3B-5A05-A607-4275E1E7899C}"/>
              </a:ext>
            </a:extLst>
          </p:cNvPr>
          <p:cNvSpPr txBox="1"/>
          <p:nvPr/>
        </p:nvSpPr>
        <p:spPr>
          <a:xfrm>
            <a:off x="7819162" y="2433719"/>
            <a:ext cx="3879715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Operator uses the bearer token to request a temporary access token.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 temporary access token is generated and sent back to the Operator.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AF38029-C3BE-E7A3-82B7-8B223AA03D14}"/>
              </a:ext>
            </a:extLst>
          </p:cNvPr>
          <p:cNvCxnSpPr>
            <a:cxnSpLocks/>
            <a:stCxn id="65" idx="2"/>
          </p:cNvCxnSpPr>
          <p:nvPr/>
        </p:nvCxnSpPr>
        <p:spPr>
          <a:xfrm rot="16200000" flipH="1">
            <a:off x="7350268" y="2528515"/>
            <a:ext cx="1402582" cy="691368"/>
          </a:xfrm>
          <a:prstGeom prst="bentConnector3">
            <a:avLst>
              <a:gd name="adj1" fmla="val 63039"/>
            </a:avLst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1F3768D3-4920-F032-353C-D54F414C4B68}"/>
              </a:ext>
            </a:extLst>
          </p:cNvPr>
          <p:cNvSpPr/>
          <p:nvPr/>
        </p:nvSpPr>
        <p:spPr bwMode="auto">
          <a:xfrm>
            <a:off x="7575065" y="261314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3b</a:t>
            </a:r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F46FAA77-6BA9-FCE6-B025-2AADE7AE55A7}"/>
              </a:ext>
            </a:extLst>
          </p:cNvPr>
          <p:cNvSpPr/>
          <p:nvPr/>
        </p:nvSpPr>
        <p:spPr bwMode="auto">
          <a:xfrm>
            <a:off x="9190096" y="469417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84E191-3AEB-FBB3-AE35-492418EA3DD1}"/>
              </a:ext>
            </a:extLst>
          </p:cNvPr>
          <p:cNvSpPr txBox="1"/>
          <p:nvPr/>
        </p:nvSpPr>
        <p:spPr>
          <a:xfrm>
            <a:off x="8665775" y="4932476"/>
            <a:ext cx="1357364" cy="1292662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Resource Sync initiate a request to the Operator.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A1F30D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Operator requesting and receiving bearer token back from Microsoft Entra ID. 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FEEB294-4457-C535-33DB-CAED512EF229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5101637" y="2800635"/>
            <a:ext cx="1478474" cy="223020"/>
          </a:xfrm>
          <a:prstGeom prst="bentConnector3">
            <a:avLst>
              <a:gd name="adj1" fmla="val 10008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6F23558-F9EC-BC5B-1CC5-FAEE1482AFDA}"/>
              </a:ext>
            </a:extLst>
          </p:cNvPr>
          <p:cNvSpPr txBox="1"/>
          <p:nvPr/>
        </p:nvSpPr>
        <p:spPr>
          <a:xfrm>
            <a:off x="3892855" y="2635128"/>
            <a:ext cx="1828804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Discover AWS resource type</a:t>
            </a:r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762141E8-DDF0-DA33-90BB-322F702E343A}"/>
              </a:ext>
            </a:extLst>
          </p:cNvPr>
          <p:cNvSpPr/>
          <p:nvPr/>
        </p:nvSpPr>
        <p:spPr bwMode="auto">
          <a:xfrm>
            <a:off x="5598553" y="260966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9E009A-9057-DB12-675A-36955D208C78}"/>
              </a:ext>
            </a:extLst>
          </p:cNvPr>
          <p:cNvSpPr txBox="1"/>
          <p:nvPr/>
        </p:nvSpPr>
        <p:spPr>
          <a:xfrm>
            <a:off x="6039844" y="4386870"/>
            <a:ext cx="135555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042C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Creates Arc Multicloud resources</a:t>
            </a: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B06A4851-702C-9F08-8B3C-BADE811D2C63}"/>
              </a:ext>
            </a:extLst>
          </p:cNvPr>
          <p:cNvSpPr/>
          <p:nvPr/>
        </p:nvSpPr>
        <p:spPr bwMode="auto">
          <a:xfrm>
            <a:off x="6580459" y="539483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5293846A-EFDB-549C-D7FB-6B121332C92B}"/>
              </a:ext>
            </a:extLst>
          </p:cNvPr>
          <p:cNvSpPr/>
          <p:nvPr/>
        </p:nvSpPr>
        <p:spPr bwMode="auto">
          <a:xfrm>
            <a:off x="6586809" y="413817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pic>
        <p:nvPicPr>
          <p:cNvPr id="115" name="Picture 114" descr="A yellow and black logo&#10;&#10;Description automatically generated with low confidence">
            <a:extLst>
              <a:ext uri="{FF2B5EF4-FFF2-40B4-BE49-F238E27FC236}">
                <a16:creationId xmlns:a16="http://schemas.microsoft.com/office/drawing/2014/main" id="{2C7BFD84-0E8D-0B35-652E-63485211C3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239" y="1158422"/>
            <a:ext cx="611215" cy="36576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3757F97-98EA-495A-2E15-80D828323C21}"/>
              </a:ext>
            </a:extLst>
          </p:cNvPr>
          <p:cNvGrpSpPr/>
          <p:nvPr/>
        </p:nvGrpSpPr>
        <p:grpSpPr>
          <a:xfrm>
            <a:off x="181156" y="4755157"/>
            <a:ext cx="1356501" cy="732357"/>
            <a:chOff x="87694" y="863579"/>
            <a:chExt cx="1356501" cy="732357"/>
          </a:xfrm>
        </p:grpSpPr>
        <p:pic>
          <p:nvPicPr>
            <p:cNvPr id="117" name="Graphic 116" descr="User">
              <a:extLst>
                <a:ext uri="{FF2B5EF4-FFF2-40B4-BE49-F238E27FC236}">
                  <a16:creationId xmlns:a16="http://schemas.microsoft.com/office/drawing/2014/main" id="{82F6A4D4-266E-15C8-3A22-234ED0D3B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E44ED2B-B44B-AEFF-B58A-240C9FDC9760}"/>
                </a:ext>
              </a:extLst>
            </p:cNvPr>
            <p:cNvSpPr txBox="1"/>
            <p:nvPr/>
          </p:nvSpPr>
          <p:spPr>
            <a:xfrm>
              <a:off x="87694" y="1365104"/>
              <a:ext cx="1356501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Administrator</a:t>
              </a:r>
            </a:p>
          </p:txBody>
        </p:sp>
      </p:grp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F19D7DCC-6138-3109-7641-05E2DACE6733}"/>
              </a:ext>
            </a:extLst>
          </p:cNvPr>
          <p:cNvCxnSpPr>
            <a:cxnSpLocks/>
            <a:stCxn id="117" idx="3"/>
            <a:endCxn id="13" idx="2"/>
          </p:cNvCxnSpPr>
          <p:nvPr/>
        </p:nvCxnSpPr>
        <p:spPr>
          <a:xfrm flipV="1">
            <a:off x="1134895" y="4042901"/>
            <a:ext cx="2735631" cy="987746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7A491175-50DC-842B-BAE1-849742794356}"/>
              </a:ext>
            </a:extLst>
          </p:cNvPr>
          <p:cNvCxnSpPr>
            <a:cxnSpLocks/>
            <a:stCxn id="117" idx="0"/>
          </p:cNvCxnSpPr>
          <p:nvPr/>
        </p:nvCxnSpPr>
        <p:spPr>
          <a:xfrm rot="5400000" flipH="1" flipV="1">
            <a:off x="1271532" y="3165739"/>
            <a:ext cx="1177293" cy="200154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27E6C71-A6FC-C134-2290-13D7905D83C0}"/>
              </a:ext>
            </a:extLst>
          </p:cNvPr>
          <p:cNvSpPr txBox="1"/>
          <p:nvPr/>
        </p:nvSpPr>
        <p:spPr>
          <a:xfrm>
            <a:off x="800131" y="3560924"/>
            <a:ext cx="1594514" cy="87716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 Connector passing AWS Account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/</a:t>
            </a: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hybridConnectivity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/</a:t>
            </a:r>
            <a:b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publicCloudsConnector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471305-D998-34FB-E8BB-E9C63CA22291}"/>
              </a:ext>
            </a:extLst>
          </p:cNvPr>
          <p:cNvSpPr txBox="1"/>
          <p:nvPr/>
        </p:nvSpPr>
        <p:spPr>
          <a:xfrm>
            <a:off x="2605587" y="4161364"/>
            <a:ext cx="1221975" cy="877163"/>
          </a:xfrm>
          <a:prstGeom prst="rect">
            <a:avLst/>
          </a:prstGeom>
          <a:noFill/>
        </p:spPr>
        <p:txBody>
          <a:bodyPr wrap="square" lIns="0" tIns="91440" rIns="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Configure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SolutionConfig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/</a:t>
            </a: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hybridConnectivity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/</a:t>
            </a:r>
            <a:b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solutionconfigurations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313CFB1A-BE33-FFB3-9B74-DDF584FB946B}"/>
              </a:ext>
            </a:extLst>
          </p:cNvPr>
          <p:cNvSpPr/>
          <p:nvPr/>
        </p:nvSpPr>
        <p:spPr bwMode="auto">
          <a:xfrm>
            <a:off x="1490348" y="323460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1a</a:t>
            </a:r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28274476-8B00-C1CE-E345-C1BAAFDE3FD1}"/>
              </a:ext>
            </a:extLst>
          </p:cNvPr>
          <p:cNvSpPr/>
          <p:nvPr/>
        </p:nvSpPr>
        <p:spPr bwMode="auto">
          <a:xfrm>
            <a:off x="3732452" y="433135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1b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50D6A60-8D91-9B74-7698-A6B88569F69D}"/>
              </a:ext>
            </a:extLst>
          </p:cNvPr>
          <p:cNvGrpSpPr/>
          <p:nvPr/>
        </p:nvGrpSpPr>
        <p:grpSpPr>
          <a:xfrm>
            <a:off x="218803" y="2131574"/>
            <a:ext cx="1281204" cy="944765"/>
            <a:chOff x="154371" y="2101094"/>
            <a:chExt cx="1281204" cy="944765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22B2EA37-C056-B27C-083F-6B17A4AE632B}"/>
                </a:ext>
              </a:extLst>
            </p:cNvPr>
            <p:cNvSpPr/>
            <p:nvPr/>
          </p:nvSpPr>
          <p:spPr bwMode="auto">
            <a:xfrm>
              <a:off x="154371" y="2101094"/>
              <a:ext cx="1281204" cy="94476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CloudFormation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Template</a:t>
              </a:r>
            </a:p>
          </p:txBody>
        </p:sp>
        <p:pic>
          <p:nvPicPr>
            <p:cNvPr id="144" name="Graphic 143" descr="Template resource icon for the AWS CloudFormation service.">
              <a:extLst>
                <a:ext uri="{FF2B5EF4-FFF2-40B4-BE49-F238E27FC236}">
                  <a16:creationId xmlns:a16="http://schemas.microsoft.com/office/drawing/2014/main" id="{7CEDF8EA-E6AD-84DD-860B-187592CE9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2093" y="2595921"/>
              <a:ext cx="365760" cy="365760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F3F52674-6E00-AB7F-CE58-91AD4743D735}"/>
              </a:ext>
            </a:extLst>
          </p:cNvPr>
          <p:cNvSpPr txBox="1"/>
          <p:nvPr/>
        </p:nvSpPr>
        <p:spPr>
          <a:xfrm>
            <a:off x="1623794" y="1165440"/>
            <a:ext cx="2356818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Onboard AWS Account: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OpenID Connect Federation, IAM roles and permissions for Arc application</a:t>
            </a: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0EBB008F-B030-F0B2-3B73-3469272F05B6}"/>
              </a:ext>
            </a:extLst>
          </p:cNvPr>
          <p:cNvCxnSpPr>
            <a:cxnSpLocks/>
            <a:stCxn id="143" idx="0"/>
            <a:endCxn id="3" idx="1"/>
          </p:cNvCxnSpPr>
          <p:nvPr/>
        </p:nvCxnSpPr>
        <p:spPr>
          <a:xfrm rot="5400000" flipH="1" flipV="1">
            <a:off x="2543079" y="24322"/>
            <a:ext cx="423579" cy="3790926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9F6D339D-A762-DC47-4B9E-158DC5E78455}"/>
              </a:ext>
            </a:extLst>
          </p:cNvPr>
          <p:cNvCxnSpPr>
            <a:cxnSpLocks/>
            <a:stCxn id="117" idx="1"/>
            <a:endCxn id="143" idx="2"/>
          </p:cNvCxnSpPr>
          <p:nvPr/>
        </p:nvCxnSpPr>
        <p:spPr>
          <a:xfrm rot="10800000" flipH="1">
            <a:off x="583915" y="3076339"/>
            <a:ext cx="275489" cy="1954308"/>
          </a:xfrm>
          <a:prstGeom prst="bentConnector4">
            <a:avLst>
              <a:gd name="adj1" fmla="val -82980"/>
              <a:gd name="adj2" fmla="val 89488"/>
            </a:avLst>
          </a:prstGeom>
          <a:ln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487469CF-30ED-2A07-595D-FC41872926B9}"/>
              </a:ext>
            </a:extLst>
          </p:cNvPr>
          <p:cNvSpPr/>
          <p:nvPr/>
        </p:nvSpPr>
        <p:spPr bwMode="auto">
          <a:xfrm>
            <a:off x="1456389" y="127974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DB2C74CE-1887-66A2-6412-A3B7AB73C9EB}"/>
              </a:ext>
            </a:extLst>
          </p:cNvPr>
          <p:cNvCxnSpPr>
            <a:cxnSpLocks/>
            <a:stCxn id="118" idx="2"/>
            <a:endCxn id="20" idx="1"/>
          </p:cNvCxnSpPr>
          <p:nvPr/>
        </p:nvCxnSpPr>
        <p:spPr>
          <a:xfrm rot="16200000" flipH="1">
            <a:off x="1767510" y="4579411"/>
            <a:ext cx="324716" cy="2140922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84A5F646-7C43-2697-5B00-B1E96E9E4E39}"/>
              </a:ext>
            </a:extLst>
          </p:cNvPr>
          <p:cNvSpPr txBox="1"/>
          <p:nvPr/>
        </p:nvSpPr>
        <p:spPr>
          <a:xfrm>
            <a:off x="614668" y="5867158"/>
            <a:ext cx="177067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Perform Multicloud-related queries against ARG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2F1DBFDC-99E8-D4EC-D94E-BD5CAC511FA4}"/>
              </a:ext>
            </a:extLst>
          </p:cNvPr>
          <p:cNvSpPr/>
          <p:nvPr/>
        </p:nvSpPr>
        <p:spPr bwMode="auto">
          <a:xfrm>
            <a:off x="515904" y="562580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BA1C9297-D1BB-A21E-EBA6-5FAFF3DAB46F}"/>
              </a:ext>
            </a:extLst>
          </p:cNvPr>
          <p:cNvSpPr/>
          <p:nvPr/>
        </p:nvSpPr>
        <p:spPr bwMode="auto">
          <a:xfrm>
            <a:off x="7735086" y="348504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EFB793D-6690-870E-1FB3-A1C992F4F31A}"/>
              </a:ext>
            </a:extLst>
          </p:cNvPr>
          <p:cNvSpPr txBox="1"/>
          <p:nvPr/>
        </p:nvSpPr>
        <p:spPr>
          <a:xfrm>
            <a:off x="5831108" y="3183076"/>
            <a:ext cx="219401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 temporary access token is sent from Operator to Arc Resource Sync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BFA239B-5A63-2616-8A6E-9F8A4B0340FA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4886735" y="3761885"/>
            <a:ext cx="1065649" cy="125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0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135-633B-56A5-3904-4637B242E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409B-33E2-9098-DCCD-F7CA0A8E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 dirty="0"/>
              <a:t>App Development Tools for Kubernetes – Solution overview architecture (Public Preview)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AC5B4A-B58C-4500-771C-9E75C7F1211E}"/>
              </a:ext>
            </a:extLst>
          </p:cNvPr>
          <p:cNvGrpSpPr/>
          <p:nvPr/>
        </p:nvGrpSpPr>
        <p:grpSpPr>
          <a:xfrm>
            <a:off x="2698590" y="3712464"/>
            <a:ext cx="6794200" cy="3052448"/>
            <a:chOff x="5089068" y="3706368"/>
            <a:chExt cx="6794200" cy="3052448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181F09B-0FD7-66E5-339D-256430437463}"/>
                </a:ext>
              </a:extLst>
            </p:cNvPr>
            <p:cNvSpPr/>
            <p:nvPr/>
          </p:nvSpPr>
          <p:spPr bwMode="auto">
            <a:xfrm>
              <a:off x="5089068" y="3706368"/>
              <a:ext cx="6794200" cy="3052448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95000"/>
                <a:lumOff val="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Visual Studio Code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8C55993-BD1E-A476-C40A-D2FD63F7A153}"/>
                </a:ext>
              </a:extLst>
            </p:cNvPr>
            <p:cNvGrpSpPr/>
            <p:nvPr/>
          </p:nvGrpSpPr>
          <p:grpSpPr>
            <a:xfrm>
              <a:off x="5330061" y="4233332"/>
              <a:ext cx="6312215" cy="529374"/>
              <a:chOff x="1112881" y="1747187"/>
              <a:chExt cx="6312215" cy="529374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5B075D9F-44D5-9534-D8BB-FBD1FE653C5F}"/>
                  </a:ext>
                </a:extLst>
              </p:cNvPr>
              <p:cNvSpPr/>
              <p:nvPr/>
            </p:nvSpPr>
            <p:spPr bwMode="auto">
              <a:xfrm>
                <a:off x="1112881" y="1747187"/>
                <a:ext cx="6312215" cy="52937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Arc VS Code Extension</a:t>
                </a:r>
              </a:p>
            </p:txBody>
          </p:sp>
          <p:pic>
            <p:nvPicPr>
              <p:cNvPr id="116" name="Graphic 115">
                <a:extLst>
                  <a:ext uri="{FF2B5EF4-FFF2-40B4-BE49-F238E27FC236}">
                    <a16:creationId xmlns:a16="http://schemas.microsoft.com/office/drawing/2014/main" id="{6F4D2CBF-FEDA-B7F1-93CC-AC9856D74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10216" y="1823521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B4C1A3FB-474A-075F-1C96-6198299B60F6}"/>
                </a:ext>
              </a:extLst>
            </p:cNvPr>
            <p:cNvCxnSpPr>
              <a:cxnSpLocks/>
              <a:stCxn id="29" idx="2"/>
              <a:endCxn id="5" idx="0"/>
            </p:cNvCxnSpPr>
            <p:nvPr/>
          </p:nvCxnSpPr>
          <p:spPr>
            <a:xfrm rot="5400000">
              <a:off x="7048131" y="4264582"/>
              <a:ext cx="313062" cy="25703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4C63C0D-58F7-D647-5E9B-653659E19583}"/>
                </a:ext>
              </a:extLst>
            </p:cNvPr>
            <p:cNvGrpSpPr/>
            <p:nvPr/>
          </p:nvGrpSpPr>
          <p:grpSpPr>
            <a:xfrm>
              <a:off x="5330061" y="5706264"/>
              <a:ext cx="6312217" cy="969655"/>
              <a:chOff x="2936014" y="2964700"/>
              <a:chExt cx="6312217" cy="96965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ED01CD-FC19-DB4F-E85E-92060193ABC1}"/>
                  </a:ext>
                </a:extLst>
              </p:cNvPr>
              <p:cNvGrpSpPr/>
              <p:nvPr/>
            </p:nvGrpSpPr>
            <p:grpSpPr>
              <a:xfrm>
                <a:off x="2936014" y="2964700"/>
                <a:ext cx="5034353" cy="969655"/>
                <a:chOff x="1483536" y="2850026"/>
                <a:chExt cx="5034353" cy="969655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D90F93A7-1905-BEB9-F636-F1F84551752D}"/>
                    </a:ext>
                  </a:extLst>
                </p:cNvPr>
                <p:cNvSpPr/>
                <p:nvPr/>
              </p:nvSpPr>
              <p:spPr bwMode="auto">
                <a:xfrm>
                  <a:off x="1483536" y="2850026"/>
                  <a:ext cx="1178897" cy="96965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Templates</a:t>
                  </a:r>
                </a:p>
              </p:txBody>
            </p:sp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2197B91A-F3AA-4574-5D41-DA542248D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4384" y="3265863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4642668F-0435-AEF7-0349-8A8338970528}"/>
                    </a:ext>
                  </a:extLst>
                </p:cNvPr>
                <p:cNvSpPr/>
                <p:nvPr/>
              </p:nvSpPr>
              <p:spPr bwMode="auto">
                <a:xfrm>
                  <a:off x="2768688" y="2850026"/>
                  <a:ext cx="1178897" cy="96965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8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" pitchFamily="34" charset="0"/>
                    </a:rPr>
                    <a:t>Snippets</a:t>
                  </a:r>
                </a:p>
              </p:txBody>
            </p:sp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29A97EBB-68C7-6B45-EB40-97C0E2A170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536" y="3265863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AEF50D77-036D-189D-3B96-4187E59A4A8A}"/>
                    </a:ext>
                  </a:extLst>
                </p:cNvPr>
                <p:cNvSpPr/>
                <p:nvPr/>
              </p:nvSpPr>
              <p:spPr bwMode="auto">
                <a:xfrm>
                  <a:off x="4053840" y="2850026"/>
                  <a:ext cx="1178897" cy="96965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8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" pitchFamily="34" charset="0"/>
                    </a:rPr>
                    <a:t>SDK</a:t>
                  </a:r>
                </a:p>
              </p:txBody>
            </p:sp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F4775555-1EA4-646D-7853-0BD0C69F5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688" y="3265863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65AF6E9C-2F60-D3B7-9F13-E285949BD5FE}"/>
                    </a:ext>
                  </a:extLst>
                </p:cNvPr>
                <p:cNvSpPr/>
                <p:nvPr/>
              </p:nvSpPr>
              <p:spPr bwMode="auto">
                <a:xfrm>
                  <a:off x="5338992" y="2850026"/>
                  <a:ext cx="1178897" cy="96965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8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" pitchFamily="34" charset="0"/>
                    </a:rPr>
                    <a:t>AKS on WSL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6ED4DC7-3E4A-80C6-AE32-1AB0B47674AB}"/>
                    </a:ext>
                  </a:extLst>
                </p:cNvPr>
                <p:cNvGrpSpPr/>
                <p:nvPr/>
              </p:nvGrpSpPr>
              <p:grpSpPr>
                <a:xfrm>
                  <a:off x="5437959" y="3253397"/>
                  <a:ext cx="980961" cy="457200"/>
                  <a:chOff x="4556538" y="4311401"/>
                  <a:chExt cx="980961" cy="457200"/>
                </a:xfrm>
              </p:grpSpPr>
              <p:pic>
                <p:nvPicPr>
                  <p:cNvPr id="13" name="Graphic 12">
                    <a:extLst>
                      <a:ext uri="{FF2B5EF4-FFF2-40B4-BE49-F238E27FC236}">
                        <a16:creationId xmlns:a16="http://schemas.microsoft.com/office/drawing/2014/main" id="{42F7F6B0-D670-595D-3269-FAB64DDD9A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6538" y="4311401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Graphic 13">
                    <a:extLst>
                      <a:ext uri="{FF2B5EF4-FFF2-40B4-BE49-F238E27FC236}">
                        <a16:creationId xmlns:a16="http://schemas.microsoft.com/office/drawing/2014/main" id="{0E117090-7E83-D0A8-DFD9-24C87607C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80299" y="4311401"/>
                    <a:ext cx="457200" cy="4572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A2A540B-BE4C-48CC-9E48-7B7ADD47C537}"/>
                  </a:ext>
                </a:extLst>
              </p:cNvPr>
              <p:cNvGrpSpPr/>
              <p:nvPr/>
            </p:nvGrpSpPr>
            <p:grpSpPr>
              <a:xfrm>
                <a:off x="8069334" y="2964700"/>
                <a:ext cx="1178897" cy="969655"/>
                <a:chOff x="6787875" y="2942978"/>
                <a:chExt cx="1178897" cy="969655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4D38E5D0-E648-A089-D873-88AF93876051}"/>
                    </a:ext>
                  </a:extLst>
                </p:cNvPr>
                <p:cNvSpPr/>
                <p:nvPr/>
              </p:nvSpPr>
              <p:spPr bwMode="auto">
                <a:xfrm>
                  <a:off x="6787875" y="2942978"/>
                  <a:ext cx="1178897" cy="96965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8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" pitchFamily="34" charset="0"/>
                    </a:rPr>
                    <a:t>Jumpstart</a:t>
                  </a:r>
                </a:p>
              </p:txBody>
            </p:sp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3DC338F9-9DD2-4CAA-2717-3A2941B70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8723" y="3346350"/>
                  <a:ext cx="457200" cy="45720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70EAD4-36AD-EEF2-306D-78344D5BF1DE}"/>
                </a:ext>
              </a:extLst>
            </p:cNvPr>
            <p:cNvSpPr txBox="1"/>
            <p:nvPr/>
          </p:nvSpPr>
          <p:spPr>
            <a:xfrm>
              <a:off x="6052575" y="4900759"/>
              <a:ext cx="4874476" cy="492443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>
              <a:defPPr>
                <a:defRPr lang="en-US"/>
              </a:defPPr>
              <a:lvl1pPr algn="ctr" defTabSz="932688">
                <a:defRPr sz="1000">
                  <a:latin typeface="Segoe UI Semibold"/>
                  <a:cs typeface="Segoe UI" pitchFamily="34" charset="0"/>
                </a:defRPr>
              </a:lvl1pPr>
              <a:lvl2pPr marL="466344" defTabSz="932688">
                <a:defRPr sz="1836"/>
              </a:lvl2pPr>
              <a:lvl3pPr marL="932688" defTabSz="932688">
                <a:defRPr sz="1836"/>
              </a:lvl3pPr>
              <a:lvl4pPr marL="1399032" defTabSz="932688">
                <a:defRPr sz="1836"/>
              </a:lvl4pPr>
              <a:lvl5pPr marL="1865376" defTabSz="932688">
                <a:defRPr sz="1836"/>
              </a:lvl5pPr>
              <a:lvl6pPr marL="2331720" defTabSz="932688">
                <a:defRPr sz="1836"/>
              </a:lvl6pPr>
              <a:lvl7pPr marL="2798064" defTabSz="932688">
                <a:defRPr sz="1836"/>
              </a:lvl7pPr>
              <a:lvl8pPr marL="3264408" defTabSz="932688">
                <a:defRPr sz="1836"/>
              </a:lvl8pPr>
              <a:lvl9pPr marL="3730752" defTabSz="932688">
                <a:defRPr sz="1836"/>
              </a:lvl9pPr>
            </a:lstStyle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Arc VS Code extension enables you to set up a local or cloud dev environment, create service templates, and explore sample apps with Jumpstart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F5D598A-933D-D366-9802-9E8CA8A33BF0}"/>
                </a:ext>
              </a:extLst>
            </p:cNvPr>
            <p:cNvCxnSpPr>
              <a:cxnSpLocks/>
              <a:stCxn id="29" idx="2"/>
              <a:endCxn id="7" idx="0"/>
            </p:cNvCxnSpPr>
            <p:nvPr/>
          </p:nvCxnSpPr>
          <p:spPr>
            <a:xfrm rot="5400000">
              <a:off x="7690707" y="4907158"/>
              <a:ext cx="313062" cy="12851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15DB84E9-07BB-8998-560F-42936A6D7240}"/>
                </a:ext>
              </a:extLst>
            </p:cNvPr>
            <p:cNvCxnSpPr>
              <a:cxnSpLocks/>
              <a:stCxn id="29" idx="2"/>
              <a:endCxn id="11" idx="0"/>
            </p:cNvCxnSpPr>
            <p:nvPr/>
          </p:nvCxnSpPr>
          <p:spPr>
            <a:xfrm rot="16200000" flipH="1">
              <a:off x="8975858" y="4907156"/>
              <a:ext cx="313062" cy="12851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33B037-A658-9FA8-DD28-60A3FAC843E7}"/>
                </a:ext>
              </a:extLst>
            </p:cNvPr>
            <p:cNvCxnSpPr>
              <a:cxnSpLocks/>
              <a:stCxn id="29" idx="2"/>
              <a:endCxn id="26" idx="0"/>
            </p:cNvCxnSpPr>
            <p:nvPr/>
          </p:nvCxnSpPr>
          <p:spPr>
            <a:xfrm rot="16200000" flipH="1">
              <a:off x="9614790" y="4268224"/>
              <a:ext cx="313062" cy="256301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4456E90-3F48-2E13-69DC-A3ED04247A1E}"/>
                </a:ext>
              </a:extLst>
            </p:cNvPr>
            <p:cNvCxnSpPr>
              <a:cxnSpLocks/>
              <a:stCxn id="29" idx="2"/>
              <a:endCxn id="9" idx="0"/>
            </p:cNvCxnSpPr>
            <p:nvPr/>
          </p:nvCxnSpPr>
          <p:spPr>
            <a:xfrm>
              <a:off x="8489813" y="5393202"/>
              <a:ext cx="1" cy="3130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F5A3475-4A47-1F72-9F74-4C246F1550C9}"/>
                </a:ext>
              </a:extLst>
            </p:cNvPr>
            <p:cNvCxnSpPr>
              <a:cxnSpLocks/>
            </p:cNvCxnSpPr>
            <p:nvPr/>
          </p:nvCxnSpPr>
          <p:spPr>
            <a:xfrm>
              <a:off x="8489737" y="4766329"/>
              <a:ext cx="0" cy="18288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CD0FF8E-6002-71F5-76B6-D66CF5F0F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218249" y="378822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8FA8FCF-6D50-539C-9F34-86DA6B479569}"/>
              </a:ext>
            </a:extLst>
          </p:cNvPr>
          <p:cNvSpPr/>
          <p:nvPr/>
        </p:nvSpPr>
        <p:spPr bwMode="auto">
          <a:xfrm>
            <a:off x="7698607" y="699327"/>
            <a:ext cx="3742749" cy="2570446"/>
          </a:xfrm>
          <a:prstGeom prst="roundRect">
            <a:avLst>
              <a:gd name="adj" fmla="val 2878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3FFBA21-D8D5-DB6E-0403-196F9956DEE0}"/>
              </a:ext>
            </a:extLst>
          </p:cNvPr>
          <p:cNvSpPr/>
          <p:nvPr/>
        </p:nvSpPr>
        <p:spPr bwMode="auto">
          <a:xfrm>
            <a:off x="750023" y="823678"/>
            <a:ext cx="7306987" cy="235360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Edge deployed, Arc-enabled Kubernetes cluster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36A0A6-BB0E-46A5-33D1-E50F0C580FB2}"/>
              </a:ext>
            </a:extLst>
          </p:cNvPr>
          <p:cNvGrpSpPr/>
          <p:nvPr/>
        </p:nvGrpSpPr>
        <p:grpSpPr>
          <a:xfrm>
            <a:off x="1329352" y="1202502"/>
            <a:ext cx="6148328" cy="1866597"/>
            <a:chOff x="943074" y="1211883"/>
            <a:chExt cx="6148328" cy="186659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2E9199C-63AE-5EB9-C3A7-8042F7832C8C}"/>
                </a:ext>
              </a:extLst>
            </p:cNvPr>
            <p:cNvSpPr/>
            <p:nvPr/>
          </p:nvSpPr>
          <p:spPr bwMode="auto">
            <a:xfrm>
              <a:off x="5149940" y="1211883"/>
              <a:ext cx="1941462" cy="186659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EE561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Deployed application supported on 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65C2AFD-FAF9-E68A-5816-0EF8AA6C5DC9}"/>
                </a:ext>
              </a:extLst>
            </p:cNvPr>
            <p:cNvGrpSpPr/>
            <p:nvPr/>
          </p:nvGrpSpPr>
          <p:grpSpPr>
            <a:xfrm>
              <a:off x="943074" y="1211883"/>
              <a:ext cx="4098318" cy="1866597"/>
              <a:chOff x="549724" y="3065727"/>
              <a:chExt cx="4098318" cy="1866597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C3756B0-C11D-4399-CE3C-A46A681A6BD1}"/>
                  </a:ext>
                </a:extLst>
              </p:cNvPr>
              <p:cNvGrpSpPr/>
              <p:nvPr/>
            </p:nvGrpSpPr>
            <p:grpSpPr>
              <a:xfrm>
                <a:off x="549724" y="3065727"/>
                <a:ext cx="4098318" cy="1025349"/>
                <a:chOff x="549724" y="3065727"/>
                <a:chExt cx="4098318" cy="1025349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F03B3A78-0C29-33F2-D6E3-39BB21E79E9E}"/>
                    </a:ext>
                  </a:extLst>
                </p:cNvPr>
                <p:cNvSpPr/>
                <p:nvPr/>
              </p:nvSpPr>
              <p:spPr bwMode="auto">
                <a:xfrm>
                  <a:off x="549724" y="3065727"/>
                  <a:ext cx="4098318" cy="102534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Extensions Bundle and Versioning</a:t>
                  </a:r>
                  <a:b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171450" marR="0" lvl="0" indent="-171450" algn="l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Container Storage enabled by Arc (ACSA)</a:t>
                  </a:r>
                </a:p>
                <a:p>
                  <a:pPr marL="171450" marR="0" lvl="0" indent="-171450" algn="l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Key Vault Secret Store extension</a:t>
                  </a:r>
                </a:p>
                <a:p>
                  <a:pPr marL="171450" marR="0" lvl="0" indent="-171450" algn="l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Monitor Pipeline (1st party)</a:t>
                  </a:r>
                </a:p>
              </p:txBody>
            </p:sp>
            <p:pic>
              <p:nvPicPr>
                <p:cNvPr id="99" name="Graphic 98">
                  <a:extLst>
                    <a:ext uri="{FF2B5EF4-FFF2-40B4-BE49-F238E27FC236}">
                      <a16:creationId xmlns:a16="http://schemas.microsoft.com/office/drawing/2014/main" id="{C32DFDC6-0DC6-A5CA-7AF9-A9D9305F8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292" y="3114838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56D836BB-5C38-FBF8-55F5-42A750672219}"/>
                  </a:ext>
                </a:extLst>
              </p:cNvPr>
              <p:cNvGrpSpPr/>
              <p:nvPr/>
            </p:nvGrpSpPr>
            <p:grpSpPr>
              <a:xfrm>
                <a:off x="549724" y="4175897"/>
                <a:ext cx="4098318" cy="756427"/>
                <a:chOff x="549724" y="4254762"/>
                <a:chExt cx="4098318" cy="756427"/>
              </a:xfrm>
            </p:grpSpPr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84DF139E-3FC4-5D72-B9DC-B91D73DE9BD5}"/>
                    </a:ext>
                  </a:extLst>
                </p:cNvPr>
                <p:cNvSpPr/>
                <p:nvPr/>
              </p:nvSpPr>
              <p:spPr bwMode="auto">
                <a:xfrm>
                  <a:off x="549724" y="4254762"/>
                  <a:ext cx="4098318" cy="75642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Core services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171450" marR="0" lvl="0" indent="-171450" algn="l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Arc gateway</a:t>
                  </a:r>
                </a:p>
                <a:p>
                  <a:pPr marL="171450" marR="0" lvl="0" indent="-171450" algn="l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Workload identity federation in Azure Arc-enabled Kubernetes</a:t>
                  </a:r>
                </a:p>
              </p:txBody>
            </p:sp>
            <p:pic>
              <p:nvPicPr>
                <p:cNvPr id="103" name="Graphic 102">
                  <a:extLst>
                    <a:ext uri="{FF2B5EF4-FFF2-40B4-BE49-F238E27FC236}">
                      <a16:creationId xmlns:a16="http://schemas.microsoft.com/office/drawing/2014/main" id="{6F42E231-B944-AD1B-0B66-2D86CD11A1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292" y="4303873"/>
                  <a:ext cx="274320" cy="2743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FE591D4-12B2-D265-CB82-889D6C9D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65528" y="1908566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A438B5CC-EE23-C40A-02A4-F6A6E8E39E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590" y="872638"/>
            <a:ext cx="365760" cy="3657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37F8FA5-54E0-3174-5B6A-1316B27F6009}"/>
              </a:ext>
            </a:extLst>
          </p:cNvPr>
          <p:cNvGrpSpPr/>
          <p:nvPr/>
        </p:nvGrpSpPr>
        <p:grpSpPr>
          <a:xfrm>
            <a:off x="8438085" y="1318780"/>
            <a:ext cx="2532063" cy="1331540"/>
            <a:chOff x="8256041" y="1328373"/>
            <a:chExt cx="2532063" cy="13315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A4AF58A-6E8E-BF98-D53A-DD816A127AA7}"/>
                </a:ext>
              </a:extLst>
            </p:cNvPr>
            <p:cNvSpPr/>
            <p:nvPr/>
          </p:nvSpPr>
          <p:spPr bwMode="auto">
            <a:xfrm>
              <a:off x="8256041" y="1328373"/>
              <a:ext cx="2532063" cy="1331540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2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Marketplace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75BBABD-C5FD-8C5E-1E8C-BF505F41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96591" y="1386049"/>
              <a:ext cx="365760" cy="36576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7514C30-0BC8-2FC6-1B0A-8EBC9BD10A1E}"/>
                </a:ext>
              </a:extLst>
            </p:cNvPr>
            <p:cNvGrpSpPr/>
            <p:nvPr/>
          </p:nvGrpSpPr>
          <p:grpSpPr>
            <a:xfrm>
              <a:off x="8694457" y="1770660"/>
              <a:ext cx="1655230" cy="755904"/>
              <a:chOff x="9878402" y="4428001"/>
              <a:chExt cx="1655230" cy="755904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BABCF71-693F-B8F9-D88C-92F6DF6630A8}"/>
                  </a:ext>
                </a:extLst>
              </p:cNvPr>
              <p:cNvSpPr/>
              <p:nvPr/>
            </p:nvSpPr>
            <p:spPr bwMode="auto">
              <a:xfrm>
                <a:off x="9878402" y="4428001"/>
                <a:ext cx="1655230" cy="75590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EE5612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Published application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BC9621C7-E096-266A-128C-E6C621282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482846" y="4695876"/>
                <a:ext cx="457200" cy="457200"/>
              </a:xfrm>
              <a:prstGeom prst="rect">
                <a:avLst/>
              </a:prstGeom>
            </p:spPr>
          </p:pic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42CA4D-7861-D960-7730-4B1C3D9A46BA}"/>
              </a:ext>
            </a:extLst>
          </p:cNvPr>
          <p:cNvCxnSpPr>
            <a:cxnSpLocks/>
            <a:stCxn id="20" idx="1"/>
            <a:endCxn id="75" idx="3"/>
          </p:cNvCxnSpPr>
          <p:nvPr/>
        </p:nvCxnSpPr>
        <p:spPr>
          <a:xfrm flipH="1" flipV="1">
            <a:off x="7477680" y="2135801"/>
            <a:ext cx="1398821" cy="3218"/>
          </a:xfrm>
          <a:prstGeom prst="straightConnector1">
            <a:avLst/>
          </a:prstGeom>
          <a:ln>
            <a:solidFill>
              <a:srgbClr val="EE561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6468265E-B6A2-6861-E119-99888E60BA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75516" y="758930"/>
            <a:ext cx="457200" cy="457200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4EB42613-71B6-3758-C6E7-229DB17F8F7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76085" y="4781488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0E28106-BF1F-BAE2-20AF-76E6BF6D441B}"/>
              </a:ext>
            </a:extLst>
          </p:cNvPr>
          <p:cNvSpPr txBox="1"/>
          <p:nvPr/>
        </p:nvSpPr>
        <p:spPr>
          <a:xfrm>
            <a:off x="187124" y="5555828"/>
            <a:ext cx="903361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85FED2-47A0-77DF-7823-DD764492F162}"/>
              </a:ext>
            </a:extLst>
          </p:cNvPr>
          <p:cNvGrpSpPr/>
          <p:nvPr/>
        </p:nvGrpSpPr>
        <p:grpSpPr>
          <a:xfrm>
            <a:off x="1005233" y="4964368"/>
            <a:ext cx="1693357" cy="548640"/>
            <a:chOff x="1005233" y="4964368"/>
            <a:chExt cx="1693357" cy="548640"/>
          </a:xfrm>
          <a:solidFill>
            <a:srgbClr val="C9E80E"/>
          </a:solidFill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E8106C72-8983-8A00-0CFB-7B43CEFF8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492437" y="4964368"/>
              <a:ext cx="548640" cy="548640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0036F23-FFBC-B1D0-B575-F01C1A894241}"/>
                </a:ext>
              </a:extLst>
            </p:cNvPr>
            <p:cNvCxnSpPr>
              <a:cxnSpLocks/>
              <a:stCxn id="66" idx="1"/>
              <a:endCxn id="40" idx="3"/>
            </p:cNvCxnSpPr>
            <p:nvPr/>
          </p:nvCxnSpPr>
          <p:spPr>
            <a:xfrm flipH="1">
              <a:off x="2041077" y="5238688"/>
              <a:ext cx="657513" cy="0"/>
            </a:xfrm>
            <a:prstGeom prst="line">
              <a:avLst/>
            </a:prstGeom>
            <a:grpFill/>
            <a:ln>
              <a:solidFill>
                <a:srgbClr val="C9E80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D46D44-AE10-9081-1048-1F5CD10F8A87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1005233" y="5238688"/>
              <a:ext cx="487204" cy="0"/>
            </a:xfrm>
            <a:prstGeom prst="line">
              <a:avLst/>
            </a:prstGeom>
            <a:grpFill/>
            <a:ln>
              <a:solidFill>
                <a:srgbClr val="C9E80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75DD479-6E01-E466-F129-B90189246355}"/>
              </a:ext>
            </a:extLst>
          </p:cNvPr>
          <p:cNvSpPr txBox="1"/>
          <p:nvPr/>
        </p:nvSpPr>
        <p:spPr>
          <a:xfrm>
            <a:off x="1311712" y="4650683"/>
            <a:ext cx="903361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Inner loop</a:t>
            </a:r>
          </a:p>
        </p:txBody>
      </p:sp>
      <p:pic>
        <p:nvPicPr>
          <p:cNvPr id="54" name="Graphic 53" descr="User">
            <a:extLst>
              <a:ext uri="{FF2B5EF4-FFF2-40B4-BE49-F238E27FC236}">
                <a16:creationId xmlns:a16="http://schemas.microsoft.com/office/drawing/2014/main" id="{99FE53A1-8909-0B5F-8DCD-74FDFA15E4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88550" y="4776752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A5857F-81F3-1943-0100-07825AF8106F}"/>
              </a:ext>
            </a:extLst>
          </p:cNvPr>
          <p:cNvSpPr txBox="1"/>
          <p:nvPr/>
        </p:nvSpPr>
        <p:spPr>
          <a:xfrm>
            <a:off x="11099589" y="5551092"/>
            <a:ext cx="903361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DevOps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2E6938FA-114E-AAFF-1BB3-C67422C33D7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150923" y="4964368"/>
            <a:ext cx="548640" cy="54864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6A7AC6-569F-1091-9394-A1ABF7EFE5BD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10699563" y="5238688"/>
            <a:ext cx="484632" cy="0"/>
          </a:xfrm>
          <a:prstGeom prst="line">
            <a:avLst/>
          </a:prstGeom>
          <a:ln>
            <a:solidFill>
              <a:srgbClr val="EE561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9652B7-65D5-6DA2-820A-D5AAFA07D31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>
            <a:off x="9492790" y="5238688"/>
            <a:ext cx="658368" cy="0"/>
          </a:xfrm>
          <a:prstGeom prst="line">
            <a:avLst/>
          </a:prstGeom>
          <a:ln>
            <a:solidFill>
              <a:srgbClr val="EE561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DFE0022-55BD-5488-B024-1A380926926D}"/>
              </a:ext>
            </a:extLst>
          </p:cNvPr>
          <p:cNvCxnSpPr>
            <a:cxnSpLocks/>
            <a:stCxn id="20" idx="2"/>
            <a:endCxn id="58" idx="0"/>
          </p:cNvCxnSpPr>
          <p:nvPr/>
        </p:nvCxnSpPr>
        <p:spPr>
          <a:xfrm rot="16200000" flipH="1">
            <a:off x="8840981" y="3380105"/>
            <a:ext cx="2447397" cy="721127"/>
          </a:xfrm>
          <a:prstGeom prst="bentConnector3">
            <a:avLst>
              <a:gd name="adj1" fmla="val 95084"/>
            </a:avLst>
          </a:prstGeom>
          <a:ln>
            <a:solidFill>
              <a:srgbClr val="EE561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7D017A9-E6E6-75E0-DBEC-CB5B669C8D37}"/>
              </a:ext>
            </a:extLst>
          </p:cNvPr>
          <p:cNvSpPr txBox="1"/>
          <p:nvPr/>
        </p:nvSpPr>
        <p:spPr>
          <a:xfrm>
            <a:off x="9944197" y="4515142"/>
            <a:ext cx="903361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Outer loop</a:t>
            </a:r>
          </a:p>
        </p:txBody>
      </p:sp>
    </p:spTree>
    <p:extLst>
      <p:ext uri="{BB962C8B-B14F-4D97-AF65-F5344CB8AC3E}">
        <p14:creationId xmlns:p14="http://schemas.microsoft.com/office/powerpoint/2010/main" val="200111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3B344-67CA-429A-39B6-7EB89BC16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02BDE-3BEF-16B4-861D-27DB4D47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 sz="2000"/>
              <a:t>App Development Tools for Kubernetes – Application deployment workflow (Public Preview)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8196E23F-94E9-7191-A655-619F3E91ADA2}"/>
              </a:ext>
            </a:extLst>
          </p:cNvPr>
          <p:cNvSpPr/>
          <p:nvPr/>
        </p:nvSpPr>
        <p:spPr bwMode="auto">
          <a:xfrm>
            <a:off x="8007607" y="1579974"/>
            <a:ext cx="4011021" cy="3788749"/>
          </a:xfrm>
          <a:prstGeom prst="roundRect">
            <a:avLst>
              <a:gd name="adj" fmla="val 2878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CA2F257-AEDD-346D-4638-53459B8591EE}"/>
              </a:ext>
            </a:extLst>
          </p:cNvPr>
          <p:cNvSpPr/>
          <p:nvPr/>
        </p:nvSpPr>
        <p:spPr bwMode="auto">
          <a:xfrm>
            <a:off x="207605" y="1579974"/>
            <a:ext cx="5884506" cy="3701143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3716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Visual Studio Code IDE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C330A5-50ED-68AF-EC7D-936799161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508" y="1631818"/>
            <a:ext cx="365760" cy="36576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58BE362-C597-B237-7DF9-56AF0A6E1C1E}"/>
              </a:ext>
            </a:extLst>
          </p:cNvPr>
          <p:cNvGrpSpPr/>
          <p:nvPr/>
        </p:nvGrpSpPr>
        <p:grpSpPr>
          <a:xfrm>
            <a:off x="318420" y="2080465"/>
            <a:ext cx="5662875" cy="3070023"/>
            <a:chOff x="1494485" y="1676149"/>
            <a:chExt cx="5662875" cy="30700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05869A1-94FD-F9D3-45C1-0BE8B65E17E9}"/>
                </a:ext>
              </a:extLst>
            </p:cNvPr>
            <p:cNvGrpSpPr/>
            <p:nvPr/>
          </p:nvGrpSpPr>
          <p:grpSpPr>
            <a:xfrm>
              <a:off x="1494485" y="1676149"/>
              <a:ext cx="1178897" cy="1170607"/>
              <a:chOff x="1141315" y="1752985"/>
              <a:chExt cx="1178897" cy="117060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0D7EB71-F9FC-BE9A-F6CF-B130F3E065A7}"/>
                  </a:ext>
                </a:extLst>
              </p:cNvPr>
              <p:cNvSpPr/>
              <p:nvPr/>
            </p:nvSpPr>
            <p:spPr bwMode="auto">
              <a:xfrm>
                <a:off x="1141315" y="1752985"/>
                <a:ext cx="1178897" cy="1170607"/>
              </a:xfrm>
              <a:prstGeom prst="roundRect">
                <a:avLst>
                  <a:gd name="adj" fmla="val 4645"/>
                </a:avLst>
              </a:prstGeom>
              <a:solidFill>
                <a:srgbClr val="003C69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Application source code (business logic)</a:t>
                </a:r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6716E705-F45B-67E1-C353-DF39B55AC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02163" y="238896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A2F1B39-776D-B6C7-8150-7B59584CB96C}"/>
                </a:ext>
              </a:extLst>
            </p:cNvPr>
            <p:cNvGrpSpPr/>
            <p:nvPr/>
          </p:nvGrpSpPr>
          <p:grpSpPr>
            <a:xfrm>
              <a:off x="2801122" y="1676149"/>
              <a:ext cx="4356238" cy="3070023"/>
              <a:chOff x="3566230" y="2124018"/>
              <a:chExt cx="4356238" cy="3070023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36023BC-ACB9-5C4D-04B5-9A16598BC065}"/>
                  </a:ext>
                </a:extLst>
              </p:cNvPr>
              <p:cNvSpPr/>
              <p:nvPr/>
            </p:nvSpPr>
            <p:spPr bwMode="auto">
              <a:xfrm>
                <a:off x="3566230" y="2124018"/>
                <a:ext cx="4356238" cy="3070023"/>
              </a:xfrm>
              <a:prstGeom prst="roundRect">
                <a:avLst>
                  <a:gd name="adj" fmla="val 4645"/>
                </a:avLst>
              </a:prstGeom>
              <a:solidFill>
                <a:srgbClr val="003C69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Kubernetes application deployment manifest (</a:t>
                </a:r>
                <a:r>
                  <a:rPr kumimoji="0" lang="en-US" sz="11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yaml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) </a:t>
                </a:r>
              </a:p>
            </p:txBody>
          </p:sp>
          <p:pic>
            <p:nvPicPr>
              <p:cNvPr id="49" name="Picture 4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25CC1A1-46CF-8DA2-AFE0-946AC2379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3613" y="2169474"/>
                <a:ext cx="377072" cy="36576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44973F0-A2FF-7E2D-35DA-8CAB31EC099E}"/>
                  </a:ext>
                </a:extLst>
              </p:cNvPr>
              <p:cNvGrpSpPr/>
              <p:nvPr/>
            </p:nvGrpSpPr>
            <p:grpSpPr>
              <a:xfrm>
                <a:off x="4596951" y="2535234"/>
                <a:ext cx="3201954" cy="2548812"/>
                <a:chOff x="5726304" y="3429000"/>
                <a:chExt cx="3201954" cy="2548812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1E9965BF-301D-CE8F-6D6D-9E0AD3CBB93D}"/>
                    </a:ext>
                  </a:extLst>
                </p:cNvPr>
                <p:cNvSpPr/>
                <p:nvPr/>
              </p:nvSpPr>
              <p:spPr bwMode="auto">
                <a:xfrm>
                  <a:off x="5726304" y="3429000"/>
                  <a:ext cx="3201954" cy="254881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Cluster extensions dependency definition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39FEBEEB-2A8E-0946-17BE-0222DF6ED9FB}"/>
                    </a:ext>
                  </a:extLst>
                </p:cNvPr>
                <p:cNvSpPr/>
                <p:nvPr/>
              </p:nvSpPr>
              <p:spPr bwMode="auto">
                <a:xfrm>
                  <a:off x="6095690" y="3959197"/>
                  <a:ext cx="2691782" cy="1925309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2060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{ 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     </a:t>
                  </a: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"</a:t>
                  </a:r>
                  <a:r>
                    <a:rPr kumimoji="0" lang="en-US" sz="1000" b="0" i="1" u="none" strike="noStrike" kern="0" cap="none" spc="0" normalizeH="0" baseline="0" noProof="0" err="1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DependsOn</a:t>
                  </a: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": { 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         "</a:t>
                  </a:r>
                  <a:r>
                    <a:rPr kumimoji="0" lang="en-US" sz="1000" b="0" i="1" u="none" strike="noStrike" kern="0" cap="none" spc="0" normalizeH="0" baseline="0" noProof="0" err="1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AppPlat</a:t>
                  </a: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" : { 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         "</a:t>
                  </a:r>
                  <a:r>
                    <a:rPr kumimoji="0" lang="en-US" sz="1000" b="0" i="1" u="none" strike="noStrike" kern="0" cap="none" spc="0" normalizeH="0" baseline="0" noProof="0" err="1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MinVersion</a:t>
                  </a: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": "1.0.0",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        "</a:t>
                  </a:r>
                  <a:r>
                    <a:rPr kumimoji="0" lang="en-US" sz="1000" b="0" i="1" u="none" strike="noStrike" kern="0" cap="none" spc="0" normalizeH="0" baseline="0" noProof="0" err="1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MaxVersion</a:t>
                  </a: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": "1.1.8", 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            "Capabilities": { 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               "Observability": { "key1": "value1"  }, 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               "Storage": { "key1": "value1" } 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            } 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        }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    } 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} </a:t>
                  </a:r>
                </a:p>
              </p:txBody>
            </p:sp>
          </p:grp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2C6D6572-0CA3-D9CD-482A-9D4633A1102A}"/>
                  </a:ext>
                </a:extLst>
              </p:cNvPr>
              <p:cNvSpPr/>
              <p:nvPr/>
            </p:nvSpPr>
            <p:spPr bwMode="auto">
              <a:xfrm>
                <a:off x="3792149" y="2803201"/>
                <a:ext cx="946923" cy="2122873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Deployment definition</a:t>
                </a: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88307347-83E7-078F-9AC9-9295E4402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37010" y="3695263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7FA91446-1FDB-3D2B-2BFA-7B815B74D694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16200000" flipH="1">
              <a:off x="2352119" y="2578571"/>
              <a:ext cx="179475" cy="715844"/>
            </a:xfrm>
            <a:prstGeom prst="bentConnector2">
              <a:avLst/>
            </a:prstGeom>
            <a:ln w="12700">
              <a:solidFill>
                <a:srgbClr val="C9E8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677A06C-A134-B853-F5FF-7812091A4A41}"/>
              </a:ext>
            </a:extLst>
          </p:cNvPr>
          <p:cNvGrpSpPr/>
          <p:nvPr/>
        </p:nvGrpSpPr>
        <p:grpSpPr>
          <a:xfrm>
            <a:off x="1803362" y="5358409"/>
            <a:ext cx="2692991" cy="1422064"/>
            <a:chOff x="288899" y="5121806"/>
            <a:chExt cx="2692991" cy="142206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22A5A53A-215F-3351-DD48-290F00578082}"/>
                </a:ext>
              </a:extLst>
            </p:cNvPr>
            <p:cNvSpPr/>
            <p:nvPr/>
          </p:nvSpPr>
          <p:spPr bwMode="auto">
            <a:xfrm>
              <a:off x="288899" y="5121806"/>
              <a:ext cx="2692991" cy="1422064"/>
            </a:xfrm>
            <a:prstGeom prst="roundRect">
              <a:avLst>
                <a:gd name="adj" fmla="val 4645"/>
              </a:avLst>
            </a:prstGeom>
            <a:solidFill>
              <a:srgbClr val="3A043E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Subsystem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for Linux (WSL)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212E1DD-FBD9-E081-B285-40AFC908574A}"/>
                </a:ext>
              </a:extLst>
            </p:cNvPr>
            <p:cNvGrpSpPr/>
            <p:nvPr/>
          </p:nvGrpSpPr>
          <p:grpSpPr>
            <a:xfrm>
              <a:off x="683157" y="5607698"/>
              <a:ext cx="1897224" cy="848566"/>
              <a:chOff x="7564462" y="3545633"/>
              <a:chExt cx="1897224" cy="848566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FEC4622C-D883-F3EB-2077-61C38A0167B4}"/>
                  </a:ext>
                </a:extLst>
              </p:cNvPr>
              <p:cNvSpPr/>
              <p:nvPr/>
            </p:nvSpPr>
            <p:spPr bwMode="auto">
              <a:xfrm>
                <a:off x="7564462" y="3545633"/>
                <a:ext cx="1897224" cy="84856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C9E80E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AKS Arc (deployed on WSL)</a:t>
                </a:r>
              </a:p>
            </p:txBody>
          </p:sp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FD55DDF8-4049-27F9-69BA-D7B412CDB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30194" y="3923416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085FE6BA-A93F-FF4A-DB1E-0F7DA7A9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2741" y="5178695"/>
              <a:ext cx="365760" cy="365760"/>
            </a:xfrm>
            <a:prstGeom prst="rect">
              <a:avLst/>
            </a:prstGeom>
          </p:spPr>
        </p:pic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F2B97B8-D4CA-FE98-2EDC-8F2B0A24DF5A}"/>
              </a:ext>
            </a:extLst>
          </p:cNvPr>
          <p:cNvCxnSpPr>
            <a:cxnSpLocks/>
            <a:stCxn id="89" idx="2"/>
            <a:endCxn id="67" idx="3"/>
          </p:cNvCxnSpPr>
          <p:nvPr/>
        </p:nvCxnSpPr>
        <p:spPr>
          <a:xfrm rot="5400000">
            <a:off x="4142155" y="5475622"/>
            <a:ext cx="745651" cy="840272"/>
          </a:xfrm>
          <a:prstGeom prst="bentConnector2">
            <a:avLst/>
          </a:prstGeom>
          <a:ln w="12700">
            <a:solidFill>
              <a:srgbClr val="C9E8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C35CA4A-5F06-F5E4-24F6-124916342EC4}"/>
              </a:ext>
            </a:extLst>
          </p:cNvPr>
          <p:cNvSpPr txBox="1"/>
          <p:nvPr/>
        </p:nvSpPr>
        <p:spPr>
          <a:xfrm>
            <a:off x="4890612" y="5561010"/>
            <a:ext cx="1633447" cy="646331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deploy local AKS Arc cluster on WSL using VS Code extension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84D1872-F4B5-BDA4-F63E-01D514DC883F}"/>
              </a:ext>
            </a:extLst>
          </p:cNvPr>
          <p:cNvGrpSpPr/>
          <p:nvPr/>
        </p:nvGrpSpPr>
        <p:grpSpPr>
          <a:xfrm>
            <a:off x="5430000" y="6288448"/>
            <a:ext cx="349284" cy="274320"/>
            <a:chOff x="6006210" y="4922629"/>
            <a:chExt cx="349284" cy="274320"/>
          </a:xfrm>
        </p:grpSpPr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54E6F906-5599-F1D2-45D5-2AABD77D4322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2CCD5BD-8ACD-AC59-40B0-FBE2D34CEF96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2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61ED200-9DC8-6CE9-D599-4A6401CC90A5}"/>
              </a:ext>
            </a:extLst>
          </p:cNvPr>
          <p:cNvGrpSpPr/>
          <p:nvPr/>
        </p:nvGrpSpPr>
        <p:grpSpPr>
          <a:xfrm>
            <a:off x="4118461" y="5233344"/>
            <a:ext cx="1633310" cy="289589"/>
            <a:chOff x="6666423" y="4905892"/>
            <a:chExt cx="1633310" cy="28958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FB39E63-50AC-D1EE-F150-27F0ED55E49D}"/>
                </a:ext>
              </a:extLst>
            </p:cNvPr>
            <p:cNvSpPr/>
            <p:nvPr/>
          </p:nvSpPr>
          <p:spPr bwMode="auto">
            <a:xfrm>
              <a:off x="6666423" y="4905892"/>
              <a:ext cx="1633310" cy="28958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C9E80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VS Code Extension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6423255-5470-8371-2E45-07D5216CE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39445" y="4959246"/>
              <a:ext cx="182880" cy="182880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2C4F8EE-6B46-446F-4B9A-10108A9B0D34}"/>
              </a:ext>
            </a:extLst>
          </p:cNvPr>
          <p:cNvSpPr txBox="1"/>
          <p:nvPr/>
        </p:nvSpPr>
        <p:spPr>
          <a:xfrm>
            <a:off x="3228529" y="816391"/>
            <a:ext cx="2579858" cy="800219"/>
          </a:xfrm>
          <a:prstGeom prst="rect">
            <a:avLst/>
          </a:prstGeom>
          <a:noFill/>
        </p:spPr>
        <p:txBody>
          <a:bodyPr wrap="square" lIns="0" tIns="91440" rIns="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  <a:cs typeface="Segoe UI" pitchFamily="34" charset="0"/>
              </a:defRPr>
            </a:lvl1pPr>
            <a:lvl2pPr marL="466344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88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032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76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064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408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752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writes application code, followed by a Kubernetes deployment manifest with required Arc cluster extensions integration dependency definition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5018BC-F6F0-5408-AFA5-729F50C7F030}"/>
              </a:ext>
            </a:extLst>
          </p:cNvPr>
          <p:cNvGrpSpPr/>
          <p:nvPr/>
        </p:nvGrpSpPr>
        <p:grpSpPr>
          <a:xfrm>
            <a:off x="129466" y="858747"/>
            <a:ext cx="733844" cy="701142"/>
            <a:chOff x="-1716360" y="4081554"/>
            <a:chExt cx="733844" cy="701142"/>
          </a:xfrm>
        </p:grpSpPr>
        <p:pic>
          <p:nvPicPr>
            <p:cNvPr id="93" name="Graphic 92" descr="User">
              <a:extLst>
                <a:ext uri="{FF2B5EF4-FFF2-40B4-BE49-F238E27FC236}">
                  <a16:creationId xmlns:a16="http://schemas.microsoft.com/office/drawing/2014/main" id="{E8ECFA53-C012-DD38-3A6E-4C9DC0FB2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624927" y="4081554"/>
              <a:ext cx="550979" cy="550979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BC0CD8-A078-5BA2-0E9E-3DE08DD8C0E1}"/>
                </a:ext>
              </a:extLst>
            </p:cNvPr>
            <p:cNvSpPr txBox="1"/>
            <p:nvPr/>
          </p:nvSpPr>
          <p:spPr>
            <a:xfrm>
              <a:off x="-1716360" y="4551864"/>
              <a:ext cx="733844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Developer</a:t>
              </a:r>
            </a:p>
          </p:txBody>
        </p:sp>
      </p:grp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C040E8D4-FD29-A503-0B51-0D8B60D784D3}"/>
              </a:ext>
            </a:extLst>
          </p:cNvPr>
          <p:cNvCxnSpPr>
            <a:cxnSpLocks/>
            <a:stCxn id="93" idx="3"/>
            <a:endCxn id="61" idx="0"/>
          </p:cNvCxnSpPr>
          <p:nvPr/>
        </p:nvCxnSpPr>
        <p:spPr>
          <a:xfrm>
            <a:off x="771878" y="1134237"/>
            <a:ext cx="2377980" cy="445737"/>
          </a:xfrm>
          <a:prstGeom prst="bentConnector2">
            <a:avLst/>
          </a:prstGeom>
          <a:ln w="12700">
            <a:solidFill>
              <a:srgbClr val="C9E8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63B8E9D-E9E5-112F-287C-B0ACEE01C183}"/>
              </a:ext>
            </a:extLst>
          </p:cNvPr>
          <p:cNvGrpSpPr/>
          <p:nvPr/>
        </p:nvGrpSpPr>
        <p:grpSpPr>
          <a:xfrm>
            <a:off x="2788710" y="1207140"/>
            <a:ext cx="349284" cy="274320"/>
            <a:chOff x="6006210" y="4922629"/>
            <a:chExt cx="349284" cy="274320"/>
          </a:xfrm>
        </p:grpSpPr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E6163E16-D6A8-60BF-F596-3BE7F9E413DE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A1A1860-6841-C708-0EA3-461A1266446D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5295306-E4DE-9277-A78A-11268C285DF6}"/>
              </a:ext>
            </a:extLst>
          </p:cNvPr>
          <p:cNvCxnSpPr>
            <a:cxnSpLocks/>
            <a:stCxn id="43" idx="1"/>
            <a:endCxn id="67" idx="1"/>
          </p:cNvCxnSpPr>
          <p:nvPr/>
        </p:nvCxnSpPr>
        <p:spPr>
          <a:xfrm rot="10800000" flipH="1" flipV="1">
            <a:off x="1625056" y="3615476"/>
            <a:ext cx="572563" cy="2653107"/>
          </a:xfrm>
          <a:prstGeom prst="bentConnector3">
            <a:avLst>
              <a:gd name="adj1" fmla="val -21457"/>
            </a:avLst>
          </a:prstGeom>
          <a:ln w="12700">
            <a:solidFill>
              <a:srgbClr val="C9E8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513F7B2-5997-553D-567E-4171A8D4B990}"/>
              </a:ext>
            </a:extLst>
          </p:cNvPr>
          <p:cNvSpPr txBox="1"/>
          <p:nvPr/>
        </p:nvSpPr>
        <p:spPr>
          <a:xfrm>
            <a:off x="85179" y="5560070"/>
            <a:ext cx="1457767" cy="646331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algn="ctr"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performs integration testing on local environment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E5A072B-31EA-6EBB-F796-B9ED4E2EB9A7}"/>
              </a:ext>
            </a:extLst>
          </p:cNvPr>
          <p:cNvGrpSpPr/>
          <p:nvPr/>
        </p:nvGrpSpPr>
        <p:grpSpPr>
          <a:xfrm>
            <a:off x="1097249" y="5323858"/>
            <a:ext cx="349284" cy="274320"/>
            <a:chOff x="6006210" y="4922629"/>
            <a:chExt cx="349284" cy="274320"/>
          </a:xfrm>
        </p:grpSpPr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2954AA22-15D0-8B7E-283D-E7DA876312AF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E1429FC-299A-F9AB-947E-4E4863D7FF31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996134-27A8-CDAD-9B5E-60FA8F28CB32}"/>
              </a:ext>
            </a:extLst>
          </p:cNvPr>
          <p:cNvGrpSpPr/>
          <p:nvPr/>
        </p:nvGrpSpPr>
        <p:grpSpPr>
          <a:xfrm>
            <a:off x="8744038" y="2204773"/>
            <a:ext cx="2538158" cy="2239910"/>
            <a:chOff x="8768240" y="2042896"/>
            <a:chExt cx="2538158" cy="2239910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A191B1D6-02BE-A1DB-90EE-F064513AB12E}"/>
                </a:ext>
              </a:extLst>
            </p:cNvPr>
            <p:cNvSpPr/>
            <p:nvPr/>
          </p:nvSpPr>
          <p:spPr bwMode="auto">
            <a:xfrm>
              <a:off x="8768240" y="2042896"/>
              <a:ext cx="2532063" cy="1357683"/>
            </a:xfrm>
            <a:prstGeom prst="roundRect">
              <a:avLst>
                <a:gd name="adj" fmla="val 4645"/>
              </a:avLst>
            </a:prstGeom>
            <a:solidFill>
              <a:schemeClr val="accent6">
                <a:lumMod val="2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Marketplace</a:t>
              </a:r>
            </a:p>
          </p:txBody>
        </p:sp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22A4DF80-89BF-044D-20A9-6DE7976A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24092" y="2084777"/>
              <a:ext cx="365760" cy="36576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2EE86FA-6223-3704-7B56-F453866FC86F}"/>
                </a:ext>
              </a:extLst>
            </p:cNvPr>
            <p:cNvGrpSpPr/>
            <p:nvPr/>
          </p:nvGrpSpPr>
          <p:grpSpPr>
            <a:xfrm>
              <a:off x="8939286" y="2508173"/>
              <a:ext cx="2198913" cy="773601"/>
              <a:chOff x="7777118" y="4752461"/>
              <a:chExt cx="2198913" cy="810805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03067676-F82E-F3EF-2CA1-5981E7A3D404}"/>
                  </a:ext>
                </a:extLst>
              </p:cNvPr>
              <p:cNvSpPr/>
              <p:nvPr/>
            </p:nvSpPr>
            <p:spPr bwMode="auto">
              <a:xfrm>
                <a:off x="7777118" y="4752461"/>
                <a:ext cx="2198913" cy="810805"/>
              </a:xfrm>
              <a:prstGeom prst="roundRect">
                <a:avLst>
                  <a:gd name="adj" fmla="val 4645"/>
                </a:avLst>
              </a:prstGeom>
              <a:solidFill>
                <a:srgbClr val="003C69"/>
              </a:solidFill>
              <a:ln w="12700" cap="flat" cmpd="sng" algn="ctr">
                <a:solidFill>
                  <a:srgbClr val="EE561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Published application, supported on Arc-enabled Kubernetes</a:t>
                </a:r>
              </a:p>
            </p:txBody>
          </p:sp>
          <p:pic>
            <p:nvPicPr>
              <p:cNvPr id="133" name="Graphic 132">
                <a:extLst>
                  <a:ext uri="{FF2B5EF4-FFF2-40B4-BE49-F238E27FC236}">
                    <a16:creationId xmlns:a16="http://schemas.microsoft.com/office/drawing/2014/main" id="{7BC257C3-B566-712B-BE1F-54DB89D0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47974" y="5106066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E1A31CC-8AFD-0DB7-2C38-E0169CE8604B}"/>
                </a:ext>
              </a:extLst>
            </p:cNvPr>
            <p:cNvGrpSpPr/>
            <p:nvPr/>
          </p:nvGrpSpPr>
          <p:grpSpPr>
            <a:xfrm>
              <a:off x="8774335" y="3559896"/>
              <a:ext cx="2532063" cy="722910"/>
              <a:chOff x="8768239" y="4412756"/>
              <a:chExt cx="2532063" cy="722910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3396744D-567D-A33E-94F2-4B08DE7F2818}"/>
                  </a:ext>
                </a:extLst>
              </p:cNvPr>
              <p:cNvSpPr/>
              <p:nvPr/>
            </p:nvSpPr>
            <p:spPr bwMode="auto">
              <a:xfrm>
                <a:off x="8768239" y="4412756"/>
                <a:ext cx="2532063" cy="626274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solidFill>
                  <a:srgbClr val="EE561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Kubernetes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ARM resource</a:t>
                </a:r>
              </a:p>
            </p:txBody>
          </p:sp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7E0CBA09-69F6-9196-1BDE-6CB043846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839829" y="4475901"/>
                <a:ext cx="274320" cy="274320"/>
              </a:xfrm>
              <a:prstGeom prst="rect">
                <a:avLst/>
              </a:prstGeom>
            </p:spPr>
          </p:pic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AC497319-2984-B65B-A658-94907C8D0EFF}"/>
                  </a:ext>
                </a:extLst>
              </p:cNvPr>
              <p:cNvSpPr/>
              <p:nvPr/>
            </p:nvSpPr>
            <p:spPr bwMode="auto">
              <a:xfrm>
                <a:off x="9077788" y="4916016"/>
                <a:ext cx="1912964" cy="219650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solidFill>
                  <a:srgbClr val="EE561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 Kubernetes Bridge</a:t>
                </a:r>
              </a:p>
            </p:txBody>
          </p:sp>
        </p:grp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3D3A8EE-C07A-A9B7-8759-C53EE7D011CA}"/>
              </a:ext>
            </a:extLst>
          </p:cNvPr>
          <p:cNvSpPr/>
          <p:nvPr/>
        </p:nvSpPr>
        <p:spPr>
          <a:xfrm>
            <a:off x="8366794" y="4593127"/>
            <a:ext cx="3286550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44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88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032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76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064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408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752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Kubernetes Bridge resolves cluster extensions dependencies automatically upon API request and deploy any missing Arc extension on-demand along with the application to the Arc-enabled Kubernetes cluster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45CE089-7999-E930-EBFB-10B2B9ED576F}"/>
              </a:ext>
            </a:extLst>
          </p:cNvPr>
          <p:cNvCxnSpPr>
            <a:cxnSpLocks/>
            <a:stCxn id="131" idx="2"/>
            <a:endCxn id="139" idx="0"/>
          </p:cNvCxnSpPr>
          <p:nvPr/>
        </p:nvCxnSpPr>
        <p:spPr>
          <a:xfrm>
            <a:off x="10014541" y="3443651"/>
            <a:ext cx="1624" cy="278122"/>
          </a:xfrm>
          <a:prstGeom prst="straightConnector1">
            <a:avLst/>
          </a:prstGeom>
          <a:ln>
            <a:solidFill>
              <a:srgbClr val="EE561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Graphic 150">
            <a:extLst>
              <a:ext uri="{FF2B5EF4-FFF2-40B4-BE49-F238E27FC236}">
                <a16:creationId xmlns:a16="http://schemas.microsoft.com/office/drawing/2014/main" id="{1E067198-3F46-782F-FF8D-BF342A50A0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64284" y="1631749"/>
            <a:ext cx="457200" cy="457200"/>
          </a:xfrm>
          <a:prstGeom prst="rect">
            <a:avLst/>
          </a:prstGeom>
        </p:spPr>
      </p:pic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AFD9A1D0-7A1D-817F-74E4-F91539E878DC}"/>
              </a:ext>
            </a:extLst>
          </p:cNvPr>
          <p:cNvSpPr/>
          <p:nvPr/>
        </p:nvSpPr>
        <p:spPr bwMode="auto">
          <a:xfrm>
            <a:off x="8007608" y="5498545"/>
            <a:ext cx="4011021" cy="1281928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solidFill>
              <a:srgbClr val="EE561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Edge deployed, Arc-enabled Kubernetes cluster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712E07-5DA6-ED65-1529-FFEF5965B74A}"/>
              </a:ext>
            </a:extLst>
          </p:cNvPr>
          <p:cNvGrpSpPr/>
          <p:nvPr/>
        </p:nvGrpSpPr>
        <p:grpSpPr>
          <a:xfrm>
            <a:off x="8175975" y="5629676"/>
            <a:ext cx="3668188" cy="716708"/>
            <a:chOff x="8187539" y="5636521"/>
            <a:chExt cx="3668188" cy="7167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AE0777-648F-3904-D278-EEF92E2B7B2F}"/>
                </a:ext>
              </a:extLst>
            </p:cNvPr>
            <p:cNvGrpSpPr/>
            <p:nvPr/>
          </p:nvGrpSpPr>
          <p:grpSpPr>
            <a:xfrm>
              <a:off x="10299013" y="5636521"/>
              <a:ext cx="1556714" cy="716708"/>
              <a:chOff x="10034268" y="5526733"/>
              <a:chExt cx="1556714" cy="716708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33FA4188-F93F-24B7-9EF9-65D9801500D9}"/>
                  </a:ext>
                </a:extLst>
              </p:cNvPr>
              <p:cNvSpPr/>
              <p:nvPr/>
            </p:nvSpPr>
            <p:spPr bwMode="auto">
              <a:xfrm>
                <a:off x="10034268" y="5526733"/>
                <a:ext cx="1556714" cy="716708"/>
              </a:xfrm>
              <a:prstGeom prst="roundRect">
                <a:avLst>
                  <a:gd name="adj" fmla="val 4645"/>
                </a:avLst>
              </a:prstGeom>
              <a:solidFill>
                <a:srgbClr val="003C69"/>
              </a:solidFill>
              <a:ln w="12700" cap="flat" cmpd="sng" algn="ctr">
                <a:solidFill>
                  <a:srgbClr val="EE561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44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688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032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376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720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064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408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752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Application</a:t>
                </a:r>
              </a:p>
            </p:txBody>
          </p:sp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E9525034-D31F-8AED-D655-6C255C68B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584025" y="5786241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F6A2B0A-144C-7F0E-7B8E-7AB05C14E690}"/>
                </a:ext>
              </a:extLst>
            </p:cNvPr>
            <p:cNvGrpSpPr/>
            <p:nvPr/>
          </p:nvGrpSpPr>
          <p:grpSpPr>
            <a:xfrm>
              <a:off x="8187539" y="5636521"/>
              <a:ext cx="1556714" cy="716708"/>
              <a:chOff x="8426644" y="5526733"/>
              <a:chExt cx="1556714" cy="716708"/>
            </a:xfrm>
          </p:grpSpPr>
          <p:sp>
            <p:nvSpPr>
              <p:cNvPr id="153" name="Rectangle: Rounded Corners 152">
                <a:extLst>
                  <a:ext uri="{FF2B5EF4-FFF2-40B4-BE49-F238E27FC236}">
                    <a16:creationId xmlns:a16="http://schemas.microsoft.com/office/drawing/2014/main" id="{60294006-4760-8D47-BCB0-F7187129367B}"/>
                  </a:ext>
                </a:extLst>
              </p:cNvPr>
              <p:cNvSpPr/>
              <p:nvPr/>
            </p:nvSpPr>
            <p:spPr bwMode="auto">
              <a:xfrm>
                <a:off x="8426644" y="5526733"/>
                <a:ext cx="1556714" cy="71670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EE561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44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688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032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376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720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064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408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752" algn="l" defTabSz="932688" rtl="0" eaLnBrk="1" latinLnBrk="0" hangingPunct="1">
                  <a:defRPr sz="183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 extensions</a:t>
                </a:r>
              </a:p>
            </p:txBody>
          </p: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55B46E69-0F77-B3B8-9E5D-902EB5050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022121" y="5839947"/>
                <a:ext cx="365760" cy="365760"/>
              </a:xfrm>
              <a:prstGeom prst="rect">
                <a:avLst/>
              </a:prstGeom>
            </p:spPr>
          </p:pic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BBC89CDA-CA3F-39B0-3052-250F166171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9474" y="6464970"/>
            <a:ext cx="274320" cy="27432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400E3DC-4765-3C1D-BDDE-97717287BC78}"/>
              </a:ext>
            </a:extLst>
          </p:cNvPr>
          <p:cNvCxnSpPr>
            <a:cxnSpLocks/>
            <a:stCxn id="142" idx="2"/>
            <a:endCxn id="153" idx="0"/>
          </p:cNvCxnSpPr>
          <p:nvPr/>
        </p:nvCxnSpPr>
        <p:spPr>
          <a:xfrm rot="5400000">
            <a:off x="9240926" y="4860532"/>
            <a:ext cx="482551" cy="1055737"/>
          </a:xfrm>
          <a:prstGeom prst="bentConnector3">
            <a:avLst>
              <a:gd name="adj1" fmla="val 27103"/>
            </a:avLst>
          </a:prstGeom>
          <a:ln w="12700">
            <a:solidFill>
              <a:srgbClr val="EE561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2B07EC-E615-949A-34C0-DAE0945F4CE7}"/>
              </a:ext>
            </a:extLst>
          </p:cNvPr>
          <p:cNvCxnSpPr>
            <a:cxnSpLocks/>
            <a:stCxn id="142" idx="2"/>
            <a:endCxn id="154" idx="0"/>
          </p:cNvCxnSpPr>
          <p:nvPr/>
        </p:nvCxnSpPr>
        <p:spPr>
          <a:xfrm rot="16200000" flipH="1">
            <a:off x="10296662" y="4860531"/>
            <a:ext cx="482551" cy="1055737"/>
          </a:xfrm>
          <a:prstGeom prst="bentConnector3">
            <a:avLst>
              <a:gd name="adj1" fmla="val 27103"/>
            </a:avLst>
          </a:prstGeom>
          <a:ln w="12700">
            <a:solidFill>
              <a:srgbClr val="EE561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A09FA8-871A-7ABF-7106-011F04A10BB0}"/>
              </a:ext>
            </a:extLst>
          </p:cNvPr>
          <p:cNvCxnSpPr>
            <a:cxnSpLocks/>
            <a:stCxn id="141" idx="2"/>
            <a:endCxn id="142" idx="0"/>
          </p:cNvCxnSpPr>
          <p:nvPr/>
        </p:nvCxnSpPr>
        <p:spPr>
          <a:xfrm flipH="1">
            <a:off x="10010069" y="4444683"/>
            <a:ext cx="0" cy="148444"/>
          </a:xfrm>
          <a:prstGeom prst="line">
            <a:avLst/>
          </a:prstGeom>
          <a:ln>
            <a:solidFill>
              <a:srgbClr val="EE561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B13E8E-FA0C-CD3E-093D-E5067A027A4B}"/>
              </a:ext>
            </a:extLst>
          </p:cNvPr>
          <p:cNvGrpSpPr/>
          <p:nvPr/>
        </p:nvGrpSpPr>
        <p:grpSpPr>
          <a:xfrm>
            <a:off x="11372356" y="856569"/>
            <a:ext cx="733844" cy="701142"/>
            <a:chOff x="-1716360" y="4081554"/>
            <a:chExt cx="733844" cy="701142"/>
          </a:xfrm>
        </p:grpSpPr>
        <p:pic>
          <p:nvPicPr>
            <p:cNvPr id="32" name="Graphic 31" descr="User">
              <a:extLst>
                <a:ext uri="{FF2B5EF4-FFF2-40B4-BE49-F238E27FC236}">
                  <a16:creationId xmlns:a16="http://schemas.microsoft.com/office/drawing/2014/main" id="{0FAAE8F7-E5AA-7F46-70EA-A4D9377A8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624927" y="4081554"/>
              <a:ext cx="550979" cy="55097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D85354-139F-D0BB-EB5F-044242AFDC1D}"/>
                </a:ext>
              </a:extLst>
            </p:cNvPr>
            <p:cNvSpPr txBox="1"/>
            <p:nvPr/>
          </p:nvSpPr>
          <p:spPr>
            <a:xfrm>
              <a:off x="-1716360" y="4551864"/>
              <a:ext cx="733844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DevOps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4998FB1-684A-74A2-2961-A1F90A7B4AC0}"/>
              </a:ext>
            </a:extLst>
          </p:cNvPr>
          <p:cNvSpPr/>
          <p:nvPr/>
        </p:nvSpPr>
        <p:spPr>
          <a:xfrm>
            <a:off x="8472190" y="1116536"/>
            <a:ext cx="2346255" cy="49244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L="0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44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88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032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76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064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408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752" algn="l" defTabSz="932688" rtl="0" eaLnBrk="1" latinLnBrk="0" hangingPunct="1"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DevOps triggers deployment of the application from Azure Marketplace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07817C5-DAAD-B62D-6772-937705DE22F0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 flipV="1">
            <a:off x="10818447" y="1132058"/>
            <a:ext cx="645343" cy="1529961"/>
          </a:xfrm>
          <a:prstGeom prst="bentConnector2">
            <a:avLst/>
          </a:prstGeom>
          <a:ln w="12700">
            <a:solidFill>
              <a:srgbClr val="EE561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3B1ED-13AA-A466-231A-0C569542F08D}"/>
              </a:ext>
            </a:extLst>
          </p:cNvPr>
          <p:cNvCxnSpPr>
            <a:stCxn id="153" idx="3"/>
            <a:endCxn id="154" idx="1"/>
          </p:cNvCxnSpPr>
          <p:nvPr/>
        </p:nvCxnSpPr>
        <p:spPr>
          <a:xfrm>
            <a:off x="9732689" y="5988030"/>
            <a:ext cx="554760" cy="0"/>
          </a:xfrm>
          <a:prstGeom prst="straightConnector1">
            <a:avLst/>
          </a:prstGeom>
          <a:ln>
            <a:solidFill>
              <a:srgbClr val="EE561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A0C28DD-5744-B77C-97B9-BBE3287BF0E1}"/>
              </a:ext>
            </a:extLst>
          </p:cNvPr>
          <p:cNvGrpSpPr/>
          <p:nvPr/>
        </p:nvGrpSpPr>
        <p:grpSpPr>
          <a:xfrm>
            <a:off x="6248459" y="3471644"/>
            <a:ext cx="349284" cy="274320"/>
            <a:chOff x="6006210" y="4922629"/>
            <a:chExt cx="349284" cy="274320"/>
          </a:xfrm>
        </p:grpSpPr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8B152FAB-AF64-4E4C-6C2A-192AE9ED8400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97AC40-3BD4-A2C0-1BED-9B1C9DA302E1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4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1FE0DDA-E101-A756-0222-161BDD2E4A53}"/>
              </a:ext>
            </a:extLst>
          </p:cNvPr>
          <p:cNvCxnSpPr>
            <a:cxnSpLocks/>
            <a:stCxn id="89" idx="3"/>
            <a:endCxn id="130" idx="1"/>
          </p:cNvCxnSpPr>
          <p:nvPr/>
        </p:nvCxnSpPr>
        <p:spPr>
          <a:xfrm flipV="1">
            <a:off x="5751771" y="2883615"/>
            <a:ext cx="2992267" cy="2494524"/>
          </a:xfrm>
          <a:prstGeom prst="bentConnector3">
            <a:avLst>
              <a:gd name="adj1" fmla="val 15163"/>
            </a:avLst>
          </a:prstGeom>
          <a:ln w="12700">
            <a:solidFill>
              <a:srgbClr val="C9E8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4BE09BB-C8D8-D899-511C-C79EF0239E53}"/>
              </a:ext>
            </a:extLst>
          </p:cNvPr>
          <p:cNvSpPr txBox="1"/>
          <p:nvPr/>
        </p:nvSpPr>
        <p:spPr>
          <a:xfrm>
            <a:off x="6234274" y="2873131"/>
            <a:ext cx="1735739" cy="646331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algn="ctr" defTabSz="932688">
              <a:defRPr sz="1000">
                <a:latin typeface="Segoe UI Semibold"/>
                <a:cs typeface="Segoe UI" pitchFamily="34" charset="0"/>
              </a:defRPr>
            </a:lvl1pPr>
            <a:lvl2pPr marL="466344" defTabSz="932688">
              <a:defRPr sz="1836"/>
            </a:lvl2pPr>
            <a:lvl3pPr marL="932688" defTabSz="932688">
              <a:defRPr sz="1836"/>
            </a:lvl3pPr>
            <a:lvl4pPr marL="1399032" defTabSz="932688">
              <a:defRPr sz="1836"/>
            </a:lvl4pPr>
            <a:lvl5pPr marL="1865376" defTabSz="932688">
              <a:defRPr sz="1836"/>
            </a:lvl5pPr>
            <a:lvl6pPr marL="2331720" defTabSz="932688">
              <a:defRPr sz="1836"/>
            </a:lvl6pPr>
            <a:lvl7pPr marL="2798064" defTabSz="932688">
              <a:defRPr sz="1836"/>
            </a:lvl7pPr>
            <a:lvl8pPr marL="3264408" defTabSz="932688">
              <a:defRPr sz="1836"/>
            </a:lvl8pPr>
            <a:lvl9pPr marL="3730752" defTabSz="932688">
              <a:defRPr sz="1836"/>
            </a:lvl9pPr>
          </a:lstStyle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Application developer publishes the application to Azure Marketplace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6B4EA22-DFA9-D8B9-F0C6-9A87C22C16D5}"/>
              </a:ext>
            </a:extLst>
          </p:cNvPr>
          <p:cNvGrpSpPr/>
          <p:nvPr/>
        </p:nvGrpSpPr>
        <p:grpSpPr>
          <a:xfrm>
            <a:off x="10891164" y="1231432"/>
            <a:ext cx="349284" cy="274320"/>
            <a:chOff x="6006210" y="4922629"/>
            <a:chExt cx="349284" cy="274320"/>
          </a:xfrm>
        </p:grpSpPr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7B996E4C-7B9A-67D6-63C6-69C3450BF71C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48C102-C177-038D-1A52-053827125AAE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5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E5DF90F-CB96-0D9A-DBBF-0F2120DC2AA3}"/>
              </a:ext>
            </a:extLst>
          </p:cNvPr>
          <p:cNvGrpSpPr/>
          <p:nvPr/>
        </p:nvGrpSpPr>
        <p:grpSpPr>
          <a:xfrm>
            <a:off x="11389994" y="4348047"/>
            <a:ext cx="349284" cy="274320"/>
            <a:chOff x="6006210" y="4922629"/>
            <a:chExt cx="349284" cy="274320"/>
          </a:xfrm>
        </p:grpSpPr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C80D72D9-63E5-C485-6DE7-4EFE5E1CCC98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DB57273-FECE-4814-D029-A33EC8F5516D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6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197D844-3128-DFD4-82A7-E16BFF62C4B3}"/>
              </a:ext>
            </a:extLst>
          </p:cNvPr>
          <p:cNvCxnSpPr>
            <a:cxnSpLocks/>
          </p:cNvCxnSpPr>
          <p:nvPr/>
        </p:nvCxnSpPr>
        <p:spPr>
          <a:xfrm>
            <a:off x="6963839" y="1326879"/>
            <a:ext cx="0" cy="143276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F8DEFB8-731F-2313-E62D-62647F1AFFBF}"/>
              </a:ext>
            </a:extLst>
          </p:cNvPr>
          <p:cNvCxnSpPr>
            <a:cxnSpLocks/>
          </p:cNvCxnSpPr>
          <p:nvPr/>
        </p:nvCxnSpPr>
        <p:spPr>
          <a:xfrm>
            <a:off x="6962823" y="3525510"/>
            <a:ext cx="0" cy="316735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9334AC-717F-BD38-27D5-5FA303E2B178}"/>
              </a:ext>
            </a:extLst>
          </p:cNvPr>
          <p:cNvCxnSpPr>
            <a:cxnSpLocks/>
          </p:cNvCxnSpPr>
          <p:nvPr/>
        </p:nvCxnSpPr>
        <p:spPr>
          <a:xfrm>
            <a:off x="7018703" y="1189728"/>
            <a:ext cx="737616" cy="0"/>
          </a:xfrm>
          <a:prstGeom prst="straightConnector1">
            <a:avLst/>
          </a:prstGeom>
          <a:ln>
            <a:solidFill>
              <a:srgbClr val="EE561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11ED06A-AB1F-1018-3619-54ED6A39FD81}"/>
              </a:ext>
            </a:extLst>
          </p:cNvPr>
          <p:cNvSpPr txBox="1"/>
          <p:nvPr/>
        </p:nvSpPr>
        <p:spPr>
          <a:xfrm>
            <a:off x="6925001" y="914524"/>
            <a:ext cx="898743" cy="16927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en-US"/>
            </a:defPPr>
            <a:lvl1pPr algn="ctr" defTabSz="932688">
              <a:defRPr sz="1000">
                <a:latin typeface="Segoe UI Semibold"/>
                <a:cs typeface="Segoe UI" pitchFamily="34" charset="0"/>
              </a:defRPr>
            </a:lvl1pPr>
            <a:lvl2pPr marL="466344" defTabSz="932688">
              <a:defRPr sz="1836"/>
            </a:lvl2pPr>
            <a:lvl3pPr marL="932688" defTabSz="932688">
              <a:defRPr sz="1836"/>
            </a:lvl3pPr>
            <a:lvl4pPr marL="1399032" defTabSz="932688">
              <a:defRPr sz="1836"/>
            </a:lvl4pPr>
            <a:lvl5pPr marL="1865376" defTabSz="932688">
              <a:defRPr sz="1836"/>
            </a:lvl5pPr>
            <a:lvl6pPr marL="2331720" defTabSz="932688">
              <a:defRPr sz="1836"/>
            </a:lvl6pPr>
            <a:lvl7pPr marL="2798064" defTabSz="932688">
              <a:defRPr sz="1836"/>
            </a:lvl7pPr>
            <a:lvl8pPr marL="3264408" defTabSz="932688">
              <a:defRPr sz="1836"/>
            </a:lvl8pPr>
            <a:lvl9pPr marL="3730752" defTabSz="932688">
              <a:defRPr sz="1836"/>
            </a:lvl9pPr>
          </a:lstStyle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EE561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Outer loop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05587B0-2793-F1D9-0F8F-0D12CD49A473}"/>
              </a:ext>
            </a:extLst>
          </p:cNvPr>
          <p:cNvCxnSpPr>
            <a:cxnSpLocks/>
          </p:cNvCxnSpPr>
          <p:nvPr/>
        </p:nvCxnSpPr>
        <p:spPr>
          <a:xfrm flipH="1">
            <a:off x="6164017" y="1189728"/>
            <a:ext cx="740664" cy="0"/>
          </a:xfrm>
          <a:prstGeom prst="straightConnector1">
            <a:avLst/>
          </a:prstGeom>
          <a:ln>
            <a:solidFill>
              <a:srgbClr val="C9E8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EFEEC20-AC5A-0BDC-15F6-EE7DE320DA06}"/>
              </a:ext>
            </a:extLst>
          </p:cNvPr>
          <p:cNvSpPr txBox="1"/>
          <p:nvPr/>
        </p:nvSpPr>
        <p:spPr>
          <a:xfrm>
            <a:off x="6084977" y="909011"/>
            <a:ext cx="898743" cy="16927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en-US"/>
            </a:defPPr>
            <a:lvl1pPr algn="ctr" defTabSz="932688">
              <a:defRPr sz="1000">
                <a:latin typeface="Segoe UI Semibold"/>
                <a:cs typeface="Segoe UI" pitchFamily="34" charset="0"/>
              </a:defRPr>
            </a:lvl1pPr>
            <a:lvl2pPr marL="466344" defTabSz="932688">
              <a:defRPr sz="1836"/>
            </a:lvl2pPr>
            <a:lvl3pPr marL="932688" defTabSz="932688">
              <a:defRPr sz="1836"/>
            </a:lvl3pPr>
            <a:lvl4pPr marL="1399032" defTabSz="932688">
              <a:defRPr sz="1836"/>
            </a:lvl4pPr>
            <a:lvl5pPr marL="1865376" defTabSz="932688">
              <a:defRPr sz="1836"/>
            </a:lvl5pPr>
            <a:lvl6pPr marL="2331720" defTabSz="932688">
              <a:defRPr sz="1836"/>
            </a:lvl6pPr>
            <a:lvl7pPr marL="2798064" defTabSz="932688">
              <a:defRPr sz="1836"/>
            </a:lvl7pPr>
            <a:lvl8pPr marL="3264408" defTabSz="932688">
              <a:defRPr sz="1836"/>
            </a:lvl8pPr>
            <a:lvl9pPr marL="3730752" defTabSz="932688">
              <a:defRPr sz="1836"/>
            </a:lvl9pPr>
          </a:lstStyle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C9E80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Inner loop</a:t>
            </a:r>
          </a:p>
        </p:txBody>
      </p:sp>
    </p:spTree>
    <p:extLst>
      <p:ext uri="{BB962C8B-B14F-4D97-AF65-F5344CB8AC3E}">
        <p14:creationId xmlns:p14="http://schemas.microsoft.com/office/powerpoint/2010/main" val="24357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A2804-8DB9-50FE-1494-0B4970A34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DE26-5472-F6AA-D328-560A63C9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56251"/>
          </a:xfrm>
        </p:spPr>
        <p:txBody>
          <a:bodyPr/>
          <a:lstStyle/>
          <a:p>
            <a:r>
              <a:rPr lang="en-US" sz="1800" dirty="0"/>
              <a:t>App Development Tools for Kubernetes – Extension bundle incompatible version installation (Public Preview)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3F44394-2931-61C5-AE8F-1EC29F471B08}"/>
              </a:ext>
            </a:extLst>
          </p:cNvPr>
          <p:cNvSpPr/>
          <p:nvPr/>
        </p:nvSpPr>
        <p:spPr bwMode="auto">
          <a:xfrm>
            <a:off x="1731163" y="2962656"/>
            <a:ext cx="8412265" cy="3700273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Edge deployed, Arc-enabled Kubernetes cluster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60DFDD2-CA90-D775-DA60-E4548F4857DA}"/>
              </a:ext>
            </a:extLst>
          </p:cNvPr>
          <p:cNvSpPr/>
          <p:nvPr/>
        </p:nvSpPr>
        <p:spPr bwMode="auto">
          <a:xfrm>
            <a:off x="2122833" y="5637209"/>
            <a:ext cx="7628921" cy="513655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agent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Version: </a:t>
            </a:r>
            <a:r>
              <a:rPr kumimoji="0" lang="en-US" sz="1100" b="0" i="1" u="none" strike="noStrike" kern="0" cap="none" spc="0" normalizeH="0" baseline="0" noProof="0">
                <a:ln>
                  <a:noFill/>
                </a:ln>
                <a:solidFill>
                  <a:srgbClr val="C9E80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v1.200</a:t>
            </a:r>
            <a:endParaRPr kumimoji="0" lang="en-GB" sz="11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29" name="Graphic 128" descr="Azure arc icon">
            <a:extLst>
              <a:ext uri="{FF2B5EF4-FFF2-40B4-BE49-F238E27FC236}">
                <a16:creationId xmlns:a16="http://schemas.microsoft.com/office/drawing/2014/main" id="{8BE309B6-B0D4-E8F5-9027-4D4B8A87F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7072" y="5701170"/>
            <a:ext cx="385731" cy="385731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D6B7428-2BE0-2D44-8F5C-0597E8BA6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1018" y="6243590"/>
            <a:ext cx="365760" cy="365760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4537125-A696-3C86-0491-E60C40EC33AD}"/>
              </a:ext>
            </a:extLst>
          </p:cNvPr>
          <p:cNvGrpSpPr/>
          <p:nvPr/>
        </p:nvGrpSpPr>
        <p:grpSpPr>
          <a:xfrm>
            <a:off x="5480093" y="846143"/>
            <a:ext cx="914400" cy="1035950"/>
            <a:chOff x="5411197" y="864061"/>
            <a:chExt cx="914400" cy="1035950"/>
          </a:xfrm>
        </p:grpSpPr>
        <p:pic>
          <p:nvPicPr>
            <p:cNvPr id="134" name="Graphic 133" descr="User">
              <a:extLst>
                <a:ext uri="{FF2B5EF4-FFF2-40B4-BE49-F238E27FC236}">
                  <a16:creationId xmlns:a16="http://schemas.microsoft.com/office/drawing/2014/main" id="{878F5242-95A6-D8EB-6C36-0938E787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11197" y="864061"/>
              <a:ext cx="914400" cy="91440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18C58E8-2A73-7A88-ED79-E8689C8C05D9}"/>
                </a:ext>
              </a:extLst>
            </p:cNvPr>
            <p:cNvSpPr txBox="1"/>
            <p:nvPr/>
          </p:nvSpPr>
          <p:spPr>
            <a:xfrm>
              <a:off x="5422236" y="1638401"/>
              <a:ext cx="903361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DevOps</a:t>
              </a:r>
            </a:p>
          </p:txBody>
        </p:sp>
      </p:grp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BB9FA921-6281-97E0-6FB0-81D3DC4CC6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82157" y="1500326"/>
            <a:ext cx="2296458" cy="1871790"/>
          </a:xfrm>
          <a:prstGeom prst="bentConnector3">
            <a:avLst>
              <a:gd name="adj1" fmla="val -237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97D11AB-2CF9-CEBF-7737-9E73182CFCAD}"/>
              </a:ext>
            </a:extLst>
          </p:cNvPr>
          <p:cNvGrpSpPr/>
          <p:nvPr/>
        </p:nvGrpSpPr>
        <p:grpSpPr>
          <a:xfrm>
            <a:off x="2275665" y="3023975"/>
            <a:ext cx="3698704" cy="492443"/>
            <a:chOff x="4316156" y="2126786"/>
            <a:chExt cx="3698704" cy="492443"/>
          </a:xfrm>
        </p:grpSpPr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B1516853-597F-04A5-DAF8-6E66A6DE0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156" y="2195427"/>
              <a:ext cx="365760" cy="36576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5986E7E-27D0-A259-46FC-7F957C386E76}"/>
                </a:ext>
              </a:extLst>
            </p:cNvPr>
            <p:cNvSpPr txBox="1"/>
            <p:nvPr/>
          </p:nvSpPr>
          <p:spPr>
            <a:xfrm>
              <a:off x="4710434" y="2126786"/>
              <a:ext cx="3304426" cy="492443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>
              <a:defPPr>
                <a:defRPr lang="en-US"/>
              </a:defPPr>
              <a:lvl1pPr algn="ctr" defTabSz="932688">
                <a:defRPr sz="1000">
                  <a:latin typeface="Segoe UI Semibold"/>
                  <a:cs typeface="Segoe UI" pitchFamily="34" charset="0"/>
                </a:defRPr>
              </a:lvl1pPr>
              <a:lvl2pPr marL="466344" defTabSz="932688">
                <a:defRPr sz="1836"/>
              </a:lvl2pPr>
              <a:lvl3pPr marL="932688" defTabSz="932688">
                <a:defRPr sz="1836"/>
              </a:lvl3pPr>
              <a:lvl4pPr marL="1399032" defTabSz="932688">
                <a:defRPr sz="1836"/>
              </a:lvl4pPr>
              <a:lvl5pPr marL="1865376" defTabSz="932688">
                <a:defRPr sz="1836"/>
              </a:lvl5pPr>
              <a:lvl6pPr marL="2331720" defTabSz="932688">
                <a:defRPr sz="1836"/>
              </a:lvl6pPr>
              <a:lvl7pPr marL="2798064" defTabSz="932688">
                <a:defRPr sz="1836"/>
              </a:lvl7pPr>
              <a:lvl8pPr marL="3264408" defTabSz="932688">
                <a:defRPr sz="1836"/>
              </a:lvl8pPr>
              <a:lvl9pPr marL="3730752" defTabSz="932688">
                <a:defRPr sz="1836"/>
              </a:lvl9pPr>
            </a:lstStyle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Compatibility checks run on cluster, identifying the incompatible </a:t>
              </a:r>
              <a:r>
                <a:rPr kumimoji="0" lang="en-US" sz="1000" b="0" i="1" u="none" strike="noStrike" kern="1200" cap="none" spc="0" normalizeH="0" baseline="0" noProof="0">
                  <a:ln>
                    <a:noFill/>
                  </a:ln>
                  <a:solidFill>
                    <a:srgbClr val="EE5612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v1.201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extension deployment request</a:t>
              </a:r>
            </a:p>
          </p:txBody>
        </p:sp>
      </p:grp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F55862AF-8F85-A75E-1292-6637BDF66A56}"/>
              </a:ext>
            </a:extLst>
          </p:cNvPr>
          <p:cNvCxnSpPr>
            <a:cxnSpLocks/>
            <a:stCxn id="152" idx="0"/>
            <a:endCxn id="135" idx="2"/>
          </p:cNvCxnSpPr>
          <p:nvPr/>
        </p:nvCxnSpPr>
        <p:spPr>
          <a:xfrm rot="5400000" flipH="1" flipV="1">
            <a:off x="3595418" y="745221"/>
            <a:ext cx="1210523" cy="348426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C8EBBF04-BE53-423F-B7B6-ED9AB553C42D}"/>
              </a:ext>
            </a:extLst>
          </p:cNvPr>
          <p:cNvSpPr txBox="1"/>
          <p:nvPr/>
        </p:nvSpPr>
        <p:spPr>
          <a:xfrm>
            <a:off x="2131435" y="1962861"/>
            <a:ext cx="3921672" cy="49244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algn="ctr" defTabSz="932688">
              <a:defRPr sz="1000">
                <a:latin typeface="Segoe UI Semibold"/>
                <a:cs typeface="Segoe UI" pitchFamily="34" charset="0"/>
              </a:defRPr>
            </a:lvl1pPr>
            <a:lvl2pPr marL="466344" defTabSz="932688">
              <a:defRPr sz="1836"/>
            </a:lvl2pPr>
            <a:lvl3pPr marL="932688" defTabSz="932688">
              <a:defRPr sz="1836"/>
            </a:lvl3pPr>
            <a:lvl4pPr marL="1399032" defTabSz="932688">
              <a:defRPr sz="1836"/>
            </a:lvl4pPr>
            <a:lvl5pPr marL="1865376" defTabSz="932688">
              <a:defRPr sz="1836"/>
            </a:lvl5pPr>
            <a:lvl6pPr marL="2331720" defTabSz="932688">
              <a:defRPr sz="1836"/>
            </a:lvl6pPr>
            <a:lvl7pPr marL="2798064" defTabSz="932688">
              <a:defRPr sz="1836"/>
            </a:lvl7pPr>
            <a:lvl8pPr marL="3264408" defTabSz="932688">
              <a:defRPr sz="1836"/>
            </a:lvl8pPr>
            <a:lvl9pPr marL="3730752" defTabSz="932688">
              <a:defRPr sz="1836"/>
            </a:lvl9pPr>
          </a:lstStyle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Compatibility checks returns with “</a:t>
            </a:r>
            <a:r>
              <a:rPr kumimoji="0" lang="en-US" sz="1000" b="0" i="1" u="none" strike="noStrike" kern="1200" cap="none" spc="0" normalizeH="0" baseline="0" noProof="0" err="1">
                <a:ln>
                  <a:noFill/>
                </a:ln>
                <a:solidFill>
                  <a:srgbClr val="EE561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ExtensionOperationFailed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” error and does not proceed with the extension deployment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02890E4-B129-33D2-DCC4-D48A5899FE85}"/>
              </a:ext>
            </a:extLst>
          </p:cNvPr>
          <p:cNvGrpSpPr/>
          <p:nvPr/>
        </p:nvGrpSpPr>
        <p:grpSpPr>
          <a:xfrm>
            <a:off x="5902116" y="3146807"/>
            <a:ext cx="349284" cy="274320"/>
            <a:chOff x="6006210" y="4922629"/>
            <a:chExt cx="349284" cy="274320"/>
          </a:xfrm>
        </p:grpSpPr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88932721-AC47-33E3-5385-D290FBDA56C1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0C9E8BF-800D-291A-E321-5C9C817B93BE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2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FD11D8E-0362-C627-B5BE-F62CB830D042}"/>
              </a:ext>
            </a:extLst>
          </p:cNvPr>
          <p:cNvGrpSpPr/>
          <p:nvPr/>
        </p:nvGrpSpPr>
        <p:grpSpPr>
          <a:xfrm>
            <a:off x="4883557" y="1698570"/>
            <a:ext cx="349284" cy="274320"/>
            <a:chOff x="6006210" y="4922629"/>
            <a:chExt cx="349284" cy="274320"/>
          </a:xfrm>
        </p:grpSpPr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B4810AF9-CA7C-3F5B-0990-F41D4ADB367B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AC22D5-4C8F-0235-1E7D-64EC6D126D64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9056B4D-550A-7DC1-4334-E399CB13E0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1038" y="2026202"/>
            <a:ext cx="365760" cy="365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66B430-90D9-B484-4E17-1C7CFC24FE72}"/>
              </a:ext>
            </a:extLst>
          </p:cNvPr>
          <p:cNvSpPr txBox="1"/>
          <p:nvPr/>
        </p:nvSpPr>
        <p:spPr>
          <a:xfrm>
            <a:off x="8152741" y="2420839"/>
            <a:ext cx="2664549" cy="49244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algn="ctr" defTabSz="932688">
              <a:defRPr sz="1000">
                <a:latin typeface="Segoe UI Semibold"/>
                <a:cs typeface="Segoe UI" pitchFamily="34" charset="0"/>
              </a:defRPr>
            </a:lvl1pPr>
            <a:lvl2pPr marL="466344" defTabSz="932688">
              <a:defRPr sz="1836"/>
            </a:lvl2pPr>
            <a:lvl3pPr marL="932688" defTabSz="932688">
              <a:defRPr sz="1836"/>
            </a:lvl3pPr>
            <a:lvl4pPr marL="1399032" defTabSz="932688">
              <a:defRPr sz="1836"/>
            </a:lvl4pPr>
            <a:lvl5pPr marL="1865376" defTabSz="932688">
              <a:defRPr sz="1836"/>
            </a:lvl5pPr>
            <a:lvl6pPr marL="2331720" defTabSz="932688">
              <a:defRPr sz="1836"/>
            </a:lvl6pPr>
            <a:lvl7pPr marL="2798064" defTabSz="932688">
              <a:defRPr sz="1836"/>
            </a:lvl7pPr>
            <a:lvl8pPr marL="3264408" defTabSz="932688">
              <a:defRPr sz="1836"/>
            </a:lvl8pPr>
            <a:lvl9pPr marL="3730752" defTabSz="932688">
              <a:defRPr sz="1836"/>
            </a:lvl9pPr>
          </a:lstStyle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Attempt to install or update incompatible extension version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EE561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v1.201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is made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0AA2E0-A327-2B5E-F26C-8DFA84E11798}"/>
              </a:ext>
            </a:extLst>
          </p:cNvPr>
          <p:cNvGrpSpPr/>
          <p:nvPr/>
        </p:nvGrpSpPr>
        <p:grpSpPr>
          <a:xfrm>
            <a:off x="9358172" y="2176271"/>
            <a:ext cx="349284" cy="274320"/>
            <a:chOff x="6006210" y="4922629"/>
            <a:chExt cx="349284" cy="274320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A4258C27-FBC4-B596-2884-9297E8D311A6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52C877-A008-58B0-79AB-1D18FB0680F5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559CAB-C3AF-5023-B4E0-D76CF5840FFF}"/>
              </a:ext>
            </a:extLst>
          </p:cNvPr>
          <p:cNvGrpSpPr/>
          <p:nvPr/>
        </p:nvGrpSpPr>
        <p:grpSpPr>
          <a:xfrm>
            <a:off x="2122834" y="3584448"/>
            <a:ext cx="7628922" cy="1960035"/>
            <a:chOff x="2122834" y="3584448"/>
            <a:chExt cx="7628922" cy="196003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690E428-76BE-9717-B16E-FD319D074866}"/>
                </a:ext>
              </a:extLst>
            </p:cNvPr>
            <p:cNvSpPr/>
            <p:nvPr/>
          </p:nvSpPr>
          <p:spPr bwMode="auto">
            <a:xfrm>
              <a:off x="2122834" y="3584448"/>
              <a:ext cx="7628922" cy="196003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Graytown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” extension bundle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Current version: </a:t>
              </a:r>
              <a:r>
                <a:rPr kumimoji="0" 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v1.199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/ Next compatible version: </a:t>
              </a:r>
              <a:r>
                <a:rPr kumimoji="0" 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C9E80E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v1.200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EA7F982-7753-89DE-3BBA-3236C8CDF184}"/>
                </a:ext>
              </a:extLst>
            </p:cNvPr>
            <p:cNvGrpSpPr/>
            <p:nvPr/>
          </p:nvGrpSpPr>
          <p:grpSpPr>
            <a:xfrm>
              <a:off x="3408164" y="4146191"/>
              <a:ext cx="5375052" cy="1268374"/>
              <a:chOff x="4316467" y="4261508"/>
              <a:chExt cx="5375052" cy="126837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63BF3BE-DCF1-D3A7-1E95-2F73ED4EC38B}"/>
                  </a:ext>
                </a:extLst>
              </p:cNvPr>
              <p:cNvGrpSpPr/>
              <p:nvPr/>
            </p:nvGrpSpPr>
            <p:grpSpPr>
              <a:xfrm>
                <a:off x="4316467" y="4261915"/>
                <a:ext cx="1737360" cy="1267563"/>
                <a:chOff x="4316467" y="4261915"/>
                <a:chExt cx="1737360" cy="1267563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90C62BC9-E667-8CA8-29B3-46B41A1729D2}"/>
                    </a:ext>
                  </a:extLst>
                </p:cNvPr>
                <p:cNvSpPr/>
                <p:nvPr/>
              </p:nvSpPr>
              <p:spPr bwMode="auto">
                <a:xfrm>
                  <a:off x="4316467" y="4261915"/>
                  <a:ext cx="1737360" cy="126756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Container Storage enabled by Arc (ACSA)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Compatible version: </a:t>
                  </a:r>
                  <a:r>
                    <a:rPr kumimoji="0" lang="en-US" sz="11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v1.209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316FE359-BAA5-8F95-A95B-79E6F0B09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308" y="4741098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31BA3F-3F48-B97A-81FA-3F5FF499AF9F}"/>
                  </a:ext>
                </a:extLst>
              </p:cNvPr>
              <p:cNvGrpSpPr/>
              <p:nvPr/>
            </p:nvGrpSpPr>
            <p:grpSpPr>
              <a:xfrm>
                <a:off x="6133074" y="4261508"/>
                <a:ext cx="1737360" cy="1267563"/>
                <a:chOff x="6133074" y="4261508"/>
                <a:chExt cx="1737360" cy="1267563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EB693932-DBD4-E392-85D7-5BFE7EDC67AC}"/>
                    </a:ext>
                  </a:extLst>
                </p:cNvPr>
                <p:cNvSpPr/>
                <p:nvPr/>
              </p:nvSpPr>
              <p:spPr bwMode="auto">
                <a:xfrm>
                  <a:off x="6133074" y="4261508"/>
                  <a:ext cx="1737360" cy="126756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Key Vault </a:t>
                  </a:r>
                  <a:b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Secret Store extension</a:t>
                  </a: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Compatible version: </a:t>
                  </a:r>
                  <a:r>
                    <a:rPr kumimoji="0" lang="en-US" sz="11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v1.13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C72DB6EF-FC6C-1867-FADA-BD8E16E532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8062" y="4741098"/>
                  <a:ext cx="451861" cy="45720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25B7D68-7B56-3B97-77E2-B7BD43B052A4}"/>
                  </a:ext>
                </a:extLst>
              </p:cNvPr>
              <p:cNvGrpSpPr/>
              <p:nvPr/>
            </p:nvGrpSpPr>
            <p:grpSpPr>
              <a:xfrm>
                <a:off x="7954159" y="4262319"/>
                <a:ext cx="1737360" cy="1267563"/>
                <a:chOff x="7954159" y="4262319"/>
                <a:chExt cx="1737360" cy="1267563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AF760422-6494-1726-7BC2-B6023D80C2A7}"/>
                    </a:ext>
                  </a:extLst>
                </p:cNvPr>
                <p:cNvSpPr/>
                <p:nvPr/>
              </p:nvSpPr>
              <p:spPr bwMode="auto">
                <a:xfrm>
                  <a:off x="7954159" y="4262319"/>
                  <a:ext cx="1737360" cy="126756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Monitor Pipeline 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(1</a:t>
                  </a:r>
                  <a:r>
                    <a:rPr kumimoji="0" lang="en-US" sz="1100" b="0" i="0" u="none" strike="noStrike" kern="0" cap="none" spc="0" normalizeH="0" baseline="3000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st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party)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Compatible version: </a:t>
                  </a:r>
                  <a:r>
                    <a:rPr kumimoji="0" lang="en-US" sz="11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v1.140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876BFBEC-8FE5-C972-7B64-524DE02D5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4239" y="4741098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CA7276B-5679-2E39-60D1-832C926FD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083401" y="3657602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F358-A767-E2A1-C637-3BDE334B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230C-74B9-96E8-DB2B-D883AAA3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56251"/>
          </a:xfrm>
        </p:spPr>
        <p:txBody>
          <a:bodyPr/>
          <a:lstStyle/>
          <a:p>
            <a:r>
              <a:rPr lang="en-US" sz="1600" dirty="0"/>
              <a:t>App Development Tools for Kubernetes – Extension bundle compatible version installation or update (Public Preview)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5DB728A-ED5E-FDC6-EF97-BEA98E41BEFD}"/>
              </a:ext>
            </a:extLst>
          </p:cNvPr>
          <p:cNvSpPr/>
          <p:nvPr/>
        </p:nvSpPr>
        <p:spPr bwMode="auto">
          <a:xfrm>
            <a:off x="1731163" y="2962656"/>
            <a:ext cx="8412265" cy="3700273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Edge deployed, Arc-enabled Kubernetes cluster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59CF8B36-E859-23E3-9432-2D54082BDAD8}"/>
              </a:ext>
            </a:extLst>
          </p:cNvPr>
          <p:cNvSpPr/>
          <p:nvPr/>
        </p:nvSpPr>
        <p:spPr bwMode="auto">
          <a:xfrm>
            <a:off x="2122833" y="5637209"/>
            <a:ext cx="7628921" cy="513655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 agent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Version: </a:t>
            </a:r>
            <a:r>
              <a:rPr kumimoji="0" lang="en-US" sz="1100" b="0" i="1" u="none" strike="noStrike" kern="0" cap="none" spc="0" normalizeH="0" baseline="0" noProof="0">
                <a:ln>
                  <a:noFill/>
                </a:ln>
                <a:solidFill>
                  <a:srgbClr val="C9E80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v1.200</a:t>
            </a:r>
            <a:endParaRPr kumimoji="0" lang="en-GB" sz="11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29" name="Graphic 128" descr="Azure arc icon">
            <a:extLst>
              <a:ext uri="{FF2B5EF4-FFF2-40B4-BE49-F238E27FC236}">
                <a16:creationId xmlns:a16="http://schemas.microsoft.com/office/drawing/2014/main" id="{A1C7B140-C2F2-2CBE-C7D8-3FBD30EE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7072" y="5701170"/>
            <a:ext cx="385731" cy="385731"/>
          </a:xfrm>
          <a:prstGeom prst="rect">
            <a:avLst/>
          </a:prstGeom>
          <a:effectLst>
            <a:outerShdw blurRad="571500" algn="tl" rotWithShape="0">
              <a:srgbClr val="0078D4">
                <a:alpha val="70000"/>
              </a:srgbClr>
            </a:outerShdw>
          </a:effectLst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834A1341-5169-1A4A-C16F-624BE6C66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1018" y="6243590"/>
            <a:ext cx="365760" cy="365760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BB1694C-CF50-8F6E-708C-CB8645799D7D}"/>
              </a:ext>
            </a:extLst>
          </p:cNvPr>
          <p:cNvGrpSpPr/>
          <p:nvPr/>
        </p:nvGrpSpPr>
        <p:grpSpPr>
          <a:xfrm>
            <a:off x="5480093" y="846143"/>
            <a:ext cx="914400" cy="1035950"/>
            <a:chOff x="5411197" y="864061"/>
            <a:chExt cx="914400" cy="1035950"/>
          </a:xfrm>
        </p:grpSpPr>
        <p:pic>
          <p:nvPicPr>
            <p:cNvPr id="134" name="Graphic 133" descr="User">
              <a:extLst>
                <a:ext uri="{FF2B5EF4-FFF2-40B4-BE49-F238E27FC236}">
                  <a16:creationId xmlns:a16="http://schemas.microsoft.com/office/drawing/2014/main" id="{44800F5E-D005-2CD2-08FE-537A155A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11197" y="864061"/>
              <a:ext cx="914400" cy="91440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F1C26-1D4D-041C-3D08-33B3D6147AF5}"/>
                </a:ext>
              </a:extLst>
            </p:cNvPr>
            <p:cNvSpPr txBox="1"/>
            <p:nvPr/>
          </p:nvSpPr>
          <p:spPr>
            <a:xfrm>
              <a:off x="5422236" y="1638401"/>
              <a:ext cx="903361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DevOps</a:t>
              </a:r>
            </a:p>
          </p:txBody>
        </p:sp>
      </p:grp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99B72223-75F8-7889-BAAE-301CB871A6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82157" y="1500326"/>
            <a:ext cx="2296458" cy="1871790"/>
          </a:xfrm>
          <a:prstGeom prst="bentConnector3">
            <a:avLst>
              <a:gd name="adj1" fmla="val -237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EC12F4F3-9E3F-C7AE-D6BE-B90A7184A28E}"/>
              </a:ext>
            </a:extLst>
          </p:cNvPr>
          <p:cNvSpPr txBox="1"/>
          <p:nvPr/>
        </p:nvSpPr>
        <p:spPr>
          <a:xfrm>
            <a:off x="8152741" y="2420839"/>
            <a:ext cx="2664549" cy="49244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algn="ctr" defTabSz="932688">
              <a:defRPr sz="1000">
                <a:latin typeface="Segoe UI Semibold"/>
                <a:cs typeface="Segoe UI" pitchFamily="34" charset="0"/>
              </a:defRPr>
            </a:lvl1pPr>
            <a:lvl2pPr marL="466344" defTabSz="932688">
              <a:defRPr sz="1836"/>
            </a:lvl2pPr>
            <a:lvl3pPr marL="932688" defTabSz="932688">
              <a:defRPr sz="1836"/>
            </a:lvl3pPr>
            <a:lvl4pPr marL="1399032" defTabSz="932688">
              <a:defRPr sz="1836"/>
            </a:lvl4pPr>
            <a:lvl5pPr marL="1865376" defTabSz="932688">
              <a:defRPr sz="1836"/>
            </a:lvl5pPr>
            <a:lvl6pPr marL="2331720" defTabSz="932688">
              <a:defRPr sz="1836"/>
            </a:lvl6pPr>
            <a:lvl7pPr marL="2798064" defTabSz="932688">
              <a:defRPr sz="1836"/>
            </a:lvl7pPr>
            <a:lvl8pPr marL="3264408" defTabSz="932688">
              <a:defRPr sz="1836"/>
            </a:lvl8pPr>
            <a:lvl9pPr marL="3730752" defTabSz="932688">
              <a:defRPr sz="1836"/>
            </a:lvl9pPr>
          </a:lstStyle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Attempt to install or update compatible extension version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C9E80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v1.200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is made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A64AC557-5C30-CE86-061E-DE21B4E61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75665" y="3092616"/>
            <a:ext cx="365760" cy="3657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694B8C-0004-F6ED-516C-9B6F12781A42}"/>
              </a:ext>
            </a:extLst>
          </p:cNvPr>
          <p:cNvGrpSpPr/>
          <p:nvPr/>
        </p:nvGrpSpPr>
        <p:grpSpPr>
          <a:xfrm>
            <a:off x="2122834" y="3584448"/>
            <a:ext cx="7628922" cy="1960035"/>
            <a:chOff x="2122834" y="3584448"/>
            <a:chExt cx="7628922" cy="1960035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357F198D-5899-643F-4845-01C788429E85}"/>
                </a:ext>
              </a:extLst>
            </p:cNvPr>
            <p:cNvSpPr/>
            <p:nvPr/>
          </p:nvSpPr>
          <p:spPr bwMode="auto">
            <a:xfrm>
              <a:off x="2122834" y="3584448"/>
              <a:ext cx="7628922" cy="196003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Graytown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” extension bundle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Current version: </a:t>
              </a:r>
              <a:r>
                <a:rPr kumimoji="0" 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v1.199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/ Next compatible version: </a:t>
              </a:r>
              <a:r>
                <a:rPr kumimoji="0" 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C9E80E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v1.200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6AE6990-8C62-6C8A-DF3E-8C01BC2095A7}"/>
                </a:ext>
              </a:extLst>
            </p:cNvPr>
            <p:cNvGrpSpPr/>
            <p:nvPr/>
          </p:nvGrpSpPr>
          <p:grpSpPr>
            <a:xfrm>
              <a:off x="3408164" y="4146191"/>
              <a:ext cx="5375052" cy="1268374"/>
              <a:chOff x="4316467" y="4261508"/>
              <a:chExt cx="5375052" cy="1268374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1C9BBD4-F93C-C532-090E-70CE7C40C082}"/>
                  </a:ext>
                </a:extLst>
              </p:cNvPr>
              <p:cNvGrpSpPr/>
              <p:nvPr/>
            </p:nvGrpSpPr>
            <p:grpSpPr>
              <a:xfrm>
                <a:off x="4316467" y="4261915"/>
                <a:ext cx="1737360" cy="1267563"/>
                <a:chOff x="4316467" y="4261915"/>
                <a:chExt cx="1737360" cy="1267563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6EBA86AE-415C-6A8A-5688-C6FD9F0F8DFF}"/>
                    </a:ext>
                  </a:extLst>
                </p:cNvPr>
                <p:cNvSpPr/>
                <p:nvPr/>
              </p:nvSpPr>
              <p:spPr bwMode="auto">
                <a:xfrm>
                  <a:off x="4316467" y="4261915"/>
                  <a:ext cx="1737360" cy="126756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Container Storage enabled by Arc (ACSA)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Compatible version: </a:t>
                  </a:r>
                  <a:r>
                    <a:rPr kumimoji="0" lang="en-US" sz="11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v1.209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11" name="Graphic 110">
                  <a:extLst>
                    <a:ext uri="{FF2B5EF4-FFF2-40B4-BE49-F238E27FC236}">
                      <a16:creationId xmlns:a16="http://schemas.microsoft.com/office/drawing/2014/main" id="{1B0F85C3-C268-38B6-1D49-9CFDD6E7F5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308" y="4741098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1477A63-3C56-7098-FBF5-12DD7F370C55}"/>
                  </a:ext>
                </a:extLst>
              </p:cNvPr>
              <p:cNvGrpSpPr/>
              <p:nvPr/>
            </p:nvGrpSpPr>
            <p:grpSpPr>
              <a:xfrm>
                <a:off x="6133074" y="4261508"/>
                <a:ext cx="1737360" cy="1267563"/>
                <a:chOff x="6133074" y="4261508"/>
                <a:chExt cx="1737360" cy="1267563"/>
              </a:xfrm>
            </p:grpSpPr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78F41728-8AC0-D538-D268-AEED6C1F9AAB}"/>
                    </a:ext>
                  </a:extLst>
                </p:cNvPr>
                <p:cNvSpPr/>
                <p:nvPr/>
              </p:nvSpPr>
              <p:spPr bwMode="auto">
                <a:xfrm>
                  <a:off x="6133074" y="4261508"/>
                  <a:ext cx="1737360" cy="126756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Key Vault </a:t>
                  </a:r>
                  <a:b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Secret Store extension</a:t>
                  </a: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Compatible version: </a:t>
                  </a:r>
                  <a:r>
                    <a:rPr kumimoji="0" lang="en-US" sz="11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v1.13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12" name="Graphic 111">
                  <a:extLst>
                    <a:ext uri="{FF2B5EF4-FFF2-40B4-BE49-F238E27FC236}">
                      <a16:creationId xmlns:a16="http://schemas.microsoft.com/office/drawing/2014/main" id="{521847B5-9DDC-1C49-823B-017836B2F5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8062" y="4741098"/>
                  <a:ext cx="451861" cy="45720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9231768-0E43-98D7-14C8-383EEAD868FD}"/>
                  </a:ext>
                </a:extLst>
              </p:cNvPr>
              <p:cNvGrpSpPr/>
              <p:nvPr/>
            </p:nvGrpSpPr>
            <p:grpSpPr>
              <a:xfrm>
                <a:off x="7954159" y="4262319"/>
                <a:ext cx="1737360" cy="1267563"/>
                <a:chOff x="7954159" y="4262319"/>
                <a:chExt cx="1737360" cy="1267563"/>
              </a:xfrm>
            </p:grpSpPr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0CF83A1B-07BF-ED50-5AD1-3A922CF3C9EB}"/>
                    </a:ext>
                  </a:extLst>
                </p:cNvPr>
                <p:cNvSpPr/>
                <p:nvPr/>
              </p:nvSpPr>
              <p:spPr bwMode="auto">
                <a:xfrm>
                  <a:off x="7954159" y="4262319"/>
                  <a:ext cx="1737360" cy="126756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Monitor Pipeline 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(1</a:t>
                  </a:r>
                  <a:r>
                    <a:rPr kumimoji="0" lang="en-US" sz="1100" b="0" i="0" u="none" strike="noStrike" kern="0" cap="none" spc="0" normalizeH="0" baseline="3000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st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party)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Compatible version: </a:t>
                  </a:r>
                  <a:r>
                    <a:rPr kumimoji="0" lang="en-US" sz="110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C9E80E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v1.140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14" name="Graphic 113">
                  <a:extLst>
                    <a:ext uri="{FF2B5EF4-FFF2-40B4-BE49-F238E27FC236}">
                      <a16:creationId xmlns:a16="http://schemas.microsoft.com/office/drawing/2014/main" id="{7567EDED-FD72-908A-B109-10C26040C4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4239" y="4741098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4" name="Graphic 153">
              <a:extLst>
                <a:ext uri="{FF2B5EF4-FFF2-40B4-BE49-F238E27FC236}">
                  <a16:creationId xmlns:a16="http://schemas.microsoft.com/office/drawing/2014/main" id="{B35016CA-FD85-67BE-A93E-AD2E1AA83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83401" y="3657602"/>
              <a:ext cx="365760" cy="365760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5C57B5C-A214-97AC-5738-1DB6359D5F4A}"/>
              </a:ext>
            </a:extLst>
          </p:cNvPr>
          <p:cNvGrpSpPr/>
          <p:nvPr/>
        </p:nvGrpSpPr>
        <p:grpSpPr>
          <a:xfrm>
            <a:off x="9358172" y="2176271"/>
            <a:ext cx="349284" cy="274320"/>
            <a:chOff x="6006210" y="4922629"/>
            <a:chExt cx="349284" cy="274320"/>
          </a:xfrm>
        </p:grpSpPr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7A783CF9-A53E-F432-8F31-81217ABFD8AD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352BB00-688A-88C4-9BF0-AB39BBE8DC7E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2B3342C2-6F25-7F6F-79B9-2897E227128A}"/>
              </a:ext>
            </a:extLst>
          </p:cNvPr>
          <p:cNvCxnSpPr>
            <a:cxnSpLocks/>
            <a:stCxn id="152" idx="0"/>
            <a:endCxn id="135" idx="2"/>
          </p:cNvCxnSpPr>
          <p:nvPr/>
        </p:nvCxnSpPr>
        <p:spPr>
          <a:xfrm rot="5400000" flipH="1" flipV="1">
            <a:off x="3595418" y="745221"/>
            <a:ext cx="1210523" cy="348426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DEEBAC69-6FE3-FC3E-35B1-4E47CEF0774C}"/>
              </a:ext>
            </a:extLst>
          </p:cNvPr>
          <p:cNvSpPr txBox="1"/>
          <p:nvPr/>
        </p:nvSpPr>
        <p:spPr>
          <a:xfrm>
            <a:off x="2131435" y="1962861"/>
            <a:ext cx="3921672" cy="49244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algn="ctr" defTabSz="932688">
              <a:defRPr sz="1000">
                <a:latin typeface="Segoe UI Semibold"/>
                <a:cs typeface="Segoe UI" pitchFamily="34" charset="0"/>
              </a:defRPr>
            </a:lvl1pPr>
            <a:lvl2pPr marL="466344" defTabSz="932688">
              <a:defRPr sz="1836"/>
            </a:lvl2pPr>
            <a:lvl3pPr marL="932688" defTabSz="932688">
              <a:defRPr sz="1836"/>
            </a:lvl3pPr>
            <a:lvl4pPr marL="1399032" defTabSz="932688">
              <a:defRPr sz="1836"/>
            </a:lvl4pPr>
            <a:lvl5pPr marL="1865376" defTabSz="932688">
              <a:defRPr sz="1836"/>
            </a:lvl5pPr>
            <a:lvl6pPr marL="2331720" defTabSz="932688">
              <a:defRPr sz="1836"/>
            </a:lvl6pPr>
            <a:lvl7pPr marL="2798064" defTabSz="932688">
              <a:defRPr sz="1836"/>
            </a:lvl7pPr>
            <a:lvl8pPr marL="3264408" defTabSz="932688">
              <a:defRPr sz="1836"/>
            </a:lvl8pPr>
            <a:lvl9pPr marL="3730752" defTabSz="932688">
              <a:defRPr sz="1836"/>
            </a:lvl9pPr>
          </a:lstStyle>
          <a:p>
            <a:pPr marL="0" marR="0" lvl="0" indent="0" algn="ct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Compatibility checks returns with “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C9E80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Succeeded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” message and proceed with the requested extension deployment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9EC2B7F-2FB1-DD80-991B-38629F6A077A}"/>
              </a:ext>
            </a:extLst>
          </p:cNvPr>
          <p:cNvGrpSpPr/>
          <p:nvPr/>
        </p:nvGrpSpPr>
        <p:grpSpPr>
          <a:xfrm>
            <a:off x="4883557" y="1698570"/>
            <a:ext cx="349284" cy="274320"/>
            <a:chOff x="6006210" y="4922629"/>
            <a:chExt cx="349284" cy="274320"/>
          </a:xfrm>
        </p:grpSpPr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99B22266-272A-004C-A4E7-34F9CDABD6F4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B1196B4-0207-C7B6-D35B-4CCDBB519A30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8BA4579-BB6A-1EE0-492F-7346B92C40D3}"/>
              </a:ext>
            </a:extLst>
          </p:cNvPr>
          <p:cNvGrpSpPr/>
          <p:nvPr/>
        </p:nvGrpSpPr>
        <p:grpSpPr>
          <a:xfrm>
            <a:off x="2275665" y="3023975"/>
            <a:ext cx="3698704" cy="492443"/>
            <a:chOff x="4316156" y="2126786"/>
            <a:chExt cx="3698704" cy="492443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8DC1C07-BF32-75F7-6CA3-DBE70135B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6156" y="2195427"/>
              <a:ext cx="365760" cy="3657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504FC0-026F-58FD-7BB5-7DC7D132B354}"/>
                </a:ext>
              </a:extLst>
            </p:cNvPr>
            <p:cNvSpPr txBox="1"/>
            <p:nvPr/>
          </p:nvSpPr>
          <p:spPr>
            <a:xfrm>
              <a:off x="4710434" y="2126786"/>
              <a:ext cx="3304426" cy="492443"/>
            </a:xfrm>
            <a:prstGeom prst="rect">
              <a:avLst/>
            </a:prstGeom>
            <a:noFill/>
          </p:spPr>
          <p:txBody>
            <a:bodyPr wrap="square" tIns="91440" bIns="91440" anchor="ctr">
              <a:spAutoFit/>
            </a:bodyPr>
            <a:lstStyle>
              <a:defPPr>
                <a:defRPr lang="en-US"/>
              </a:defPPr>
              <a:lvl1pPr algn="ctr" defTabSz="932688">
                <a:defRPr sz="1000">
                  <a:latin typeface="Segoe UI Semibold"/>
                  <a:cs typeface="Segoe UI" pitchFamily="34" charset="0"/>
                </a:defRPr>
              </a:lvl1pPr>
              <a:lvl2pPr marL="466344" defTabSz="932688">
                <a:defRPr sz="1836"/>
              </a:lvl2pPr>
              <a:lvl3pPr marL="932688" defTabSz="932688">
                <a:defRPr sz="1836"/>
              </a:lvl3pPr>
              <a:lvl4pPr marL="1399032" defTabSz="932688">
                <a:defRPr sz="1836"/>
              </a:lvl4pPr>
              <a:lvl5pPr marL="1865376" defTabSz="932688">
                <a:defRPr sz="1836"/>
              </a:lvl5pPr>
              <a:lvl6pPr marL="2331720" defTabSz="932688">
                <a:defRPr sz="1836"/>
              </a:lvl6pPr>
              <a:lvl7pPr marL="2798064" defTabSz="932688">
                <a:defRPr sz="1836"/>
              </a:lvl7pPr>
              <a:lvl8pPr marL="3264408" defTabSz="932688">
                <a:defRPr sz="1836"/>
              </a:lvl8pPr>
              <a:lvl9pPr marL="3730752" defTabSz="932688">
                <a:defRPr sz="1836"/>
              </a:lvl9pPr>
            </a:lstStyle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Compatibility checks run on cluster, identifying the compatible </a:t>
              </a:r>
              <a:r>
                <a:rPr kumimoji="0" lang="en-US" sz="1000" b="0" i="1" u="none" strike="noStrike" kern="1200" cap="none" spc="0" normalizeH="0" baseline="0" noProof="0">
                  <a:ln>
                    <a:noFill/>
                  </a:ln>
                  <a:solidFill>
                    <a:srgbClr val="C9E80E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v1.200</a:t>
              </a:r>
              <a:r>
                <a:rPr kumimoji="0" lang="en-US" sz="1000" b="0" i="1" u="none" strike="noStrike" kern="1200" cap="none" spc="0" normalizeH="0" baseline="0" noProof="0">
                  <a:ln>
                    <a:noFill/>
                  </a:ln>
                  <a:solidFill>
                    <a:srgbClr val="EE5612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extension deployment request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14C7FF-9CBF-572C-2237-E058FA76A9C1}"/>
              </a:ext>
            </a:extLst>
          </p:cNvPr>
          <p:cNvGrpSpPr/>
          <p:nvPr/>
        </p:nvGrpSpPr>
        <p:grpSpPr>
          <a:xfrm>
            <a:off x="5902116" y="3146807"/>
            <a:ext cx="349284" cy="274320"/>
            <a:chOff x="6006210" y="4922629"/>
            <a:chExt cx="349284" cy="274320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2DDBE05A-8D80-66D6-5A7C-CF896D82454F}"/>
                </a:ext>
              </a:extLst>
            </p:cNvPr>
            <p:cNvSpPr/>
            <p:nvPr/>
          </p:nvSpPr>
          <p:spPr bwMode="auto">
            <a:xfrm>
              <a:off x="6043692" y="49226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999614-46D3-B239-EA4E-BA2BA2C935F7}"/>
                </a:ext>
              </a:extLst>
            </p:cNvPr>
            <p:cNvSpPr txBox="1"/>
            <p:nvPr/>
          </p:nvSpPr>
          <p:spPr>
            <a:xfrm>
              <a:off x="6006210" y="4928950"/>
              <a:ext cx="349284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2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4A78CBC4-5EC2-34BB-E7A6-2FF33FB4C7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60177" y="2069405"/>
            <a:ext cx="3200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91A47-EC23-A682-93DC-C3324F61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AD0C-D23A-4B20-34DB-9B8374B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/>
          <a:lstStyle/>
          <a:p>
            <a:r>
              <a:rPr lang="fi-FI" sz="2000" dirty="0"/>
              <a:t>Kubernetes AI Toolchain Operator (KAITO) </a:t>
            </a:r>
            <a:r>
              <a:rPr lang="en-US" sz="2000" dirty="0"/>
              <a:t>–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Architecture</a:t>
            </a:r>
            <a:endParaRPr lang="en-US" sz="2000" spc="-50" dirty="0">
              <a:latin typeface="Segoe UI Semibold (Headings)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A1389C6-C732-5024-BD85-120286B9FECF}"/>
              </a:ext>
            </a:extLst>
          </p:cNvPr>
          <p:cNvGrpSpPr/>
          <p:nvPr/>
        </p:nvGrpSpPr>
        <p:grpSpPr>
          <a:xfrm>
            <a:off x="1136874" y="928560"/>
            <a:ext cx="9918251" cy="5494656"/>
            <a:chOff x="1612775" y="823052"/>
            <a:chExt cx="9918251" cy="5494656"/>
          </a:xfrm>
        </p:grpSpPr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1B9F6B7D-734F-D15C-51E2-5E85C04BD8D2}"/>
                </a:ext>
              </a:extLst>
            </p:cNvPr>
            <p:cNvSpPr/>
            <p:nvPr/>
          </p:nvSpPr>
          <p:spPr bwMode="auto">
            <a:xfrm>
              <a:off x="1618889" y="5316023"/>
              <a:ext cx="7280686" cy="1001685"/>
            </a:xfrm>
            <a:prstGeom prst="roundRect">
              <a:avLst>
                <a:gd name="adj" fmla="val 3500"/>
              </a:avLst>
            </a:prstGeom>
            <a:solidFill>
              <a:srgbClr val="04202C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61264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6BA4BD8E-4DC1-7C8A-CC71-8DFCA71AF55B}"/>
                </a:ext>
              </a:extLst>
            </p:cNvPr>
            <p:cNvSpPr/>
            <p:nvPr/>
          </p:nvSpPr>
          <p:spPr bwMode="auto">
            <a:xfrm>
              <a:off x="1612775" y="823052"/>
              <a:ext cx="5443393" cy="4417166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Control Plane node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CCA60C3-B33C-5469-10FB-03AFDAA9A411}"/>
                </a:ext>
              </a:extLst>
            </p:cNvPr>
            <p:cNvGrpSpPr/>
            <p:nvPr/>
          </p:nvGrpSpPr>
          <p:grpSpPr>
            <a:xfrm>
              <a:off x="1745418" y="1318573"/>
              <a:ext cx="5178108" cy="3789173"/>
              <a:chOff x="2384330" y="1318573"/>
              <a:chExt cx="5178108" cy="3789173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3CC5743F-EECB-EAA1-2B95-064AE0C04E09}"/>
                  </a:ext>
                </a:extLst>
              </p:cNvPr>
              <p:cNvSpPr/>
              <p:nvPr/>
            </p:nvSpPr>
            <p:spPr bwMode="auto">
              <a:xfrm>
                <a:off x="2384330" y="1318573"/>
                <a:ext cx="5178108" cy="1989958"/>
              </a:xfrm>
              <a:prstGeom prst="roundRect">
                <a:avLst>
                  <a:gd name="adj" fmla="val 3500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4023360" bIns="1554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API Server</a:t>
                </a:r>
              </a:p>
            </p:txBody>
          </p:sp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FED4A69E-4FEE-8340-C099-8D2462D87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51551" y="2879548"/>
                <a:ext cx="376843" cy="365760"/>
              </a:xfrm>
              <a:prstGeom prst="rect">
                <a:avLst/>
              </a:prstGeom>
            </p:spPr>
          </p:pic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194FAC1-79D9-14C5-8658-A15E74209E77}"/>
                  </a:ext>
                </a:extLst>
              </p:cNvPr>
              <p:cNvGrpSpPr/>
              <p:nvPr/>
            </p:nvGrpSpPr>
            <p:grpSpPr>
              <a:xfrm>
                <a:off x="5200583" y="3683392"/>
                <a:ext cx="2268827" cy="1424354"/>
                <a:chOff x="5544739" y="3670784"/>
                <a:chExt cx="2268827" cy="1424354"/>
              </a:xfrm>
            </p:grpSpPr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C1B89F69-606F-488C-525B-119ECEE36093}"/>
                    </a:ext>
                  </a:extLst>
                </p:cNvPr>
                <p:cNvSpPr/>
                <p:nvPr/>
              </p:nvSpPr>
              <p:spPr bwMode="auto">
                <a:xfrm>
                  <a:off x="5544739" y="3670784"/>
                  <a:ext cx="2268827" cy="1424354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0" bIns="1828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Karpenter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 APIs</a:t>
                  </a:r>
                </a:p>
              </p:txBody>
            </p:sp>
            <p:pic>
              <p:nvPicPr>
                <p:cNvPr id="93" name="Graphic 92">
                  <a:extLst>
                    <a:ext uri="{FF2B5EF4-FFF2-40B4-BE49-F238E27FC236}">
                      <a16:creationId xmlns:a16="http://schemas.microsoft.com/office/drawing/2014/main" id="{EFD450D0-A2E2-4BF9-9E38-2B3AB0270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0522" y="4632002"/>
                  <a:ext cx="362661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2420C4C0-7097-2EED-1284-665854EF8792}"/>
                  </a:ext>
                </a:extLst>
              </p:cNvPr>
              <p:cNvGrpSpPr/>
              <p:nvPr/>
            </p:nvGrpSpPr>
            <p:grpSpPr>
              <a:xfrm>
                <a:off x="2478509" y="4072636"/>
                <a:ext cx="2057263" cy="650631"/>
                <a:chOff x="2737612" y="3741858"/>
                <a:chExt cx="2057263" cy="650631"/>
              </a:xfrm>
            </p:grpSpPr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59535F29-1733-4CB5-DFEE-A7689E8347F7}"/>
                    </a:ext>
                  </a:extLst>
                </p:cNvPr>
                <p:cNvSpPr/>
                <p:nvPr/>
              </p:nvSpPr>
              <p:spPr bwMode="auto">
                <a:xfrm>
                  <a:off x="2737612" y="3741858"/>
                  <a:ext cx="2057263" cy="650631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Workspace </a:t>
                  </a:r>
                  <a:b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controller</a:t>
                  </a:r>
                </a:p>
              </p:txBody>
            </p:sp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43DEAF10-5684-0C4F-4EE9-E15A046D2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8299" y="3884294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CB87EF3-61D2-07BE-3AC7-277BF84F2787}"/>
                  </a:ext>
                </a:extLst>
              </p:cNvPr>
              <p:cNvGrpSpPr/>
              <p:nvPr/>
            </p:nvGrpSpPr>
            <p:grpSpPr>
              <a:xfrm>
                <a:off x="5306366" y="3898984"/>
                <a:ext cx="2057263" cy="650631"/>
                <a:chOff x="5650522" y="3883996"/>
                <a:chExt cx="2057263" cy="650631"/>
              </a:xfrm>
            </p:grpSpPr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4938E15E-927D-9EBE-E221-8AC1AA20F726}"/>
                    </a:ext>
                  </a:extLst>
                </p:cNvPr>
                <p:cNvSpPr/>
                <p:nvPr/>
              </p:nvSpPr>
              <p:spPr bwMode="auto">
                <a:xfrm>
                  <a:off x="5650522" y="3883996"/>
                  <a:ext cx="2057263" cy="650631"/>
                </a:xfrm>
                <a:prstGeom prst="roundRect">
                  <a:avLst>
                    <a:gd name="adj" fmla="val 3500"/>
                  </a:avLst>
                </a:prstGeom>
                <a:solidFill>
                  <a:schemeClr val="accent6">
                    <a:lumMod val="10000"/>
                  </a:schemeClr>
                </a:solidFill>
                <a:ln w="12700" cap="flat" cmpd="sng" algn="ctr">
                  <a:solidFill>
                    <a:srgbClr val="F96BD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5486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Node provisioner (</a:t>
                  </a:r>
                  <a:r>
                    <a:rPr kumimoji="0" lang="en-US" sz="12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gpu</a:t>
                  </a:r>
                  <a:r>
                    <a:rPr kumimoji="0" lang="en-US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-provisioner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) controller </a:t>
                  </a:r>
                </a:p>
              </p:txBody>
            </p:sp>
            <p:pic>
              <p:nvPicPr>
                <p:cNvPr id="58" name="Graphic 57">
                  <a:extLst>
                    <a:ext uri="{FF2B5EF4-FFF2-40B4-BE49-F238E27FC236}">
                      <a16:creationId xmlns:a16="http://schemas.microsoft.com/office/drawing/2014/main" id="{C7C965E9-53CB-8BC9-4849-F4FB116BF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1209" y="4026432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3097B54-9C16-8DB3-6AC5-516FB42E4990}"/>
                  </a:ext>
                </a:extLst>
              </p:cNvPr>
              <p:cNvSpPr/>
              <p:nvPr/>
            </p:nvSpPr>
            <p:spPr bwMode="auto">
              <a:xfrm>
                <a:off x="2477354" y="2284069"/>
                <a:ext cx="2057263" cy="496585"/>
              </a:xfrm>
              <a:prstGeom prst="roundRect">
                <a:avLst>
                  <a:gd name="adj" fmla="val 3500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Workspace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</a:t>
                </a:r>
                <a:b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Custom Resource</a:t>
                </a:r>
                <a:endPara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CC4EF17-145F-DF6C-80A9-1250F235A342}"/>
                  </a:ext>
                </a:extLst>
              </p:cNvPr>
              <p:cNvSpPr/>
              <p:nvPr/>
            </p:nvSpPr>
            <p:spPr bwMode="auto">
              <a:xfrm>
                <a:off x="5200583" y="2284070"/>
                <a:ext cx="2268827" cy="496585"/>
              </a:xfrm>
              <a:prstGeom prst="roundRect">
                <a:avLst>
                  <a:gd name="adj" fmla="val 3500"/>
                </a:avLst>
              </a:prstGeom>
              <a:solidFill>
                <a:schemeClr val="accent6">
                  <a:lumMod val="10000"/>
                </a:schemeClr>
              </a:solidFill>
              <a:ln w="12700" cap="flat" cmpd="sng" algn="ctr">
                <a:solidFill>
                  <a:srgbClr val="F96BDE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defRPr/>
                </a:pPr>
                <a:r>
                  <a:rPr lang="en-US" sz="1200" i="1" dirty="0" err="1">
                    <a:solidFill>
                      <a:srgbClr val="FFFFFF"/>
                    </a:solidFill>
                    <a:latin typeface="Segoe UI Semibold (Headings)"/>
                    <a:cs typeface="Segoe UI" pitchFamily="34" charset="0"/>
                  </a:rPr>
                  <a:t>nodeClaim</a:t>
                </a:r>
                <a:b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Custom Resource</a:t>
                </a:r>
                <a:endPara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5BEEECCC-1965-1607-E849-D097F333F01B}"/>
                  </a:ext>
                </a:extLst>
              </p:cNvPr>
              <p:cNvSpPr/>
              <p:nvPr/>
            </p:nvSpPr>
            <p:spPr bwMode="auto">
              <a:xfrm>
                <a:off x="3604440" y="1479891"/>
                <a:ext cx="2737888" cy="581935"/>
              </a:xfrm>
              <a:prstGeom prst="roundRect">
                <a:avLst>
                  <a:gd name="adj" fmla="val 3500"/>
                </a:avLst>
              </a:prstGeom>
              <a:solidFill>
                <a:srgbClr val="157CBB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Inference or Tuning workload</a:t>
                </a:r>
                <a:b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(Deployment, StatefulSet, or Job)</a:t>
                </a: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C0B2A55C-98A9-795E-27F2-4CC96CD91B7E}"/>
                  </a:ext>
                </a:extLst>
              </p:cNvPr>
              <p:cNvCxnSpPr>
                <a:cxnSpLocks/>
                <a:stCxn id="16" idx="2"/>
                <a:endCxn id="63" idx="0"/>
              </p:cNvCxnSpPr>
              <p:nvPr/>
            </p:nvCxnSpPr>
            <p:spPr>
              <a:xfrm>
                <a:off x="3505986" y="2780654"/>
                <a:ext cx="1155" cy="1291982"/>
              </a:xfrm>
              <a:prstGeom prst="straightConnector1">
                <a:avLst/>
              </a:prstGeom>
              <a:ln>
                <a:solidFill>
                  <a:srgbClr val="A1F30D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C716B25E-67B7-A822-C9DA-2A919C3B1BA2}"/>
                  </a:ext>
                </a:extLst>
              </p:cNvPr>
              <p:cNvCxnSpPr>
                <a:cxnSpLocks/>
                <a:stCxn id="88" idx="2"/>
                <a:endCxn id="49" idx="0"/>
              </p:cNvCxnSpPr>
              <p:nvPr/>
            </p:nvCxnSpPr>
            <p:spPr>
              <a:xfrm>
                <a:off x="6334997" y="2780655"/>
                <a:ext cx="1" cy="1118329"/>
              </a:xfrm>
              <a:prstGeom prst="straightConnector1">
                <a:avLst/>
              </a:prstGeom>
              <a:ln>
                <a:solidFill>
                  <a:srgbClr val="F96BDE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3061279E-0533-E366-87B8-BDE9C55CE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80563" y="2879548"/>
                <a:ext cx="376843" cy="365760"/>
              </a:xfrm>
              <a:prstGeom prst="rect">
                <a:avLst/>
              </a:prstGeom>
            </p:spPr>
          </p:pic>
          <p:pic>
            <p:nvPicPr>
              <p:cNvPr id="111" name="Graphic 110">
                <a:extLst>
                  <a:ext uri="{FF2B5EF4-FFF2-40B4-BE49-F238E27FC236}">
                    <a16:creationId xmlns:a16="http://schemas.microsoft.com/office/drawing/2014/main" id="{1DE044EB-A57C-5334-D544-2196EC644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761931" y="1687948"/>
                <a:ext cx="376843" cy="365760"/>
              </a:xfrm>
              <a:prstGeom prst="rect">
                <a:avLst/>
              </a:prstGeom>
            </p:spPr>
          </p:pic>
          <p:cxnSp>
            <p:nvCxnSpPr>
              <p:cNvPr id="113" name="Connector: Elbow 112">
                <a:extLst>
                  <a:ext uri="{FF2B5EF4-FFF2-40B4-BE49-F238E27FC236}">
                    <a16:creationId xmlns:a16="http://schemas.microsoft.com/office/drawing/2014/main" id="{4AE08C9B-27C3-FE7B-FF3E-4DD43580047C}"/>
                  </a:ext>
                </a:extLst>
              </p:cNvPr>
              <p:cNvCxnSpPr>
                <a:cxnSpLocks/>
                <a:stCxn id="63" idx="3"/>
                <a:endCxn id="88" idx="1"/>
              </p:cNvCxnSpPr>
              <p:nvPr/>
            </p:nvCxnSpPr>
            <p:spPr>
              <a:xfrm flipV="1">
                <a:off x="4535772" y="2532363"/>
                <a:ext cx="664811" cy="1865589"/>
              </a:xfrm>
              <a:prstGeom prst="bentConnector3">
                <a:avLst>
                  <a:gd name="adj1" fmla="val 77880"/>
                </a:avLst>
              </a:prstGeom>
              <a:ln>
                <a:solidFill>
                  <a:srgbClr val="A1F30D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155885A-7B0A-D390-D161-10F9333F8D4C}"/>
                  </a:ext>
                </a:extLst>
              </p:cNvPr>
              <p:cNvSpPr txBox="1"/>
              <p:nvPr/>
            </p:nvSpPr>
            <p:spPr>
              <a:xfrm>
                <a:off x="3755040" y="3356847"/>
                <a:ext cx="1219200" cy="55399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Created based on the model preset configurations</a:t>
                </a:r>
              </a:p>
            </p:txBody>
          </p:sp>
          <p:cxnSp>
            <p:nvCxnSpPr>
              <p:cNvPr id="4" name="Connector: Elbow 3">
                <a:extLst>
                  <a:ext uri="{FF2B5EF4-FFF2-40B4-BE49-F238E27FC236}">
                    <a16:creationId xmlns:a16="http://schemas.microsoft.com/office/drawing/2014/main" id="{8C76ABBD-6915-761C-B7F2-C622BF2CA2D4}"/>
                  </a:ext>
                </a:extLst>
              </p:cNvPr>
              <p:cNvCxnSpPr>
                <a:cxnSpLocks/>
                <a:endCxn id="101" idx="2"/>
              </p:cNvCxnSpPr>
              <p:nvPr/>
            </p:nvCxnSpPr>
            <p:spPr>
              <a:xfrm rot="5400000" flipH="1" flipV="1">
                <a:off x="3663607" y="2762859"/>
                <a:ext cx="2010810" cy="608744"/>
              </a:xfrm>
              <a:prstGeom prst="bentConnector3">
                <a:avLst>
                  <a:gd name="adj1" fmla="val 4218"/>
                </a:avLst>
              </a:prstGeom>
              <a:ln>
                <a:solidFill>
                  <a:srgbClr val="A1F30D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FC7CD340-CBE0-9DB0-6795-C06F79766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78480" y="877367"/>
              <a:ext cx="376843" cy="365760"/>
            </a:xfrm>
            <a:prstGeom prst="rect">
              <a:avLst/>
            </a:prstGeom>
          </p:spPr>
        </p:pic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80124710-0BEE-F89D-D6F3-A2D9B79CC929}"/>
                </a:ext>
              </a:extLst>
            </p:cNvPr>
            <p:cNvSpPr/>
            <p:nvPr/>
          </p:nvSpPr>
          <p:spPr bwMode="auto">
            <a:xfrm>
              <a:off x="7288354" y="823052"/>
              <a:ext cx="1611221" cy="3900215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rgbClr val="F96BDE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Provisioned GPU worker nodes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DC0C7B8-6568-E1F0-2927-CA26660FDDEB}"/>
                </a:ext>
              </a:extLst>
            </p:cNvPr>
            <p:cNvGrpSpPr/>
            <p:nvPr/>
          </p:nvGrpSpPr>
          <p:grpSpPr>
            <a:xfrm>
              <a:off x="7508161" y="1418430"/>
              <a:ext cx="1171605" cy="3173423"/>
              <a:chOff x="7717424" y="1687948"/>
              <a:chExt cx="1171605" cy="3173423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88D2B4E8-615E-2172-9188-5DB18A27D823}"/>
                  </a:ext>
                </a:extLst>
              </p:cNvPr>
              <p:cNvGrpSpPr/>
              <p:nvPr/>
            </p:nvGrpSpPr>
            <p:grpSpPr>
              <a:xfrm>
                <a:off x="7717424" y="1687948"/>
                <a:ext cx="1171605" cy="982011"/>
                <a:chOff x="7691041" y="1071697"/>
                <a:chExt cx="1171605" cy="982011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F43D1EE8-4E64-5890-5867-0BE6F31E31DD}"/>
                    </a:ext>
                  </a:extLst>
                </p:cNvPr>
                <p:cNvSpPr/>
                <p:nvPr/>
              </p:nvSpPr>
              <p:spPr bwMode="auto">
                <a:xfrm>
                  <a:off x="7691041" y="1071697"/>
                  <a:ext cx="1171605" cy="982011"/>
                </a:xfrm>
                <a:prstGeom prst="roundRect">
                  <a:avLst>
                    <a:gd name="adj" fmla="val 3500"/>
                  </a:avLst>
                </a:prstGeom>
                <a:solidFill>
                  <a:srgbClr val="270935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GPU worker node 1</a:t>
                  </a:r>
                </a:p>
              </p:txBody>
            </p:sp>
            <p:pic>
              <p:nvPicPr>
                <p:cNvPr id="135" name="Graphic 134">
                  <a:extLst>
                    <a:ext uri="{FF2B5EF4-FFF2-40B4-BE49-F238E27FC236}">
                      <a16:creationId xmlns:a16="http://schemas.microsoft.com/office/drawing/2014/main" id="{653827FE-73B4-947F-2552-2C4990982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1316" y="1542258"/>
                  <a:ext cx="471054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9AD51D8-1C15-2813-987C-24981CB31D41}"/>
                  </a:ext>
                </a:extLst>
              </p:cNvPr>
              <p:cNvGrpSpPr/>
              <p:nvPr/>
            </p:nvGrpSpPr>
            <p:grpSpPr>
              <a:xfrm>
                <a:off x="7717424" y="2783654"/>
                <a:ext cx="1171605" cy="982011"/>
                <a:chOff x="7691041" y="1071697"/>
                <a:chExt cx="1171605" cy="982011"/>
              </a:xfrm>
            </p:grpSpPr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1F9558F2-49B3-A120-54C6-BD11A201CAE2}"/>
                    </a:ext>
                  </a:extLst>
                </p:cNvPr>
                <p:cNvSpPr/>
                <p:nvPr/>
              </p:nvSpPr>
              <p:spPr bwMode="auto">
                <a:xfrm>
                  <a:off x="7691041" y="1071697"/>
                  <a:ext cx="1171605" cy="982011"/>
                </a:xfrm>
                <a:prstGeom prst="roundRect">
                  <a:avLst>
                    <a:gd name="adj" fmla="val 3500"/>
                  </a:avLst>
                </a:prstGeom>
                <a:solidFill>
                  <a:srgbClr val="270935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GPU worker node 2</a:t>
                  </a:r>
                </a:p>
              </p:txBody>
            </p:sp>
            <p:pic>
              <p:nvPicPr>
                <p:cNvPr id="139" name="Graphic 138">
                  <a:extLst>
                    <a:ext uri="{FF2B5EF4-FFF2-40B4-BE49-F238E27FC236}">
                      <a16:creationId xmlns:a16="http://schemas.microsoft.com/office/drawing/2014/main" id="{C1B9C31A-9B6B-382F-319E-9D28A5A13E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1316" y="1542258"/>
                  <a:ext cx="471054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E92463EE-9D15-F533-AE77-EC44BD7ABF86}"/>
                  </a:ext>
                </a:extLst>
              </p:cNvPr>
              <p:cNvGrpSpPr/>
              <p:nvPr/>
            </p:nvGrpSpPr>
            <p:grpSpPr>
              <a:xfrm>
                <a:off x="7717424" y="3879360"/>
                <a:ext cx="1171605" cy="982011"/>
                <a:chOff x="7691041" y="1071697"/>
                <a:chExt cx="1171605" cy="982011"/>
              </a:xfrm>
            </p:grpSpPr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ABDBD6E5-7B21-6651-421F-E1BAFF81D62D}"/>
                    </a:ext>
                  </a:extLst>
                </p:cNvPr>
                <p:cNvSpPr/>
                <p:nvPr/>
              </p:nvSpPr>
              <p:spPr bwMode="auto">
                <a:xfrm>
                  <a:off x="7691041" y="1071697"/>
                  <a:ext cx="1171605" cy="982011"/>
                </a:xfrm>
                <a:prstGeom prst="roundRect">
                  <a:avLst>
                    <a:gd name="adj" fmla="val 3500"/>
                  </a:avLst>
                </a:prstGeom>
                <a:solidFill>
                  <a:srgbClr val="270935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GPU worker node </a:t>
                  </a:r>
                  <a:r>
                    <a:rPr kumimoji="0" lang="en-US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n</a:t>
                  </a:r>
                </a:p>
              </p:txBody>
            </p:sp>
            <p:pic>
              <p:nvPicPr>
                <p:cNvPr id="142" name="Graphic 141">
                  <a:extLst>
                    <a:ext uri="{FF2B5EF4-FFF2-40B4-BE49-F238E27FC236}">
                      <a16:creationId xmlns:a16="http://schemas.microsoft.com/office/drawing/2014/main" id="{F98A800E-166B-75D4-73CE-B62847745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1316" y="1542258"/>
                  <a:ext cx="471054" cy="4572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EC39987-1535-9DEF-81C1-F5B4FC4285E2}"/>
                </a:ext>
              </a:extLst>
            </p:cNvPr>
            <p:cNvCxnSpPr>
              <a:cxnSpLocks/>
              <a:stCxn id="101" idx="3"/>
            </p:cNvCxnSpPr>
            <p:nvPr/>
          </p:nvCxnSpPr>
          <p:spPr>
            <a:xfrm>
              <a:off x="5703416" y="1770859"/>
              <a:ext cx="158493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A070BB98-DE67-42B7-A1F7-81E38AAEC206}"/>
                </a:ext>
              </a:extLst>
            </p:cNvPr>
            <p:cNvSpPr/>
            <p:nvPr/>
          </p:nvSpPr>
          <p:spPr bwMode="auto">
            <a:xfrm>
              <a:off x="10040244" y="823052"/>
              <a:ext cx="1490782" cy="1822520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 Container Registry (MCR)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BA0E834-619F-6AE5-CA02-496F865BF4EB}"/>
                </a:ext>
              </a:extLst>
            </p:cNvPr>
            <p:cNvGrpSpPr/>
            <p:nvPr/>
          </p:nvGrpSpPr>
          <p:grpSpPr>
            <a:xfrm>
              <a:off x="10270065" y="1418430"/>
              <a:ext cx="1031139" cy="1060940"/>
              <a:chOff x="9754091" y="3757245"/>
              <a:chExt cx="1031139" cy="1060940"/>
            </a:xfrm>
          </p:grpSpPr>
          <p:sp>
            <p:nvSpPr>
              <p:cNvPr id="168" name="Rectangle: Rounded Corners 167">
                <a:extLst>
                  <a:ext uri="{FF2B5EF4-FFF2-40B4-BE49-F238E27FC236}">
                    <a16:creationId xmlns:a16="http://schemas.microsoft.com/office/drawing/2014/main" id="{F5AE9D86-D305-E58D-B649-1712DF1C29CC}"/>
                  </a:ext>
                </a:extLst>
              </p:cNvPr>
              <p:cNvSpPr/>
              <p:nvPr/>
            </p:nvSpPr>
            <p:spPr bwMode="auto">
              <a:xfrm>
                <a:off x="9754091" y="3757245"/>
                <a:ext cx="1031139" cy="1060940"/>
              </a:xfrm>
              <a:prstGeom prst="roundRect">
                <a:avLst>
                  <a:gd name="adj" fmla="val 3500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AI model Images</a:t>
                </a:r>
              </a:p>
            </p:txBody>
          </p:sp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27FCC413-7B93-7A3A-0EF3-1F1E7FE6C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037597" y="4299626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174" name="Connector: Elbow 173">
              <a:extLst>
                <a:ext uri="{FF2B5EF4-FFF2-40B4-BE49-F238E27FC236}">
                  <a16:creationId xmlns:a16="http://schemas.microsoft.com/office/drawing/2014/main" id="{E0BFD7A9-1BBA-9FF2-1AA8-92C388FA6B8F}"/>
                </a:ext>
              </a:extLst>
            </p:cNvPr>
            <p:cNvCxnSpPr>
              <a:cxnSpLocks/>
              <a:stCxn id="49" idx="3"/>
              <a:endCxn id="133" idx="2"/>
            </p:cNvCxnSpPr>
            <p:nvPr/>
          </p:nvCxnSpPr>
          <p:spPr>
            <a:xfrm>
              <a:off x="6724717" y="4224300"/>
              <a:ext cx="1369248" cy="498967"/>
            </a:xfrm>
            <a:prstGeom prst="bentConnector4">
              <a:avLst>
                <a:gd name="adj1" fmla="val 16301"/>
                <a:gd name="adj2" fmla="val 145815"/>
              </a:avLst>
            </a:prstGeom>
            <a:ln>
              <a:solidFill>
                <a:srgbClr val="F96BD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1915DCE-D8A6-9573-93ED-CA07054C38B3}"/>
                </a:ext>
              </a:extLst>
            </p:cNvPr>
            <p:cNvSpPr txBox="1"/>
            <p:nvPr/>
          </p:nvSpPr>
          <p:spPr>
            <a:xfrm>
              <a:off x="6983427" y="4947072"/>
              <a:ext cx="1657519" cy="2462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96BDE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GPU node provisioning</a:t>
              </a:r>
            </a:p>
          </p:txBody>
        </p: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8EF722B4-6640-1F18-FBFD-CAAEF69DB9CC}"/>
                </a:ext>
              </a:extLst>
            </p:cNvPr>
            <p:cNvSpPr/>
            <p:nvPr/>
          </p:nvSpPr>
          <p:spPr bwMode="auto">
            <a:xfrm>
              <a:off x="10034755" y="2900747"/>
              <a:ext cx="1490782" cy="1822520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Private Container Registry</a:t>
              </a: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C92490B-D561-104F-CD0E-FB272D90E994}"/>
                </a:ext>
              </a:extLst>
            </p:cNvPr>
            <p:cNvGrpSpPr/>
            <p:nvPr/>
          </p:nvGrpSpPr>
          <p:grpSpPr>
            <a:xfrm>
              <a:off x="10264576" y="3496125"/>
              <a:ext cx="1031139" cy="1060940"/>
              <a:chOff x="9754091" y="3757245"/>
              <a:chExt cx="1031139" cy="1060940"/>
            </a:xfrm>
          </p:grpSpPr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0C67A97B-1C83-0621-A8BA-E490E03F1DD5}"/>
                  </a:ext>
                </a:extLst>
              </p:cNvPr>
              <p:cNvSpPr/>
              <p:nvPr/>
            </p:nvSpPr>
            <p:spPr bwMode="auto">
              <a:xfrm>
                <a:off x="9754091" y="3757245"/>
                <a:ext cx="1031139" cy="1060940"/>
              </a:xfrm>
              <a:prstGeom prst="roundRect">
                <a:avLst>
                  <a:gd name="adj" fmla="val 3500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AI model Images</a:t>
                </a:r>
              </a:p>
            </p:txBody>
          </p:sp>
          <p:pic>
            <p:nvPicPr>
              <p:cNvPr id="183" name="Graphic 182">
                <a:extLst>
                  <a:ext uri="{FF2B5EF4-FFF2-40B4-BE49-F238E27FC236}">
                    <a16:creationId xmlns:a16="http://schemas.microsoft.com/office/drawing/2014/main" id="{C38EBCE9-9810-7EE5-BC93-9321447F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037597" y="4299626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4FFB80A-833A-A30E-610E-424C2A565243}"/>
                </a:ext>
              </a:extLst>
            </p:cNvPr>
            <p:cNvCxnSpPr>
              <a:cxnSpLocks/>
              <a:stCxn id="167" idx="1"/>
            </p:cNvCxnSpPr>
            <p:nvPr/>
          </p:nvCxnSpPr>
          <p:spPr>
            <a:xfrm flipH="1">
              <a:off x="8899575" y="1734312"/>
              <a:ext cx="114066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629582C8-D80E-AF7B-309A-B917046DF917}"/>
                </a:ext>
              </a:extLst>
            </p:cNvPr>
            <p:cNvCxnSpPr>
              <a:cxnSpLocks/>
              <a:stCxn id="180" idx="1"/>
            </p:cNvCxnSpPr>
            <p:nvPr/>
          </p:nvCxnSpPr>
          <p:spPr>
            <a:xfrm flipH="1" flipV="1">
              <a:off x="8909587" y="3812006"/>
              <a:ext cx="1125168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664301-9F4D-C11C-4DCF-DC364CB4015D}"/>
                </a:ext>
              </a:extLst>
            </p:cNvPr>
            <p:cNvSpPr txBox="1"/>
            <p:nvPr/>
          </p:nvSpPr>
          <p:spPr>
            <a:xfrm>
              <a:off x="8839562" y="1287838"/>
              <a:ext cx="1260694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Model workload deployment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31ADE7C-90B2-0328-A472-7348B51C62D5}"/>
                </a:ext>
              </a:extLst>
            </p:cNvPr>
            <p:cNvSpPr txBox="1"/>
            <p:nvPr/>
          </p:nvSpPr>
          <p:spPr>
            <a:xfrm>
              <a:off x="8841824" y="3370124"/>
              <a:ext cx="1260694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Model workload deployment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2B46BCD-15CC-61C4-37F7-8B57A4E377D3}"/>
                </a:ext>
              </a:extLst>
            </p:cNvPr>
            <p:cNvGrpSpPr/>
            <p:nvPr/>
          </p:nvGrpSpPr>
          <p:grpSpPr>
            <a:xfrm>
              <a:off x="2741274" y="5503706"/>
              <a:ext cx="6015670" cy="616685"/>
              <a:chOff x="2565424" y="5615079"/>
              <a:chExt cx="6015670" cy="616685"/>
            </a:xfrm>
          </p:grpSpPr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28EC088A-5681-F17B-7067-51277A5EE7BD}"/>
                  </a:ext>
                </a:extLst>
              </p:cNvPr>
              <p:cNvSpPr/>
              <p:nvPr/>
            </p:nvSpPr>
            <p:spPr bwMode="auto">
              <a:xfrm>
                <a:off x="2565424" y="5615079"/>
                <a:ext cx="2964341" cy="616685"/>
              </a:xfrm>
              <a:prstGeom prst="roundRect">
                <a:avLst>
                  <a:gd name="adj" fmla="val 3500"/>
                </a:avLst>
              </a:prstGeom>
              <a:solidFill>
                <a:srgbClr val="04202C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4008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Kubernetes Service (AKS)</a:t>
                </a:r>
              </a:p>
            </p:txBody>
          </p:sp>
          <p:pic>
            <p:nvPicPr>
              <p:cNvPr id="198" name="Graphic 197">
                <a:extLst>
                  <a:ext uri="{FF2B5EF4-FFF2-40B4-BE49-F238E27FC236}">
                    <a16:creationId xmlns:a16="http://schemas.microsoft.com/office/drawing/2014/main" id="{11A24786-1B80-67E2-7ED4-164F38660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650810" y="568568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C5E18F0B-3D5D-806A-1669-F6A7F6A7474B}"/>
                  </a:ext>
                </a:extLst>
              </p:cNvPr>
              <p:cNvSpPr/>
              <p:nvPr/>
            </p:nvSpPr>
            <p:spPr bwMode="auto">
              <a:xfrm>
                <a:off x="5616753" y="5615079"/>
                <a:ext cx="2964341" cy="616685"/>
              </a:xfrm>
              <a:prstGeom prst="roundRect">
                <a:avLst>
                  <a:gd name="adj" fmla="val 3500"/>
                </a:avLst>
              </a:prstGeom>
              <a:solidFill>
                <a:srgbClr val="04202C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4008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Edge-located </a:t>
                </a:r>
                <a:b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Arc-enabled Kubernetes</a:t>
                </a:r>
              </a:p>
            </p:txBody>
          </p:sp>
          <p:pic>
            <p:nvPicPr>
              <p:cNvPr id="201" name="Graphic 200">
                <a:extLst>
                  <a:ext uri="{FF2B5EF4-FFF2-40B4-BE49-F238E27FC236}">
                    <a16:creationId xmlns:a16="http://schemas.microsoft.com/office/drawing/2014/main" id="{09FE0CFE-DDE5-352E-7768-6762230DB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679015" y="5694821"/>
                <a:ext cx="457200" cy="457200"/>
              </a:xfrm>
              <a:prstGeom prst="rect">
                <a:avLst/>
              </a:prstGeom>
            </p:spPr>
          </p:pic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39EF00D-6BD8-FEB7-2862-04EDA2F3C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808" y="2985056"/>
            <a:ext cx="376843" cy="3657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307B400-5F8F-60C3-7BDC-3C06E008F6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64238" y="244223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4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B7920-A55C-EEFE-F04A-27F9AC54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2DBC-514A-6D85-55A1-921376BB6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56251"/>
          </a:xfrm>
        </p:spPr>
        <p:txBody>
          <a:bodyPr anchor="ctr"/>
          <a:lstStyle/>
          <a:p>
            <a:r>
              <a:rPr lang="en-US" sz="2000" dirty="0"/>
              <a:t>Azure Monitor dashboards with Grafana – Kubernetes Observability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Architecture</a:t>
            </a:r>
            <a:endParaRPr lang="en-US" sz="2000" spc="-50" dirty="0">
              <a:latin typeface="Segoe UI Semibold (Headings)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C059F-B769-1873-8B84-B586468FF194}"/>
              </a:ext>
            </a:extLst>
          </p:cNvPr>
          <p:cNvGrpSpPr/>
          <p:nvPr/>
        </p:nvGrpSpPr>
        <p:grpSpPr>
          <a:xfrm>
            <a:off x="5332969" y="741431"/>
            <a:ext cx="1356501" cy="894792"/>
            <a:chOff x="87694" y="863579"/>
            <a:chExt cx="1356501" cy="894792"/>
          </a:xfrm>
        </p:grpSpPr>
        <p:pic>
          <p:nvPicPr>
            <p:cNvPr id="97" name="Graphic 96" descr="User">
              <a:extLst>
                <a:ext uri="{FF2B5EF4-FFF2-40B4-BE49-F238E27FC236}">
                  <a16:creationId xmlns:a16="http://schemas.microsoft.com/office/drawing/2014/main" id="{88C2BED5-9B52-95DD-CD7D-90BF8AD23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0454" y="863579"/>
              <a:ext cx="550979" cy="550979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7781D41-A471-D064-9298-B490230428F9}"/>
                </a:ext>
              </a:extLst>
            </p:cNvPr>
            <p:cNvSpPr txBox="1"/>
            <p:nvPr/>
          </p:nvSpPr>
          <p:spPr>
            <a:xfrm>
              <a:off x="87694" y="1389039"/>
              <a:ext cx="1356501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Operations administrator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36F117-44F0-4698-1AD7-2BE0A94C2A6D}"/>
              </a:ext>
            </a:extLst>
          </p:cNvPr>
          <p:cNvSpPr/>
          <p:nvPr/>
        </p:nvSpPr>
        <p:spPr bwMode="auto">
          <a:xfrm>
            <a:off x="1417017" y="1715965"/>
            <a:ext cx="9779841" cy="4097857"/>
          </a:xfrm>
          <a:prstGeom prst="roundRect">
            <a:avLst>
              <a:gd name="adj" fmla="val 3500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4C2FFB4-C660-6F89-347D-B61D1937F203}"/>
              </a:ext>
            </a:extLst>
          </p:cNvPr>
          <p:cNvSpPr/>
          <p:nvPr/>
        </p:nvSpPr>
        <p:spPr bwMode="auto">
          <a:xfrm>
            <a:off x="3366470" y="3798816"/>
            <a:ext cx="5290632" cy="1871191"/>
          </a:xfrm>
          <a:prstGeom prst="roundRect">
            <a:avLst>
              <a:gd name="adj" fmla="val 3500"/>
            </a:avLst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4805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Data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sources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89292A-10FD-711F-E217-D73FF6DE1E4A}"/>
              </a:ext>
            </a:extLst>
          </p:cNvPr>
          <p:cNvGrpSpPr/>
          <p:nvPr/>
        </p:nvGrpSpPr>
        <p:grpSpPr>
          <a:xfrm>
            <a:off x="4296233" y="3912037"/>
            <a:ext cx="4289490" cy="1657404"/>
            <a:chOff x="3204906" y="2180026"/>
            <a:chExt cx="4289490" cy="1877247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AE86041-679C-6462-0981-0B3809A15780}"/>
                </a:ext>
              </a:extLst>
            </p:cNvPr>
            <p:cNvSpPr/>
            <p:nvPr/>
          </p:nvSpPr>
          <p:spPr bwMode="auto">
            <a:xfrm>
              <a:off x="3204906" y="2180026"/>
              <a:ext cx="2103120" cy="1871190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Monitor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Managed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Prometheus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775374D-59D2-0020-225B-A8AC4654A93E}"/>
                </a:ext>
              </a:extLst>
            </p:cNvPr>
            <p:cNvSpPr/>
            <p:nvPr/>
          </p:nvSpPr>
          <p:spPr bwMode="auto">
            <a:xfrm>
              <a:off x="5391276" y="2186082"/>
              <a:ext cx="2103120" cy="1871191"/>
            </a:xfrm>
            <a:prstGeom prst="roundRect">
              <a:avLst>
                <a:gd name="adj" fmla="val 3500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Monitor </a:t>
              </a: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6F20FA-445B-12F6-AEB1-F415475E48E4}"/>
                </a:ext>
              </a:extLst>
            </p:cNvPr>
            <p:cNvGrpSpPr/>
            <p:nvPr/>
          </p:nvGrpSpPr>
          <p:grpSpPr>
            <a:xfrm>
              <a:off x="5510812" y="2658413"/>
              <a:ext cx="1869569" cy="1259584"/>
              <a:chOff x="5924144" y="4443046"/>
              <a:chExt cx="1537594" cy="1137139"/>
            </a:xfrm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EA5B71CA-4DE2-EE10-E451-D6ABE1CE86E8}"/>
                  </a:ext>
                </a:extLst>
              </p:cNvPr>
              <p:cNvSpPr/>
              <p:nvPr/>
            </p:nvSpPr>
            <p:spPr bwMode="auto">
              <a:xfrm>
                <a:off x="5924144" y="4443046"/>
                <a:ext cx="734563" cy="536943"/>
              </a:xfrm>
              <a:prstGeom prst="roundRect">
                <a:avLst>
                  <a:gd name="adj" fmla="val 3500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Metrics</a:t>
                </a: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64A17512-43F2-FD53-E4BD-D8FFC1D08B01}"/>
                  </a:ext>
                </a:extLst>
              </p:cNvPr>
              <p:cNvSpPr/>
              <p:nvPr/>
            </p:nvSpPr>
            <p:spPr bwMode="auto">
              <a:xfrm>
                <a:off x="6727175" y="4443046"/>
                <a:ext cx="734563" cy="536943"/>
              </a:xfrm>
              <a:prstGeom prst="roundRect">
                <a:avLst>
                  <a:gd name="adj" fmla="val 3500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Log Analytics</a:t>
                </a:r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8B109470-1B99-1238-96D7-F95BD1CD62D4}"/>
                  </a:ext>
                </a:extLst>
              </p:cNvPr>
              <p:cNvSpPr/>
              <p:nvPr/>
            </p:nvSpPr>
            <p:spPr bwMode="auto">
              <a:xfrm>
                <a:off x="5924144" y="5043242"/>
                <a:ext cx="734563" cy="536943"/>
              </a:xfrm>
              <a:prstGeom prst="roundRect">
                <a:avLst>
                  <a:gd name="adj" fmla="val 3500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App Insights</a:t>
                </a:r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FB422B99-83FA-646C-FE03-FC66C5B5E655}"/>
                  </a:ext>
                </a:extLst>
              </p:cNvPr>
              <p:cNvSpPr/>
              <p:nvPr/>
            </p:nvSpPr>
            <p:spPr bwMode="auto">
              <a:xfrm>
                <a:off x="6727174" y="5043242"/>
                <a:ext cx="734563" cy="536943"/>
              </a:xfrm>
              <a:prstGeom prst="roundRect">
                <a:avLst>
                  <a:gd name="adj" fmla="val 3500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Resource Graph</a:t>
                </a:r>
              </a:p>
              <a:p>
                <a:pPr marL="0" marR="0" lvl="0" indent="0" algn="ctr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A6B946-6B0C-9E7E-CF1A-665B202C6C1F}"/>
              </a:ext>
            </a:extLst>
          </p:cNvPr>
          <p:cNvGrpSpPr/>
          <p:nvPr/>
        </p:nvGrpSpPr>
        <p:grpSpPr>
          <a:xfrm>
            <a:off x="3366470" y="2028060"/>
            <a:ext cx="5290632" cy="905256"/>
            <a:chOff x="1756135" y="1202102"/>
            <a:chExt cx="5078585" cy="905256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3F048786-7CD8-78C5-C2C4-AA0B3BD187C1}"/>
                </a:ext>
              </a:extLst>
            </p:cNvPr>
            <p:cNvSpPr/>
            <p:nvPr/>
          </p:nvSpPr>
          <p:spPr bwMode="auto">
            <a:xfrm>
              <a:off x="1756135" y="1202102"/>
              <a:ext cx="1635017" cy="905256"/>
            </a:xfrm>
            <a:prstGeom prst="roundRect">
              <a:avLst>
                <a:gd name="adj" fmla="val 3500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template dashboards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82EB95EF-49D0-CA3A-437D-A753017E971E}"/>
                </a:ext>
              </a:extLst>
            </p:cNvPr>
            <p:cNvSpPr/>
            <p:nvPr/>
          </p:nvSpPr>
          <p:spPr bwMode="auto">
            <a:xfrm>
              <a:off x="3477919" y="1202102"/>
              <a:ext cx="1635017" cy="905256"/>
            </a:xfrm>
            <a:prstGeom prst="roundRect">
              <a:avLst>
                <a:gd name="adj" fmla="val 3500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Imported Grafana community dashboards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82BD241-B5A3-7DA6-43A2-7F2B67FF53F9}"/>
                </a:ext>
              </a:extLst>
            </p:cNvPr>
            <p:cNvSpPr/>
            <p:nvPr/>
          </p:nvSpPr>
          <p:spPr bwMode="auto">
            <a:xfrm>
              <a:off x="5199703" y="1202102"/>
              <a:ext cx="1635017" cy="905256"/>
            </a:xfrm>
            <a:prstGeom prst="roundRect">
              <a:avLst>
                <a:gd name="adj" fmla="val 3500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User custom dashboards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5035155-16B4-70BC-D488-1D8C6B412346}"/>
              </a:ext>
            </a:extLst>
          </p:cNvPr>
          <p:cNvSpPr/>
          <p:nvPr/>
        </p:nvSpPr>
        <p:spPr bwMode="auto">
          <a:xfrm>
            <a:off x="3521638" y="2876871"/>
            <a:ext cx="4980296" cy="451223"/>
          </a:xfrm>
          <a:prstGeom prst="roundRect">
            <a:avLst>
              <a:gd name="adj" fmla="val 3500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Monitor dashboards with Grafana</a:t>
            </a:r>
          </a:p>
        </p:txBody>
      </p:sp>
      <p:pic>
        <p:nvPicPr>
          <p:cNvPr id="36" name="Picture 2" descr="Grafana Logo PNG Vector (SVG) Free Download">
            <a:extLst>
              <a:ext uri="{FF2B5EF4-FFF2-40B4-BE49-F238E27FC236}">
                <a16:creationId xmlns:a16="http://schemas.microsoft.com/office/drawing/2014/main" id="{71CF083B-59A8-4A5B-28F1-33993554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60734" y="2920548"/>
            <a:ext cx="336499" cy="36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165E12B-9087-6D9C-84C7-A41A353AC9E1}"/>
              </a:ext>
            </a:extLst>
          </p:cNvPr>
          <p:cNvGrpSpPr/>
          <p:nvPr/>
        </p:nvGrpSpPr>
        <p:grpSpPr>
          <a:xfrm>
            <a:off x="1553849" y="4396156"/>
            <a:ext cx="1063720" cy="1273851"/>
            <a:chOff x="1116359" y="4936467"/>
            <a:chExt cx="1063720" cy="127385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6FED0A85-C40E-EA56-67F3-CC35C693AD2F}"/>
                </a:ext>
              </a:extLst>
            </p:cNvPr>
            <p:cNvSpPr/>
            <p:nvPr/>
          </p:nvSpPr>
          <p:spPr bwMode="auto">
            <a:xfrm>
              <a:off x="1116359" y="4936467"/>
              <a:ext cx="1063720" cy="1273851"/>
            </a:xfrm>
            <a:prstGeom prst="roundRect">
              <a:avLst>
                <a:gd name="adj" fmla="val 4645"/>
              </a:avLst>
            </a:prstGeom>
            <a:solidFill>
              <a:srgbClr val="0000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 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Entra ID</a:t>
              </a: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D49F6922-1506-7262-873A-A8F0E86C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73899" y="5482728"/>
              <a:ext cx="548640" cy="54864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C1900E8-7BF6-9560-CA59-F179949D2FF5}"/>
              </a:ext>
            </a:extLst>
          </p:cNvPr>
          <p:cNvSpPr txBox="1"/>
          <p:nvPr/>
        </p:nvSpPr>
        <p:spPr>
          <a:xfrm>
            <a:off x="2069572" y="3616998"/>
            <a:ext cx="131303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AE4A2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Role-Based Access Control for authentication and authorization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24B25F9-1898-231D-E3BC-A76F61A71E93}"/>
              </a:ext>
            </a:extLst>
          </p:cNvPr>
          <p:cNvCxnSpPr>
            <a:cxnSpLocks/>
            <a:stCxn id="85" idx="0"/>
            <a:endCxn id="28" idx="1"/>
          </p:cNvCxnSpPr>
          <p:nvPr/>
        </p:nvCxnSpPr>
        <p:spPr>
          <a:xfrm rot="5400000" flipH="1" flipV="1">
            <a:off x="2156837" y="3031356"/>
            <a:ext cx="1293673" cy="1435929"/>
          </a:xfrm>
          <a:prstGeom prst="bentConnector2">
            <a:avLst/>
          </a:prstGeom>
          <a:ln>
            <a:solidFill>
              <a:srgbClr val="FAE4A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691EF6-29DC-B4B7-C38D-65ED30FB9442}"/>
              </a:ext>
            </a:extLst>
          </p:cNvPr>
          <p:cNvGrpSpPr/>
          <p:nvPr/>
        </p:nvGrpSpPr>
        <p:grpSpPr>
          <a:xfrm>
            <a:off x="9417814" y="2180460"/>
            <a:ext cx="1642211" cy="1436688"/>
            <a:chOff x="9197364" y="1887857"/>
            <a:chExt cx="1642211" cy="1436688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26402E60-59F3-2465-060B-262017543645}"/>
                </a:ext>
              </a:extLst>
            </p:cNvPr>
            <p:cNvSpPr/>
            <p:nvPr/>
          </p:nvSpPr>
          <p:spPr bwMode="auto">
            <a:xfrm>
              <a:off x="9197364" y="1887857"/>
              <a:ext cx="1642211" cy="1436688"/>
            </a:xfrm>
            <a:prstGeom prst="roundRect">
              <a:avLst>
                <a:gd name="adj" fmla="val 4645"/>
              </a:avLst>
            </a:prstGeom>
            <a:solidFill>
              <a:srgbClr val="0000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F96BDE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Kubernetes Service (AKS)</a:t>
              </a: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C26E2AA7-D764-FD84-0B34-C6BFC75A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44149" y="2523365"/>
              <a:ext cx="548640" cy="548640"/>
            </a:xfrm>
            <a:prstGeom prst="rect">
              <a:avLst/>
            </a:prstGeom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000080F-78AE-583C-708C-D24F2AB20DBA}"/>
              </a:ext>
            </a:extLst>
          </p:cNvPr>
          <p:cNvSpPr/>
          <p:nvPr/>
        </p:nvSpPr>
        <p:spPr bwMode="auto">
          <a:xfrm>
            <a:off x="8824894" y="3807955"/>
            <a:ext cx="2424054" cy="2145629"/>
          </a:xfrm>
          <a:prstGeom prst="roundRect">
            <a:avLst>
              <a:gd name="adj" fmla="val 3788"/>
            </a:avLst>
          </a:prstGeom>
          <a:solidFill>
            <a:srgbClr val="1E1E20"/>
          </a:solidFill>
          <a:ln w="12700" cap="flat" cmpd="sng" algn="ctr">
            <a:gradFill>
              <a:gsLst>
                <a:gs pos="0">
                  <a:srgbClr val="00B0F0"/>
                </a:gs>
                <a:gs pos="75000">
                  <a:schemeClr val="tx1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89BDDB9-4B16-7F67-0FCE-128684B27CF1}"/>
              </a:ext>
            </a:extLst>
          </p:cNvPr>
          <p:cNvSpPr/>
          <p:nvPr/>
        </p:nvSpPr>
        <p:spPr bwMode="auto">
          <a:xfrm>
            <a:off x="8767005" y="5824712"/>
            <a:ext cx="2424054" cy="940523"/>
          </a:xfrm>
          <a:prstGeom prst="roundRect">
            <a:avLst>
              <a:gd name="adj" fmla="val 0"/>
            </a:avLst>
          </a:prstGeom>
          <a:solidFill>
            <a:srgbClr val="1E1E20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0085AFB-F63C-079B-FC96-B88E6F95FFE7}"/>
              </a:ext>
            </a:extLst>
          </p:cNvPr>
          <p:cNvSpPr/>
          <p:nvPr/>
        </p:nvSpPr>
        <p:spPr bwMode="auto">
          <a:xfrm flipH="1">
            <a:off x="11094519" y="3826466"/>
            <a:ext cx="208508" cy="2251760"/>
          </a:xfrm>
          <a:prstGeom prst="roundRect">
            <a:avLst>
              <a:gd name="adj" fmla="val 0"/>
            </a:avLst>
          </a:prstGeom>
          <a:solidFill>
            <a:srgbClr val="1E1E20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819C60C-5212-896F-9270-F2659BE2355F}"/>
              </a:ext>
            </a:extLst>
          </p:cNvPr>
          <p:cNvSpPr/>
          <p:nvPr/>
        </p:nvSpPr>
        <p:spPr bwMode="auto">
          <a:xfrm flipH="1" flipV="1">
            <a:off x="11204518" y="3757936"/>
            <a:ext cx="228049" cy="220930"/>
          </a:xfrm>
          <a:prstGeom prst="roundRect">
            <a:avLst>
              <a:gd name="adj" fmla="val 0"/>
            </a:avLst>
          </a:prstGeom>
          <a:solidFill>
            <a:srgbClr val="1E1E20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EE3D22BC-8D39-D801-49AE-B4F6C7EA73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1755" y="1844588"/>
            <a:ext cx="548847" cy="548847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01CFFAC-6AD5-8558-1B5D-89DB731B2FC7}"/>
              </a:ext>
            </a:extLst>
          </p:cNvPr>
          <p:cNvSpPr/>
          <p:nvPr/>
        </p:nvSpPr>
        <p:spPr bwMode="auto">
          <a:xfrm>
            <a:off x="1417017" y="6096128"/>
            <a:ext cx="7407876" cy="616685"/>
          </a:xfrm>
          <a:prstGeom prst="roundRect">
            <a:avLst>
              <a:gd name="adj" fmla="val 3500"/>
            </a:avLst>
          </a:prstGeom>
          <a:solidFill>
            <a:schemeClr val="bg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D7ED94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4008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Edge-located Arc-enabled Kubernetes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CD1781D2-7209-B850-3EE9-7DC2BA7AB3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2221" y="6175870"/>
            <a:ext cx="457200" cy="457200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D8378EF-212D-9B1E-BDA0-ACF44418C7B5}"/>
              </a:ext>
            </a:extLst>
          </p:cNvPr>
          <p:cNvCxnSpPr>
            <a:cxnSpLocks/>
            <a:stCxn id="59" idx="3"/>
            <a:endCxn id="18" idx="3"/>
          </p:cNvCxnSpPr>
          <p:nvPr/>
        </p:nvCxnSpPr>
        <p:spPr>
          <a:xfrm flipH="1" flipV="1">
            <a:off x="8657102" y="4734412"/>
            <a:ext cx="167791" cy="1670059"/>
          </a:xfrm>
          <a:prstGeom prst="bentConnector3">
            <a:avLst>
              <a:gd name="adj1" fmla="val -136241"/>
            </a:avLst>
          </a:prstGeom>
          <a:ln>
            <a:solidFill>
              <a:srgbClr val="D7ED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23DED41-5DD1-BCC9-A284-8C976C63FC43}"/>
              </a:ext>
            </a:extLst>
          </p:cNvPr>
          <p:cNvSpPr txBox="1"/>
          <p:nvPr/>
        </p:nvSpPr>
        <p:spPr>
          <a:xfrm>
            <a:off x="10227958" y="3885444"/>
            <a:ext cx="782665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96BDE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AKS support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7FDA1B-9E25-114E-2F78-A5778C474E9A}"/>
              </a:ext>
            </a:extLst>
          </p:cNvPr>
          <p:cNvSpPr txBox="1"/>
          <p:nvPr/>
        </p:nvSpPr>
        <p:spPr>
          <a:xfrm>
            <a:off x="9077244" y="5254052"/>
            <a:ext cx="152588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D7ED94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Arc-enabled Kubernetes support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890A0C-48C6-AE5D-7266-98387409A786}"/>
              </a:ext>
            </a:extLst>
          </p:cNvPr>
          <p:cNvCxnSpPr>
            <a:cxnSpLocks/>
            <a:stCxn id="98" idx="2"/>
            <a:endCxn id="87" idx="0"/>
          </p:cNvCxnSpPr>
          <p:nvPr/>
        </p:nvCxnSpPr>
        <p:spPr>
          <a:xfrm rot="5400000">
            <a:off x="4918748" y="935587"/>
            <a:ext cx="391837" cy="17931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DEF856D-FB26-459F-F28B-1B25E0CBBAE2}"/>
              </a:ext>
            </a:extLst>
          </p:cNvPr>
          <p:cNvCxnSpPr>
            <a:cxnSpLocks/>
            <a:stCxn id="98" idx="2"/>
            <a:endCxn id="89" idx="0"/>
          </p:cNvCxnSpPr>
          <p:nvPr/>
        </p:nvCxnSpPr>
        <p:spPr>
          <a:xfrm rot="16200000" flipH="1">
            <a:off x="6712422" y="935021"/>
            <a:ext cx="391837" cy="17942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47793A3-26CE-A4DD-067E-A00B1005C7B7}"/>
              </a:ext>
            </a:extLst>
          </p:cNvPr>
          <p:cNvCxnSpPr>
            <a:cxnSpLocks/>
            <a:stCxn id="98" idx="2"/>
            <a:endCxn id="88" idx="0"/>
          </p:cNvCxnSpPr>
          <p:nvPr/>
        </p:nvCxnSpPr>
        <p:spPr>
          <a:xfrm>
            <a:off x="6011220" y="1636223"/>
            <a:ext cx="566" cy="39183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2A28B9EC-C890-20C6-22B5-4684E2A3F6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35232" y="2480688"/>
            <a:ext cx="365760" cy="36576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073EA72-8CCA-B0D5-5392-0E4FC6219D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30466" y="2480688"/>
            <a:ext cx="365760" cy="36576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1D3C9CC6-2C42-0F31-152B-248D1D9DB2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5700" y="2480688"/>
            <a:ext cx="365760" cy="365760"/>
          </a:xfrm>
          <a:prstGeom prst="rect">
            <a:avLst/>
          </a:prstGeom>
        </p:spPr>
      </p:pic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95FEEBB-34BE-817E-0F84-E9667E6A9943}"/>
              </a:ext>
            </a:extLst>
          </p:cNvPr>
          <p:cNvCxnSpPr>
            <a:cxnSpLocks/>
            <a:endCxn id="83" idx="2"/>
          </p:cNvCxnSpPr>
          <p:nvPr/>
        </p:nvCxnSpPr>
        <p:spPr>
          <a:xfrm flipV="1">
            <a:off x="8664762" y="3617148"/>
            <a:ext cx="1574158" cy="762263"/>
          </a:xfrm>
          <a:prstGeom prst="bentConnector2">
            <a:avLst/>
          </a:prstGeom>
          <a:ln>
            <a:solidFill>
              <a:srgbClr val="F96BD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Logo, icon&#10;&#10;Description automatically generated">
            <a:extLst>
              <a:ext uri="{FF2B5EF4-FFF2-40B4-BE49-F238E27FC236}">
                <a16:creationId xmlns:a16="http://schemas.microsoft.com/office/drawing/2014/main" id="{CF9ADCB9-6689-00F9-728E-F46589FF033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31" y="4580453"/>
            <a:ext cx="548640" cy="54864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3BD62020-B3CC-4FBD-652B-8C432B6929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13857" y="3955076"/>
            <a:ext cx="320040" cy="32004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E5CE433-5DA8-3E47-6515-DC0FA60FFB78}"/>
              </a:ext>
            </a:extLst>
          </p:cNvPr>
          <p:cNvCxnSpPr>
            <a:cxnSpLocks/>
            <a:stCxn id="28" idx="2"/>
            <a:endCxn id="18" idx="0"/>
          </p:cNvCxnSpPr>
          <p:nvPr/>
        </p:nvCxnSpPr>
        <p:spPr>
          <a:xfrm>
            <a:off x="6011786" y="3328094"/>
            <a:ext cx="0" cy="47072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03538B1-B029-3AFF-DE56-F394AD797501}"/>
              </a:ext>
            </a:extLst>
          </p:cNvPr>
          <p:cNvSpPr txBox="1"/>
          <p:nvPr/>
        </p:nvSpPr>
        <p:spPr>
          <a:xfrm>
            <a:off x="6039395" y="3438318"/>
            <a:ext cx="989664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 defTabSz="914341">
              <a:defRPr/>
            </a:pPr>
            <a:r>
              <a:rPr lang="en-US" sz="1000" dirty="0">
                <a:solidFill>
                  <a:srgbClr val="FFFFFF"/>
                </a:solidFill>
                <a:latin typeface="Segoe UI Semibold (Headings)"/>
                <a:cs typeface="Segoe UI" pitchFamily="34" charset="0"/>
              </a:rPr>
              <a:t>Data Queries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B6A8C10-35FE-5127-5A58-C6C329E87440}"/>
              </a:ext>
            </a:extLst>
          </p:cNvPr>
          <p:cNvCxnSpPr>
            <a:cxnSpLocks/>
          </p:cNvCxnSpPr>
          <p:nvPr/>
        </p:nvCxnSpPr>
        <p:spPr>
          <a:xfrm flipH="1">
            <a:off x="2617569" y="5033081"/>
            <a:ext cx="748900" cy="1"/>
          </a:xfrm>
          <a:prstGeom prst="straightConnector1">
            <a:avLst/>
          </a:prstGeom>
          <a:ln>
            <a:solidFill>
              <a:srgbClr val="FAE4A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45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1BAD-0C84-7700-1261-B71F944A1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E6F0F9A-2E04-FE7E-6D32-C1B6BCC272CC}"/>
              </a:ext>
            </a:extLst>
          </p:cNvPr>
          <p:cNvSpPr/>
          <p:nvPr/>
        </p:nvSpPr>
        <p:spPr bwMode="auto">
          <a:xfrm>
            <a:off x="7300142" y="780289"/>
            <a:ext cx="4767435" cy="5401056"/>
          </a:xfrm>
          <a:prstGeom prst="roundRect">
            <a:avLst>
              <a:gd name="adj" fmla="val 894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13C6A13-B03A-ECED-0392-116A93A9FBBE}"/>
              </a:ext>
            </a:extLst>
          </p:cNvPr>
          <p:cNvSpPr/>
          <p:nvPr/>
        </p:nvSpPr>
        <p:spPr bwMode="auto">
          <a:xfrm>
            <a:off x="180238" y="1497171"/>
            <a:ext cx="5108318" cy="4684174"/>
          </a:xfrm>
          <a:prstGeom prst="roundRect">
            <a:avLst>
              <a:gd name="adj" fmla="val 1146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2286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 infrastructure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A5CD68-4770-85AD-FA08-9B6FB89FF66B}"/>
              </a:ext>
            </a:extLst>
          </p:cNvPr>
          <p:cNvGrpSpPr/>
          <p:nvPr/>
        </p:nvGrpSpPr>
        <p:grpSpPr>
          <a:xfrm>
            <a:off x="287736" y="2187178"/>
            <a:ext cx="2660904" cy="3258177"/>
            <a:chOff x="97444" y="2301889"/>
            <a:chExt cx="2660904" cy="322237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CE67D87-F920-AF1B-034D-7F4F6A430057}"/>
                </a:ext>
              </a:extLst>
            </p:cNvPr>
            <p:cNvSpPr/>
            <p:nvPr/>
          </p:nvSpPr>
          <p:spPr bwMode="auto">
            <a:xfrm>
              <a:off x="97444" y="2301889"/>
              <a:ext cx="2660904" cy="3222373"/>
            </a:xfrm>
            <a:prstGeom prst="roundRect">
              <a:avLst>
                <a:gd name="adj" fmla="val 178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B804978-1AA8-7EAC-FFDE-B2F3B9B4F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939" y="5100586"/>
              <a:ext cx="341405" cy="34140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B74E00-69B1-AC13-D379-97DA4309C70E}"/>
              </a:ext>
            </a:extLst>
          </p:cNvPr>
          <p:cNvGrpSpPr/>
          <p:nvPr/>
        </p:nvGrpSpPr>
        <p:grpSpPr>
          <a:xfrm>
            <a:off x="686810" y="1958316"/>
            <a:ext cx="2660904" cy="3258177"/>
            <a:chOff x="97444" y="2301889"/>
            <a:chExt cx="2660904" cy="322237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F95E71-3A54-7463-2CCA-69CEBDD7C987}"/>
                </a:ext>
              </a:extLst>
            </p:cNvPr>
            <p:cNvSpPr/>
            <p:nvPr/>
          </p:nvSpPr>
          <p:spPr bwMode="auto">
            <a:xfrm>
              <a:off x="97444" y="2301889"/>
              <a:ext cx="2660904" cy="3222373"/>
            </a:xfrm>
            <a:prstGeom prst="roundRect">
              <a:avLst>
                <a:gd name="adj" fmla="val 178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B5581C0-1AC7-7532-A761-59DF498E1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939" y="5100586"/>
              <a:ext cx="341405" cy="341405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EA7DFB-6387-EAA5-3144-5E665DB22669}"/>
              </a:ext>
            </a:extLst>
          </p:cNvPr>
          <p:cNvSpPr txBox="1"/>
          <p:nvPr/>
        </p:nvSpPr>
        <p:spPr>
          <a:xfrm>
            <a:off x="3666827" y="1983553"/>
            <a:ext cx="1649506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FFFF"/>
                </a:solidFill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proxy forwards traffic via on-premises enterprise proxy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54CF290-5DF2-FAE1-1B16-0A4AE28A5501}"/>
              </a:ext>
            </a:extLst>
          </p:cNvPr>
          <p:cNvGrpSpPr/>
          <p:nvPr/>
        </p:nvGrpSpPr>
        <p:grpSpPr>
          <a:xfrm>
            <a:off x="4280022" y="2803601"/>
            <a:ext cx="869369" cy="1178265"/>
            <a:chOff x="4503254" y="3388995"/>
            <a:chExt cx="869369" cy="1165317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1B1AF00-D895-8556-3AA3-4E1DDCF7A7A0}"/>
                </a:ext>
              </a:extLst>
            </p:cNvPr>
            <p:cNvSpPr/>
            <p:nvPr/>
          </p:nvSpPr>
          <p:spPr bwMode="auto">
            <a:xfrm>
              <a:off x="4503254" y="3388995"/>
              <a:ext cx="869369" cy="1165317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Enterprise proxy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CB82EFB1-8CD5-8140-1CB2-77E89E94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5058" y="4024773"/>
              <a:ext cx="365760" cy="365760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EAB2CC-967F-9263-9286-F0E9D69C2ADD}"/>
              </a:ext>
            </a:extLst>
          </p:cNvPr>
          <p:cNvSpPr/>
          <p:nvPr/>
        </p:nvSpPr>
        <p:spPr bwMode="auto">
          <a:xfrm>
            <a:off x="1062316" y="1742236"/>
            <a:ext cx="2657372" cy="3258177"/>
          </a:xfrm>
          <a:prstGeom prst="roundRect">
            <a:avLst>
              <a:gd name="adj" fmla="val 178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On-premises 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77174-BAEF-F050-B62D-BE4EC4B85EDD}"/>
              </a:ext>
            </a:extLst>
          </p:cNvPr>
          <p:cNvSpPr/>
          <p:nvPr/>
        </p:nvSpPr>
        <p:spPr>
          <a:xfrm>
            <a:off x="2427235" y="3176649"/>
            <a:ext cx="1310304" cy="715751"/>
          </a:xfrm>
          <a:prstGeom prst="rect">
            <a:avLst/>
          </a:prstGeom>
          <a:noFill/>
        </p:spPr>
        <p:txBody>
          <a:bodyPr wrap="square" lIns="91440" r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agentry &amp; extensions use the Azure Arc Proxy as their forward proxy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19DF12-E9D0-BBC1-8F5B-C29AFF85816A}"/>
              </a:ext>
            </a:extLst>
          </p:cNvPr>
          <p:cNvGrpSpPr/>
          <p:nvPr/>
        </p:nvGrpSpPr>
        <p:grpSpPr>
          <a:xfrm>
            <a:off x="1485621" y="1888978"/>
            <a:ext cx="1872887" cy="2479141"/>
            <a:chOff x="1338428" y="1839583"/>
            <a:chExt cx="1872887" cy="245189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CF7F7B7-D9FA-D042-76D9-2B56B04637EB}"/>
                </a:ext>
              </a:extLst>
            </p:cNvPr>
            <p:cNvSpPr/>
            <p:nvPr/>
          </p:nvSpPr>
          <p:spPr bwMode="auto">
            <a:xfrm>
              <a:off x="1342585" y="1839583"/>
              <a:ext cx="1868730" cy="1215257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Arc Connected Machine Agent</a:t>
              </a:r>
            </a:p>
          </p:txBody>
        </p:sp>
        <p:pic>
          <p:nvPicPr>
            <p:cNvPr id="9" name="Graphic 8" descr="Server icon">
              <a:extLst>
                <a:ext uri="{FF2B5EF4-FFF2-40B4-BE49-F238E27FC236}">
                  <a16:creationId xmlns:a16="http://schemas.microsoft.com/office/drawing/2014/main" id="{0EF2E6F9-684C-8B4B-4566-A611FDF00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2890" y="2700518"/>
              <a:ext cx="274320" cy="274320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2416785-DAA6-2E4A-CDDD-99218CF72A76}"/>
                </a:ext>
              </a:extLst>
            </p:cNvPr>
            <p:cNvSpPr/>
            <p:nvPr/>
          </p:nvSpPr>
          <p:spPr bwMode="auto">
            <a:xfrm>
              <a:off x="1718174" y="2413169"/>
              <a:ext cx="1109238" cy="41042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 proxy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5DDFB4-7AC1-78BD-5F72-2BD35808181D}"/>
                </a:ext>
              </a:extLst>
            </p:cNvPr>
            <p:cNvCxnSpPr>
              <a:cxnSpLocks/>
              <a:stCxn id="16" idx="0"/>
              <a:endCxn id="11" idx="2"/>
            </p:cNvCxnSpPr>
            <p:nvPr/>
          </p:nvCxnSpPr>
          <p:spPr>
            <a:xfrm flipV="1">
              <a:off x="2272793" y="2823592"/>
              <a:ext cx="0" cy="10574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60A031-82D4-8602-1315-9CD8B79C115A}"/>
                </a:ext>
              </a:extLst>
            </p:cNvPr>
            <p:cNvGrpSpPr/>
            <p:nvPr/>
          </p:nvGrpSpPr>
          <p:grpSpPr>
            <a:xfrm>
              <a:off x="1338428" y="3881058"/>
              <a:ext cx="1868730" cy="410423"/>
              <a:chOff x="1997310" y="4256412"/>
              <a:chExt cx="1868730" cy="410423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2869023-0FF5-E976-FDCA-966C088EB916}"/>
                  </a:ext>
                </a:extLst>
              </p:cNvPr>
              <p:cNvSpPr/>
              <p:nvPr/>
            </p:nvSpPr>
            <p:spPr bwMode="auto">
              <a:xfrm>
                <a:off x="1997310" y="4256412"/>
                <a:ext cx="1868730" cy="410423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 extensions</a:t>
                </a: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CEFF1302-D615-B9A9-9933-EBF1F2A8E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15163" y="4324464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51C3FF6E-6518-7145-96FA-D76DA91A9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315" y="4515553"/>
            <a:ext cx="410423" cy="414983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474D781-5BB1-8DD2-AFE1-2A4E5C6FD1BD}"/>
              </a:ext>
            </a:extLst>
          </p:cNvPr>
          <p:cNvCxnSpPr>
            <a:cxnSpLocks/>
            <a:stCxn id="11" idx="3"/>
            <a:endCxn id="63" idx="0"/>
          </p:cNvCxnSpPr>
          <p:nvPr/>
        </p:nvCxnSpPr>
        <p:spPr>
          <a:xfrm>
            <a:off x="2974605" y="2676429"/>
            <a:ext cx="1740102" cy="127172"/>
          </a:xfrm>
          <a:prstGeom prst="bentConnector2">
            <a:avLst/>
          </a:prstGeom>
          <a:ln w="127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713C86-516E-42F4-76BE-1F49963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 anchor="ctr"/>
          <a:lstStyle/>
          <a:p>
            <a:r>
              <a:rPr lang="en-US" sz="2000" dirty="0"/>
              <a:t>Azure Arc gateway – Arc-enabled servers solution architecture (Public Preview)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2E4BFF9-5FB6-0C01-AAE3-3D20A92950E5}"/>
              </a:ext>
            </a:extLst>
          </p:cNvPr>
          <p:cNvCxnSpPr>
            <a:cxnSpLocks/>
            <a:stCxn id="63" idx="3"/>
            <a:endCxn id="113" idx="1"/>
          </p:cNvCxnSpPr>
          <p:nvPr/>
        </p:nvCxnSpPr>
        <p:spPr>
          <a:xfrm flipV="1">
            <a:off x="5149391" y="2159385"/>
            <a:ext cx="2277425" cy="1233349"/>
          </a:xfrm>
          <a:prstGeom prst="bentConnector3">
            <a:avLst>
              <a:gd name="adj1" fmla="val 13753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1E65EF9-1239-77B2-C984-5FF888F223FF}"/>
              </a:ext>
            </a:extLst>
          </p:cNvPr>
          <p:cNvCxnSpPr>
            <a:cxnSpLocks/>
            <a:stCxn id="63" idx="3"/>
            <a:endCxn id="126" idx="1"/>
          </p:cNvCxnSpPr>
          <p:nvPr/>
        </p:nvCxnSpPr>
        <p:spPr>
          <a:xfrm>
            <a:off x="5149391" y="3392734"/>
            <a:ext cx="2277425" cy="1072629"/>
          </a:xfrm>
          <a:prstGeom prst="bentConnector3">
            <a:avLst>
              <a:gd name="adj1" fmla="val 13781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E203EDE-CD4E-D171-21B6-C32B081FBE1E}"/>
              </a:ext>
            </a:extLst>
          </p:cNvPr>
          <p:cNvCxnSpPr>
            <a:cxnSpLocks/>
            <a:stCxn id="63" idx="3"/>
            <a:endCxn id="131" idx="1"/>
          </p:cNvCxnSpPr>
          <p:nvPr/>
        </p:nvCxnSpPr>
        <p:spPr>
          <a:xfrm>
            <a:off x="5149391" y="3392734"/>
            <a:ext cx="2277426" cy="2129684"/>
          </a:xfrm>
          <a:prstGeom prst="bentConnector3">
            <a:avLst>
              <a:gd name="adj1" fmla="val 13781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8D33C1B-CF7A-39F1-7760-D3E04BD58AF1}"/>
              </a:ext>
            </a:extLst>
          </p:cNvPr>
          <p:cNvSpPr txBox="1"/>
          <p:nvPr/>
        </p:nvSpPr>
        <p:spPr>
          <a:xfrm>
            <a:off x="5547013" y="4010576"/>
            <a:ext cx="1785909" cy="33855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Entra ID traffic routes directly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A92B73-4433-74D7-D6BD-0D82D2AADA66}"/>
              </a:ext>
            </a:extLst>
          </p:cNvPr>
          <p:cNvSpPr txBox="1"/>
          <p:nvPr/>
        </p:nvSpPr>
        <p:spPr>
          <a:xfrm>
            <a:off x="5694810" y="5047331"/>
            <a:ext cx="141977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ARM traffic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routes directly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CA31-DA09-3209-CB02-330B490C67C8}"/>
              </a:ext>
            </a:extLst>
          </p:cNvPr>
          <p:cNvSpPr txBox="1"/>
          <p:nvPr/>
        </p:nvSpPr>
        <p:spPr>
          <a:xfrm>
            <a:off x="5545160" y="913562"/>
            <a:ext cx="1719072" cy="118494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Target services endpoints reached via Arc gateway using HTTP tunnels over HTTP2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gateway is reached using TLS connection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CD281-C379-81B9-54EF-A727239D9829}"/>
              </a:ext>
            </a:extLst>
          </p:cNvPr>
          <p:cNvSpPr txBox="1"/>
          <p:nvPr/>
        </p:nvSpPr>
        <p:spPr>
          <a:xfrm>
            <a:off x="5511742" y="2937524"/>
            <a:ext cx="1785909" cy="33855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Hybrid Identity Service traffic routes directly 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D3026D1-06B4-2DCC-928B-AA7AAC2F43AD}"/>
              </a:ext>
            </a:extLst>
          </p:cNvPr>
          <p:cNvCxnSpPr>
            <a:cxnSpLocks/>
            <a:stCxn id="114" idx="3"/>
            <a:endCxn id="61" idx="1"/>
          </p:cNvCxnSpPr>
          <p:nvPr/>
        </p:nvCxnSpPr>
        <p:spPr>
          <a:xfrm>
            <a:off x="9435912" y="2370306"/>
            <a:ext cx="668962" cy="2129430"/>
          </a:xfrm>
          <a:prstGeom prst="bentConnector3">
            <a:avLst>
              <a:gd name="adj1" fmla="val 50000"/>
            </a:avLst>
          </a:prstGeom>
          <a:ln w="12700">
            <a:solidFill>
              <a:srgbClr val="A1F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A70601-EB3E-FFAF-DB75-13B90FC05947}"/>
              </a:ext>
            </a:extLst>
          </p:cNvPr>
          <p:cNvGrpSpPr/>
          <p:nvPr/>
        </p:nvGrpSpPr>
        <p:grpSpPr>
          <a:xfrm>
            <a:off x="10223455" y="1898398"/>
            <a:ext cx="1514097" cy="951125"/>
            <a:chOff x="10271077" y="2177726"/>
            <a:chExt cx="1514097" cy="951125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D328C57-CFA9-CE6C-A4FA-C6BB56C22E62}"/>
                </a:ext>
              </a:extLst>
            </p:cNvPr>
            <p:cNvSpPr/>
            <p:nvPr/>
          </p:nvSpPr>
          <p:spPr bwMode="auto">
            <a:xfrm>
              <a:off x="10271077" y="2177726"/>
              <a:ext cx="1514097" cy="95112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servers core services</a:t>
              </a:r>
            </a:p>
          </p:txBody>
        </p:sp>
        <p:pic>
          <p:nvPicPr>
            <p:cNvPr id="65" name="Graphic 64" descr="Server icon">
              <a:extLst>
                <a:ext uri="{FF2B5EF4-FFF2-40B4-BE49-F238E27FC236}">
                  <a16:creationId xmlns:a16="http://schemas.microsoft.com/office/drawing/2014/main" id="{B152810B-6886-F9C7-39FF-6DAAD9C17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45245" y="2664563"/>
              <a:ext cx="365760" cy="3657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2FE1E7-5458-941A-840F-E2EB494F5EBE}"/>
              </a:ext>
            </a:extLst>
          </p:cNvPr>
          <p:cNvGrpSpPr/>
          <p:nvPr/>
        </p:nvGrpSpPr>
        <p:grpSpPr>
          <a:xfrm>
            <a:off x="7426816" y="1497171"/>
            <a:ext cx="2182594" cy="4500809"/>
            <a:chOff x="7429276" y="1399226"/>
            <a:chExt cx="2182594" cy="4500809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93EC1A8-B151-F53D-F050-6F68EAAC83D8}"/>
                </a:ext>
              </a:extLst>
            </p:cNvPr>
            <p:cNvGrpSpPr/>
            <p:nvPr/>
          </p:nvGrpSpPr>
          <p:grpSpPr>
            <a:xfrm>
              <a:off x="7429276" y="1399226"/>
              <a:ext cx="2182593" cy="1324428"/>
              <a:chOff x="6663690" y="2780029"/>
              <a:chExt cx="2406015" cy="1324428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F67BE5FE-B96E-A784-279F-D22C6631C20B}"/>
                  </a:ext>
                </a:extLst>
              </p:cNvPr>
              <p:cNvSpPr/>
              <p:nvPr/>
            </p:nvSpPr>
            <p:spPr bwMode="auto">
              <a:xfrm>
                <a:off x="6663690" y="2780029"/>
                <a:ext cx="2406015" cy="1324428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 gateway ARM resource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[unique-</a:t>
                </a:r>
                <a:r>
                  <a:rPr kumimoji="0" lang="en-US" sz="11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guid</a:t>
                </a:r>
                <a:r>
                  <a:rPr kumimoji="0" lang="en-US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].gw.arc.azure.com</a:t>
                </a: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032D7148-4BAE-58DD-0C4F-2F9D1D9528B5}"/>
                  </a:ext>
                </a:extLst>
              </p:cNvPr>
              <p:cNvSpPr/>
              <p:nvPr/>
            </p:nvSpPr>
            <p:spPr bwMode="auto">
              <a:xfrm>
                <a:off x="7786687" y="3293684"/>
                <a:ext cx="1091761" cy="718960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endpoint targets</a:t>
                </a:r>
                <a:endParaRPr kumimoji="0" lang="en-US" sz="900" b="0" i="1" u="none" strike="noStrike" kern="0" cap="none" spc="0" normalizeH="0" baseline="0" noProof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1A33D128-CB9A-00C7-AC91-38AB753D0BAE}"/>
                </a:ext>
              </a:extLst>
            </p:cNvPr>
            <p:cNvSpPr/>
            <p:nvPr/>
          </p:nvSpPr>
          <p:spPr bwMode="auto">
            <a:xfrm>
              <a:off x="7429276" y="2818495"/>
              <a:ext cx="2182593" cy="95112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Hybrid Identity Service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gbl.his.arc.azure.com</a:t>
              </a: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B81E8E1E-8F9B-23F7-A424-BE9EE0EB4C78}"/>
                </a:ext>
              </a:extLst>
            </p:cNvPr>
            <p:cNvSpPr/>
            <p:nvPr/>
          </p:nvSpPr>
          <p:spPr bwMode="auto">
            <a:xfrm>
              <a:off x="7429276" y="3891855"/>
              <a:ext cx="2182593" cy="95112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Entra ID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login.microsoftonline.com</a:t>
              </a: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191BADD0-C6E7-F2C1-CC1A-CBA72051915B}"/>
                </a:ext>
              </a:extLst>
            </p:cNvPr>
            <p:cNvSpPr/>
            <p:nvPr/>
          </p:nvSpPr>
          <p:spPr bwMode="auto">
            <a:xfrm>
              <a:off x="7429277" y="4948910"/>
              <a:ext cx="2182593" cy="95112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Resource Manager (ARM)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management.azure.com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555337B-210B-CFB6-0B4A-83024D40D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10034" y="2073289"/>
              <a:ext cx="457200" cy="4572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CF207A0-CC3B-13AF-D219-19A70C723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04424" y="2303748"/>
              <a:ext cx="274320" cy="27432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7C15028-3798-D361-9FF0-D6E43645241C}"/>
              </a:ext>
            </a:extLst>
          </p:cNvPr>
          <p:cNvGrpSpPr/>
          <p:nvPr/>
        </p:nvGrpSpPr>
        <p:grpSpPr>
          <a:xfrm>
            <a:off x="10104874" y="3001492"/>
            <a:ext cx="1740425" cy="2996487"/>
            <a:chOff x="10116097" y="3191512"/>
            <a:chExt cx="1740425" cy="2996487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D1DB293-1FEB-068B-61F3-A9B445D4F25B}"/>
                </a:ext>
              </a:extLst>
            </p:cNvPr>
            <p:cNvSpPr/>
            <p:nvPr/>
          </p:nvSpPr>
          <p:spPr bwMode="auto">
            <a:xfrm>
              <a:off x="10116097" y="3191512"/>
              <a:ext cx="1740425" cy="2996487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Additional Azure services endpoints via Arc extensions 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C43DAA3-DF04-341E-708F-9D9316FB3B2A}"/>
                </a:ext>
              </a:extLst>
            </p:cNvPr>
            <p:cNvGrpSpPr/>
            <p:nvPr/>
          </p:nvGrpSpPr>
          <p:grpSpPr>
            <a:xfrm>
              <a:off x="10363845" y="3726970"/>
              <a:ext cx="1233316" cy="2354863"/>
              <a:chOff x="10405942" y="3964336"/>
              <a:chExt cx="1233316" cy="235486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0B88776-0406-F4E7-48B6-CC3B2826D26F}"/>
                  </a:ext>
                </a:extLst>
              </p:cNvPr>
              <p:cNvSpPr/>
              <p:nvPr/>
            </p:nvSpPr>
            <p:spPr bwMode="auto">
              <a:xfrm>
                <a:off x="10408772" y="3964336"/>
                <a:ext cx="1230486" cy="733775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Monitor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3AB59A1D-8A42-CB68-6C85-824A65B83F2C}"/>
                  </a:ext>
                </a:extLst>
              </p:cNvPr>
              <p:cNvGrpSpPr/>
              <p:nvPr/>
            </p:nvGrpSpPr>
            <p:grpSpPr>
              <a:xfrm>
                <a:off x="10407357" y="4774880"/>
                <a:ext cx="1230486" cy="733775"/>
                <a:chOff x="3775359" y="1581110"/>
                <a:chExt cx="1230486" cy="733775"/>
              </a:xfrm>
            </p:grpSpPr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B7155206-2F83-FFD5-E26B-BE33E3E05ABF}"/>
                    </a:ext>
                  </a:extLst>
                </p:cNvPr>
                <p:cNvSpPr/>
                <p:nvPr/>
              </p:nvSpPr>
              <p:spPr bwMode="auto">
                <a:xfrm>
                  <a:off x="3775359" y="1581110"/>
                  <a:ext cx="1230486" cy="73377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Microsoft Defender for Cloud</a:t>
                  </a:r>
                </a:p>
              </p:txBody>
            </p:sp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8379D712-D410-D9B0-759D-861D66060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8027" y="1991899"/>
                  <a:ext cx="274320" cy="274320"/>
                </a:xfrm>
                <a:prstGeom prst="rect">
                  <a:avLst/>
                </a:prstGeom>
              </p:spPr>
            </p:pic>
          </p:grp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4721061A-03F8-F134-AF75-8DB714095004}"/>
                  </a:ext>
                </a:extLst>
              </p:cNvPr>
              <p:cNvSpPr/>
              <p:nvPr/>
            </p:nvSpPr>
            <p:spPr bwMode="auto">
              <a:xfrm>
                <a:off x="10405942" y="5585424"/>
                <a:ext cx="1230486" cy="733775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Update Manager</a:t>
                </a: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8C91E603-982D-3DDD-BC09-E11CC5928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886855" y="5997189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D0A5C767-3B1C-0E82-FA89-96FE04713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0880025" y="4295490"/>
                <a:ext cx="274320" cy="274320"/>
              </a:xfrm>
              <a:prstGeom prst="rect">
                <a:avLst/>
              </a:prstGeom>
            </p:spPr>
          </p:pic>
        </p:grp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E928D89-EDF7-3877-D1F2-0DD7A10FBC38}"/>
              </a:ext>
            </a:extLst>
          </p:cNvPr>
          <p:cNvCxnSpPr>
            <a:cxnSpLocks/>
            <a:stCxn id="114" idx="3"/>
            <a:endCxn id="57" idx="1"/>
          </p:cNvCxnSpPr>
          <p:nvPr/>
        </p:nvCxnSpPr>
        <p:spPr>
          <a:xfrm>
            <a:off x="9435912" y="2370306"/>
            <a:ext cx="787543" cy="3655"/>
          </a:xfrm>
          <a:prstGeom prst="straightConnector1">
            <a:avLst/>
          </a:prstGeom>
          <a:ln w="12700"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B017CE0-DD22-A13C-1C62-8EB999A5D87D}"/>
              </a:ext>
            </a:extLst>
          </p:cNvPr>
          <p:cNvSpPr txBox="1"/>
          <p:nvPr/>
        </p:nvSpPr>
        <p:spPr>
          <a:xfrm>
            <a:off x="9817455" y="1429578"/>
            <a:ext cx="2292819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Arc gateway proxies traffic only to Azure services endpoints</a:t>
            </a: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06930791-B821-8B0A-C74C-3B2940FDB3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55259" y="846020"/>
            <a:ext cx="457200" cy="457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748A0E-EF34-2F42-3D79-D609AA6FBCBB}"/>
              </a:ext>
            </a:extLst>
          </p:cNvPr>
          <p:cNvCxnSpPr>
            <a:cxnSpLocks/>
            <a:stCxn id="63" idx="3"/>
            <a:endCxn id="123" idx="1"/>
          </p:cNvCxnSpPr>
          <p:nvPr/>
        </p:nvCxnSpPr>
        <p:spPr>
          <a:xfrm flipV="1">
            <a:off x="5149391" y="3392003"/>
            <a:ext cx="2277425" cy="731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24">
            <a:extLst>
              <a:ext uri="{FF2B5EF4-FFF2-40B4-BE49-F238E27FC236}">
                <a16:creationId xmlns:a16="http://schemas.microsoft.com/office/drawing/2014/main" id="{5B886616-2FBA-132D-40AD-1F25A0D6DC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8335232" y="5548106"/>
            <a:ext cx="365760" cy="36576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25D0164-93EF-99BF-F9B6-4785474603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35232" y="4515553"/>
            <a:ext cx="365760" cy="36576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BC6474B-4BE6-9D3F-68EE-86537CE2AC3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332438" y="3418527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6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2.xml><?xml version="1.0" encoding="utf-8"?>
<a:theme xmlns:a="http://schemas.openxmlformats.org/drawingml/2006/main" name="3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3.xml><?xml version="1.0" encoding="utf-8"?>
<a:theme xmlns:a="http://schemas.openxmlformats.org/drawingml/2006/main" name="7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4.xml><?xml version="1.0" encoding="utf-8"?>
<a:theme xmlns:a="http://schemas.openxmlformats.org/drawingml/2006/main" name="8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13417</Words>
  <Application>Microsoft Office PowerPoint</Application>
  <PresentationFormat>Widescreen</PresentationFormat>
  <Paragraphs>3522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Aptos</vt:lpstr>
      <vt:lpstr>Arial</vt:lpstr>
      <vt:lpstr>Calibri</vt:lpstr>
      <vt:lpstr>Metropolis</vt:lpstr>
      <vt:lpstr>Segoe UI</vt:lpstr>
      <vt:lpstr>Segoe UI Semibold</vt:lpstr>
      <vt:lpstr>Segoe UI Semibold (Headings)</vt:lpstr>
      <vt:lpstr>Wingdings</vt:lpstr>
      <vt:lpstr>6_Unified Edge EBC Deck</vt:lpstr>
      <vt:lpstr>3_Unified Edge EBC Deck</vt:lpstr>
      <vt:lpstr>7_Unified Edge EBC Deck</vt:lpstr>
      <vt:lpstr>8_Unified Edge EBC Deck</vt:lpstr>
      <vt:lpstr>PowerPoint Presentation</vt:lpstr>
      <vt:lpstr>Azure Arc solution overview architecture</vt:lpstr>
      <vt:lpstr>Arc extensibility model</vt:lpstr>
      <vt:lpstr>Arc-enabled servers and SQL Server – Compliance options view</vt:lpstr>
      <vt:lpstr>Arc-enabled servers – Connected Machine agent architecture</vt:lpstr>
      <vt:lpstr>Arc-enabled servers – Identity and access management</vt:lpstr>
      <vt:lpstr>Arc-enabled servers – Private Link integration</vt:lpstr>
      <vt:lpstr>Arc-enabled servers – Azure Key Vault Integration</vt:lpstr>
      <vt:lpstr>Azure Arc gateway – Arc-enabled servers solution architecture (Public Preview)</vt:lpstr>
      <vt:lpstr>Azure Arc gateway – Arc-enabled Kubernetes solution architecture (Public Preview)</vt:lpstr>
      <vt:lpstr>Azure Arc gateway – Forwarding protocol architecture (Public Preview)</vt:lpstr>
      <vt:lpstr>Azure Arc gateway – Azure Local solution architecture (Public Preview)</vt:lpstr>
      <vt:lpstr>Azure Firewall Explicit proxy – Arc-enabled servers connectivity (Public Preview)</vt:lpstr>
      <vt:lpstr>Azure Firewall Explicit proxy – Arc-enabled Kubernetes connectivity (Public Preview)</vt:lpstr>
      <vt:lpstr>Arc-enabled Kubernetes – Cluster onboarding workflow architecture</vt:lpstr>
      <vt:lpstr>Arc-enabled Kubernetes – Connected cluster management architecture</vt:lpstr>
      <vt:lpstr>Arc-enabled Kubernetes – Network connectivity architecture</vt:lpstr>
      <vt:lpstr>Arc-enabled Kubernetes – Cluster Connect network architecture</vt:lpstr>
      <vt:lpstr>Arc-enabled Kubernetes – Cluster connect connection workflow architecture</vt:lpstr>
      <vt:lpstr>Arc-enabled Kubernetes – Cluster extension installation workflow architecture</vt:lpstr>
      <vt:lpstr>Arc-enabled Kubernetes – Custom locations architecture (Arc-enabled data services example)</vt:lpstr>
      <vt:lpstr>Arc-enabled Kubernetes – flux cluster extension architecture</vt:lpstr>
      <vt:lpstr>Arc-enabled Kubernetes – GitOps configuration workflow architecture</vt:lpstr>
      <vt:lpstr>Arc-enabled Kubernetes – CI/CD and Cluster Configuration GitOps workflow architecture</vt:lpstr>
      <vt:lpstr>Arc-enabled Kubernetes – Microsoft Entra ID role-based access control architecture</vt:lpstr>
      <vt:lpstr>Arc-enabled Kubernetes – Azure Policy (Gatekeeper) architecture</vt:lpstr>
      <vt:lpstr>Arc-enabled Kubernetes – Azure Key Vault Secret Store Extension architecture</vt:lpstr>
      <vt:lpstr>Azure Arc-enabled VMware vSphere architecture</vt:lpstr>
      <vt:lpstr>Azure Arc-enabled System Center Virtual Machine Manager (SCVMM) architecture</vt:lpstr>
      <vt:lpstr>AKS Edge Essentials (AKS EE) – Solution architecture</vt:lpstr>
      <vt:lpstr>AKS enabled by Arc – Deployment options on Windows</vt:lpstr>
      <vt:lpstr>AKS Edge Essentials (AKS EE) – single-node cluster with internal virtual switch network architecture</vt:lpstr>
      <vt:lpstr>AKS Edge Essentials (AKS EE) – multi-machine cluster with external virtual switch network architecture</vt:lpstr>
      <vt:lpstr>Azure IoT Operations enabled by Azure Arc</vt:lpstr>
      <vt:lpstr>Azure IoT Operations enabled by Azure Arc solution overview architecture</vt:lpstr>
      <vt:lpstr>Azure IoT Operations – MQTT broker architecture</vt:lpstr>
      <vt:lpstr>Azure IoT Operations – Dataflows MQTT based architecture</vt:lpstr>
      <vt:lpstr>Azure IoT Operations – Azure Device Registry (ADR) architecture</vt:lpstr>
      <vt:lpstr>Azure IoT Operations – Layered Network Management (LNM) architecture (Public Preview)</vt:lpstr>
      <vt:lpstr>Open-Source Akri architecture</vt:lpstr>
      <vt:lpstr>Azure Local – Solution reference architecture</vt:lpstr>
      <vt:lpstr>Azure Local – Cloud-based deployment architecture</vt:lpstr>
      <vt:lpstr>Azure Local – Arc virtual machine architecture</vt:lpstr>
      <vt:lpstr>Azure Local – Monitoring flow architecture</vt:lpstr>
      <vt:lpstr>Azure Local – Storage architecture</vt:lpstr>
      <vt:lpstr>Azure Local – Storage Switched 2+ machines, Dual TOR, dedicated Storage, converged Management + Compute, logical connectivity</vt:lpstr>
      <vt:lpstr>Azure Local – Storage Switched 2+ machines, Dual TOR, dedicated Storage, converged Management + Compute, physical connectivity</vt:lpstr>
      <vt:lpstr>Azure Local – Three-machines storage switchless, dual link, dual TOR network architecture, logical connectivity</vt:lpstr>
      <vt:lpstr>Azure Local – Three-machines storage switchless, dual link, dual TOR network architecture,  physical connectivity</vt:lpstr>
      <vt:lpstr>Azure Local – Fully converged network architecture </vt:lpstr>
      <vt:lpstr>Azure Local – Three-machines switchless dual link, dual TOR network architecture</vt:lpstr>
      <vt:lpstr>Azure Local – Two-machines switchless dual link network architecture</vt:lpstr>
      <vt:lpstr>Azure Local – Four-node storage switchless, dual link logical connectivity (simplified architecture)</vt:lpstr>
      <vt:lpstr>Azure Virtual Desktop on Azure Local reference architecture</vt:lpstr>
      <vt:lpstr>Azure Migrate for Azure Local – Solution architecture (Public Preview) </vt:lpstr>
      <vt:lpstr>Azure Migrate – Setup and Discovery (Public Preview) </vt:lpstr>
      <vt:lpstr>Azure Migrate – Replication (Public Preview) </vt:lpstr>
      <vt:lpstr>Azure Migrate – Migration (Public Preview) </vt:lpstr>
      <vt:lpstr>Azure Migrate for Azure Local – Decommission (Public Preview) </vt:lpstr>
      <vt:lpstr>Azure Container Storage enabled by Azure Arc (ACSA) – Solution Architecture</vt:lpstr>
      <vt:lpstr>Azure Container Storage enabled by Azure Arc (ACSA) – Edge Volumes Solution Architecture</vt:lpstr>
      <vt:lpstr>Azure Container Storage enabled by Azure Arc (ACSA) – Using Edge Volumes Together</vt:lpstr>
      <vt:lpstr>Azure Container Storage enabled by Azure Arc (ACSA) – Storage options architecture</vt:lpstr>
      <vt:lpstr>Azure AI Video Indexer enabled by Arc – Solution architecture (Public Preview)</vt:lpstr>
      <vt:lpstr>Azure AI Video Indexer enabled by Arc – AI models mapping overview</vt:lpstr>
      <vt:lpstr>Azure AI Video Indexer enabled by Arc – Dual-AI modality (Audio+Vision) mapping overview</vt:lpstr>
      <vt:lpstr>Azure AI Video Indexer enabled by Arc – Cloud + Edge AI models mapping overview</vt:lpstr>
      <vt:lpstr>Azure Arc site manager – Solution architecture (Public Preview)</vt:lpstr>
      <vt:lpstr>Arc resource bridge (ARB) – Solution architecture</vt:lpstr>
      <vt:lpstr>Arc resource bridge (ARB) – Deployment workflow architecture</vt:lpstr>
      <vt:lpstr>SQL Server enabled by Azure Arc – Solution architecture</vt:lpstr>
      <vt:lpstr>SQL Server enabled by Azure Arc – Security workflow architecture</vt:lpstr>
      <vt:lpstr>SQL Server enabled by Azure Arc – SQL Best Practices Assessment (BPA) architecture</vt:lpstr>
      <vt:lpstr>SQL Server enabled by Azure Arc – Failover Cluster Instance (FCI) architecture</vt:lpstr>
      <vt:lpstr>SQL Server enabled by Azure Arc – Availability Groups (AG) architecture</vt:lpstr>
      <vt:lpstr>Azure Monitor pipeline – Solution architecture (Public Preview)</vt:lpstr>
      <vt:lpstr>Azure Monitor pipeline – Deployment workflow architecture (Public Preview)</vt:lpstr>
      <vt:lpstr>Azure Monitor pipeline – Data workflow architecture (Public Preview)</vt:lpstr>
      <vt:lpstr>Azure Monitor pipeline – Edge-to-cloud pipeline architecture (Public Preview)</vt:lpstr>
      <vt:lpstr>Multicloud connector enabled by Azure Arc – Solution architecture</vt:lpstr>
      <vt:lpstr>Multicloud connector enabled by Azure Arc – Workflow architecture</vt:lpstr>
      <vt:lpstr>App Development Tools for Kubernetes – Solution overview architecture (Public Preview)</vt:lpstr>
      <vt:lpstr>App Development Tools for Kubernetes – Application deployment workflow (Public Preview)</vt:lpstr>
      <vt:lpstr>App Development Tools for Kubernetes – Extension bundle incompatible version installation (Public Preview)</vt:lpstr>
      <vt:lpstr>App Development Tools for Kubernetes – Extension bundle compatible version installation or update (Public Preview)</vt:lpstr>
      <vt:lpstr>Kubernetes AI Toolchain Operator (KAITO) – Solution Architecture</vt:lpstr>
      <vt:lpstr>Azure Monitor dashboards with Grafana – Kubernetes Observability Solution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2025-03-26T03:40:08Z</dcterms:created>
  <dcterms:modified xsi:type="dcterms:W3CDTF">2025-05-31T00:43:50Z</dcterms:modified>
</cp:coreProperties>
</file>